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  <p:sldMasterId id="2147483909" r:id="rId5"/>
  </p:sldMasterIdLst>
  <p:notesMasterIdLst>
    <p:notesMasterId r:id="rId14"/>
  </p:notesMasterIdLst>
  <p:sldIdLst>
    <p:sldId id="256" r:id="rId6"/>
    <p:sldId id="267" r:id="rId7"/>
    <p:sldId id="257" r:id="rId8"/>
    <p:sldId id="265" r:id="rId9"/>
    <p:sldId id="266" r:id="rId10"/>
    <p:sldId id="269" r:id="rId11"/>
    <p:sldId id="268" r:id="rId12"/>
    <p:sldId id="270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628" y="-13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19F55-FD5A-4AD3-B7AC-D0F57BF8C9EA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72C5F-3058-4A03-997D-453DDDE663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46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vardsverket.se/Stod-i-miljoarbetet/Vagledningar/Samhallsplanering/Integrera-ekosystemtjanster-i-myndigheters-verksamhet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72C5F-3058-4A03-997D-453DDDE6638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1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guidelins in the SEPA web-page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categorize</a:t>
            </a:r>
            <a:r>
              <a:rPr lang="sv-SE" dirty="0"/>
              <a:t> </a:t>
            </a:r>
            <a:r>
              <a:rPr lang="sv-SE" dirty="0" err="1"/>
              <a:t>ecosystem</a:t>
            </a:r>
            <a:r>
              <a:rPr lang="sv-SE"/>
              <a:t> services:</a:t>
            </a:r>
            <a:endParaRPr lang="sv-SE" dirty="0"/>
          </a:p>
          <a:p>
            <a:endParaRPr lang="sv-SE" dirty="0"/>
          </a:p>
          <a:p>
            <a:r>
              <a:rPr lang="sv-SE" dirty="0">
                <a:hlinkClick r:id="rId3"/>
              </a:rPr>
              <a:t>http://www.naturvardsverket.se/Stod-i-miljoarbetet/Vagledningar/Samhallsplanering/Integrera-ekosystemtjanster-i-myndigheters-verksamhet/</a:t>
            </a:r>
            <a:endParaRPr lang="sv-SE" dirty="0"/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excel</a:t>
            </a:r>
            <a:r>
              <a:rPr lang="sv-SE" dirty="0"/>
              <a:t> </a:t>
            </a:r>
            <a:r>
              <a:rPr lang="sv-SE" dirty="0" err="1"/>
              <a:t>book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download</a:t>
            </a:r>
            <a:r>
              <a:rPr lang="sv-SE" dirty="0"/>
              <a:t> from </a:t>
            </a:r>
            <a:r>
              <a:rPr lang="sv-SE" dirty="0" err="1"/>
              <a:t>this</a:t>
            </a:r>
            <a:r>
              <a:rPr lang="sv-SE" dirty="0"/>
              <a:t> page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for the </a:t>
            </a:r>
            <a:r>
              <a:rPr lang="sv-SE" dirty="0" err="1"/>
              <a:t>mapping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ecosystem</a:t>
            </a:r>
            <a:r>
              <a:rPr lang="sv-SE" dirty="0"/>
              <a:t> services </a:t>
            </a:r>
            <a:r>
              <a:rPr lang="sv-SE" dirty="0" err="1"/>
              <a:t>produced</a:t>
            </a:r>
            <a:r>
              <a:rPr lang="sv-SE" dirty="0"/>
              <a:t> by the LIFE Coast Benefit </a:t>
            </a:r>
            <a:r>
              <a:rPr lang="sv-SE" dirty="0" err="1"/>
              <a:t>project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>
                <a:solidFill>
                  <a:srgbClr val="1A7BE6"/>
                </a:solidFill>
              </a:rPr>
              <a:t>Ecosystem</a:t>
            </a:r>
            <a:r>
              <a:rPr lang="sv-SE" dirty="0">
                <a:solidFill>
                  <a:srgbClr val="1A7BE6"/>
                </a:solidFill>
              </a:rPr>
              <a:t> services </a:t>
            </a:r>
            <a:r>
              <a:rPr lang="sv-SE" dirty="0" err="1">
                <a:solidFill>
                  <a:srgbClr val="1A7BE6"/>
                </a:solidFill>
              </a:rPr>
              <a:t>are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divided</a:t>
            </a:r>
            <a:r>
              <a:rPr lang="sv-SE" dirty="0">
                <a:solidFill>
                  <a:srgbClr val="1A7BE6"/>
                </a:solidFill>
              </a:rPr>
              <a:t> in </a:t>
            </a:r>
            <a:r>
              <a:rPr lang="sv-SE" dirty="0" err="1">
                <a:solidFill>
                  <a:srgbClr val="1A7BE6"/>
                </a:solidFill>
              </a:rPr>
              <a:t>four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categories</a:t>
            </a:r>
            <a:r>
              <a:rPr lang="sv-SE" dirty="0">
                <a:solidFill>
                  <a:srgbClr val="1A7BE6"/>
                </a:solidFill>
              </a:rPr>
              <a:t>:</a:t>
            </a:r>
          </a:p>
          <a:p>
            <a:r>
              <a:rPr lang="sv-SE" dirty="0"/>
              <a:t>- </a:t>
            </a:r>
            <a:r>
              <a:rPr lang="sv-SE" dirty="0" err="1"/>
              <a:t>Providing</a:t>
            </a:r>
            <a:r>
              <a:rPr lang="sv-SE" dirty="0"/>
              <a:t> services </a:t>
            </a:r>
            <a:r>
              <a:rPr lang="sv-SE" dirty="0" err="1">
                <a:solidFill>
                  <a:srgbClr val="1A7BE6"/>
                </a:solidFill>
              </a:rPr>
              <a:t>food</a:t>
            </a:r>
            <a:r>
              <a:rPr lang="sv-SE" dirty="0">
                <a:solidFill>
                  <a:srgbClr val="1A7BE6"/>
                </a:solidFill>
              </a:rPr>
              <a:t> from farm animals and </a:t>
            </a:r>
            <a:r>
              <a:rPr lang="sv-SE" dirty="0" err="1">
                <a:solidFill>
                  <a:srgbClr val="1A7BE6"/>
                </a:solidFill>
              </a:rPr>
              <a:t>cultured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crops</a:t>
            </a:r>
            <a:r>
              <a:rPr lang="sv-SE" dirty="0">
                <a:solidFill>
                  <a:srgbClr val="1A7BE6"/>
                </a:solidFill>
              </a:rPr>
              <a:t>, as </a:t>
            </a:r>
            <a:r>
              <a:rPr lang="sv-SE" dirty="0" err="1">
                <a:solidFill>
                  <a:srgbClr val="1A7BE6"/>
                </a:solidFill>
              </a:rPr>
              <a:t>well</a:t>
            </a:r>
            <a:r>
              <a:rPr lang="sv-SE" dirty="0">
                <a:solidFill>
                  <a:srgbClr val="1A7BE6"/>
                </a:solidFill>
              </a:rPr>
              <a:t> as </a:t>
            </a:r>
            <a:r>
              <a:rPr lang="sv-SE" dirty="0" err="1">
                <a:solidFill>
                  <a:srgbClr val="1A7BE6"/>
                </a:solidFill>
              </a:rPr>
              <a:t>wild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berries</a:t>
            </a:r>
            <a:r>
              <a:rPr lang="sv-SE" dirty="0">
                <a:solidFill>
                  <a:srgbClr val="1A7BE6"/>
                </a:solidFill>
              </a:rPr>
              <a:t> and </a:t>
            </a:r>
            <a:r>
              <a:rPr lang="sv-SE" dirty="0" err="1">
                <a:solidFill>
                  <a:srgbClr val="1A7BE6"/>
                </a:solidFill>
              </a:rPr>
              <a:t>mushroom</a:t>
            </a:r>
            <a:endParaRPr lang="sv-SE" dirty="0">
              <a:solidFill>
                <a:srgbClr val="1A7BE6"/>
              </a:solidFill>
            </a:endParaRPr>
          </a:p>
          <a:p>
            <a:r>
              <a:rPr lang="sv-SE" dirty="0"/>
              <a:t>-</a:t>
            </a:r>
            <a:r>
              <a:rPr lang="sv-SE" dirty="0" err="1"/>
              <a:t>Regulating</a:t>
            </a:r>
            <a:r>
              <a:rPr lang="sv-SE" dirty="0"/>
              <a:t> and </a:t>
            </a:r>
            <a:r>
              <a:rPr lang="sv-SE" dirty="0" err="1"/>
              <a:t>maintenance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purifying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of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water</a:t>
            </a:r>
            <a:r>
              <a:rPr lang="sv-SE" dirty="0">
                <a:solidFill>
                  <a:srgbClr val="1A7BE6"/>
                </a:solidFill>
              </a:rPr>
              <a:t> and air by </a:t>
            </a:r>
            <a:r>
              <a:rPr lang="sv-SE" dirty="0" err="1">
                <a:solidFill>
                  <a:srgbClr val="1A7BE6"/>
                </a:solidFill>
              </a:rPr>
              <a:t>biological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processes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regulating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local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climate</a:t>
            </a:r>
            <a:r>
              <a:rPr lang="sv-SE" dirty="0">
                <a:solidFill>
                  <a:srgbClr val="1A7BE6"/>
                </a:solidFill>
              </a:rPr>
              <a:t>, pollination, </a:t>
            </a:r>
            <a:r>
              <a:rPr lang="sv-SE" dirty="0" err="1">
                <a:solidFill>
                  <a:srgbClr val="1A7BE6"/>
                </a:solidFill>
              </a:rPr>
              <a:t>seed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dispersal</a:t>
            </a:r>
            <a:r>
              <a:rPr lang="sv-SE" dirty="0">
                <a:solidFill>
                  <a:srgbClr val="1A7BE6"/>
                </a:solidFill>
              </a:rPr>
              <a:t>.</a:t>
            </a:r>
          </a:p>
          <a:p>
            <a:r>
              <a:rPr lang="sv-SE" dirty="0"/>
              <a:t>- </a:t>
            </a:r>
            <a:r>
              <a:rPr lang="sv-SE" dirty="0" err="1"/>
              <a:t>Cultural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attractive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environments</a:t>
            </a:r>
            <a:r>
              <a:rPr lang="sv-SE" dirty="0">
                <a:solidFill>
                  <a:srgbClr val="1A7BE6"/>
                </a:solidFill>
              </a:rPr>
              <a:t> for </a:t>
            </a:r>
            <a:r>
              <a:rPr lang="sv-SE" dirty="0" err="1">
                <a:solidFill>
                  <a:srgbClr val="1A7BE6"/>
                </a:solidFill>
              </a:rPr>
              <a:t>recreation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estetic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values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values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linked</a:t>
            </a:r>
            <a:r>
              <a:rPr lang="sv-SE" dirty="0">
                <a:solidFill>
                  <a:srgbClr val="1A7BE6"/>
                </a:solidFill>
              </a:rPr>
              <a:t> to </a:t>
            </a:r>
            <a:r>
              <a:rPr lang="sv-SE" dirty="0" err="1">
                <a:solidFill>
                  <a:srgbClr val="1A7BE6"/>
                </a:solidFill>
              </a:rPr>
              <a:t>historical</a:t>
            </a:r>
            <a:r>
              <a:rPr lang="sv-SE" dirty="0">
                <a:solidFill>
                  <a:srgbClr val="1A7BE6"/>
                </a:solidFill>
              </a:rPr>
              <a:t> scenarios and spiritual </a:t>
            </a:r>
            <a:r>
              <a:rPr lang="sv-SE" dirty="0" err="1">
                <a:solidFill>
                  <a:srgbClr val="1A7BE6"/>
                </a:solidFill>
              </a:rPr>
              <a:t>reasons</a:t>
            </a:r>
            <a:endParaRPr lang="sv-SE" dirty="0">
              <a:solidFill>
                <a:srgbClr val="1A7BE6"/>
              </a:solidFill>
            </a:endParaRPr>
          </a:p>
          <a:p>
            <a:r>
              <a:rPr lang="sv-SE" dirty="0"/>
              <a:t>-</a:t>
            </a:r>
            <a:r>
              <a:rPr lang="sv-SE" dirty="0" err="1"/>
              <a:t>Supporting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interactions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between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trophy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levels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decomposition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providing</a:t>
            </a:r>
            <a:r>
              <a:rPr lang="sv-SE" dirty="0">
                <a:solidFill>
                  <a:srgbClr val="1A7BE6"/>
                </a:solidFill>
              </a:rPr>
              <a:t> habitats for all </a:t>
            </a:r>
            <a:r>
              <a:rPr lang="sv-SE" dirty="0" err="1">
                <a:solidFill>
                  <a:srgbClr val="1A7BE6"/>
                </a:solidFill>
              </a:rPr>
              <a:t>development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stages</a:t>
            </a:r>
            <a:r>
              <a:rPr lang="sv-SE" dirty="0">
                <a:solidFill>
                  <a:srgbClr val="1A7BE6"/>
                </a:solidFill>
              </a:rPr>
              <a:t> for species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E2900-85BE-415D-94A9-B342B123B23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18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paper </a:t>
            </a:r>
            <a:r>
              <a:rPr lang="sv-SE" dirty="0" err="1"/>
              <a:t>questionnaire</a:t>
            </a:r>
            <a:r>
              <a:rPr lang="sv-SE" dirty="0"/>
              <a:t> an </a:t>
            </a:r>
            <a:r>
              <a:rPr lang="sv-SE" dirty="0" err="1"/>
              <a:t>put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in </a:t>
            </a:r>
            <a:r>
              <a:rPr lang="sv-SE" dirty="0" err="1"/>
              <a:t>mailboxes</a:t>
            </a:r>
            <a:r>
              <a:rPr lang="sv-SE" dirty="0"/>
              <a:t> at 6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 sites.</a:t>
            </a:r>
          </a:p>
          <a:p>
            <a:endParaRPr lang="sv-SE" dirty="0"/>
          </a:p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did</a:t>
            </a:r>
            <a:r>
              <a:rPr lang="sv-SE" dirty="0"/>
              <a:t> not get </a:t>
            </a:r>
            <a:r>
              <a:rPr lang="sv-SE" dirty="0" err="1"/>
              <a:t>plenty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anwers</a:t>
            </a:r>
            <a:r>
              <a:rPr lang="sv-SE" dirty="0"/>
              <a:t>. BUT </a:t>
            </a:r>
            <a:r>
              <a:rPr lang="sv-SE" dirty="0" err="1"/>
              <a:t>there</a:t>
            </a:r>
            <a:r>
              <a:rPr lang="sv-SE" dirty="0"/>
              <a:t> is a </a:t>
            </a:r>
            <a:r>
              <a:rPr lang="sv-SE" dirty="0" err="1"/>
              <a:t>lot</a:t>
            </a:r>
            <a:r>
              <a:rPr lang="sv-SE" dirty="0"/>
              <a:t> to </a:t>
            </a:r>
            <a:r>
              <a:rPr lang="sv-SE" dirty="0" err="1"/>
              <a:t>learn</a:t>
            </a:r>
            <a:r>
              <a:rPr lang="sv-SE" dirty="0"/>
              <a:t> from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!</a:t>
            </a:r>
          </a:p>
          <a:p>
            <a:endParaRPr lang="sv-SE" dirty="0"/>
          </a:p>
          <a:p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thing</a:t>
            </a:r>
            <a:r>
              <a:rPr lang="sv-SE" dirty="0"/>
              <a:t> is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difficult</a:t>
            </a:r>
            <a:r>
              <a:rPr lang="sv-SE" dirty="0"/>
              <a:t> to se information material,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filled</a:t>
            </a:r>
            <a:r>
              <a:rPr lang="sv-SE" dirty="0"/>
              <a:t> in the </a:t>
            </a:r>
            <a:r>
              <a:rPr lang="sv-SE" dirty="0" err="1"/>
              <a:t>questionnair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didn´t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signs</a:t>
            </a:r>
            <a:r>
              <a:rPr lang="sv-SE" dirty="0"/>
              <a:t> in the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Notice</a:t>
            </a:r>
            <a:r>
              <a:rPr lang="sv-SE" dirty="0"/>
              <a:t> board,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tho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passed</a:t>
            </a:r>
            <a:r>
              <a:rPr lang="sv-SE" dirty="0"/>
              <a:t> it on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 to the table.</a:t>
            </a:r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visitor</a:t>
            </a:r>
            <a:r>
              <a:rPr lang="sv-SE" dirty="0"/>
              <a:t> </a:t>
            </a:r>
            <a:r>
              <a:rPr lang="sv-SE" dirty="0" err="1"/>
              <a:t>seldom</a:t>
            </a:r>
            <a:r>
              <a:rPr lang="sv-SE" dirty="0"/>
              <a:t> </a:t>
            </a:r>
            <a:r>
              <a:rPr lang="sv-SE" dirty="0" err="1"/>
              <a:t>saw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leaflest</a:t>
            </a:r>
            <a:r>
              <a:rPr lang="sv-SE" dirty="0"/>
              <a:t> –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sitting</a:t>
            </a:r>
            <a:r>
              <a:rPr lang="sv-SE" dirty="0"/>
              <a:t> </a:t>
            </a:r>
            <a:r>
              <a:rPr lang="sv-SE" dirty="0" err="1"/>
              <a:t>next</a:t>
            </a:r>
            <a:r>
              <a:rPr lang="sv-SE" dirty="0"/>
              <a:t> to the box </a:t>
            </a:r>
            <a:r>
              <a:rPr lang="sv-SE" dirty="0" err="1"/>
              <a:t>containing</a:t>
            </a:r>
            <a:r>
              <a:rPr lang="sv-SE" dirty="0"/>
              <a:t> </a:t>
            </a:r>
            <a:r>
              <a:rPr lang="sv-SE" dirty="0" err="1"/>
              <a:t>leaflets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72C5F-3058-4A03-997D-453DDDE6638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35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At </a:t>
            </a:r>
            <a:r>
              <a:rPr lang="sv-SE" dirty="0" err="1"/>
              <a:t>Herrborum</a:t>
            </a:r>
            <a:r>
              <a:rPr lang="sv-SE" dirty="0"/>
              <a:t> Naturereserv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signs</a:t>
            </a:r>
            <a:r>
              <a:rPr lang="sv-SE" dirty="0"/>
              <a:t> in </a:t>
            </a:r>
            <a:r>
              <a:rPr lang="sv-SE" dirty="0" err="1"/>
              <a:t>place</a:t>
            </a:r>
            <a:r>
              <a:rPr lang="sv-SE" dirty="0"/>
              <a:t> att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noticeboard</a:t>
            </a:r>
            <a:r>
              <a:rPr lang="sv-SE" dirty="0"/>
              <a:t> – </a:t>
            </a:r>
            <a:r>
              <a:rPr lang="sv-SE" dirty="0" err="1"/>
              <a:t>visitor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to pass </a:t>
            </a:r>
            <a:r>
              <a:rPr lang="sv-SE" dirty="0" err="1"/>
              <a:t>them</a:t>
            </a:r>
            <a:r>
              <a:rPr lang="sv-SE" dirty="0"/>
              <a:t> on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 in, </a:t>
            </a:r>
            <a:r>
              <a:rPr lang="sv-SE" dirty="0" err="1"/>
              <a:t>but</a:t>
            </a:r>
            <a:r>
              <a:rPr lang="sv-SE" dirty="0"/>
              <a:t> still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missed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! </a:t>
            </a:r>
            <a:r>
              <a:rPr lang="sv-SE" dirty="0" err="1"/>
              <a:t>Focused</a:t>
            </a:r>
            <a:r>
              <a:rPr lang="sv-SE" dirty="0"/>
              <a:t> on </a:t>
            </a:r>
            <a:r>
              <a:rPr lang="sv-SE" dirty="0" err="1"/>
              <a:t>parking</a:t>
            </a:r>
            <a:r>
              <a:rPr lang="sv-SE" dirty="0"/>
              <a:t> </a:t>
            </a:r>
            <a:r>
              <a:rPr lang="sv-SE" dirty="0" err="1"/>
              <a:t>lot</a:t>
            </a:r>
            <a:r>
              <a:rPr lang="sv-SE" dirty="0"/>
              <a:t>? </a:t>
            </a:r>
          </a:p>
          <a:p>
            <a:endParaRPr lang="sv-SE" dirty="0"/>
          </a:p>
          <a:p>
            <a:r>
              <a:rPr lang="sv-SE" dirty="0"/>
              <a:t>Over all in the survey </a:t>
            </a:r>
            <a:r>
              <a:rPr lang="sv-SE" dirty="0" err="1"/>
              <a:t>signs</a:t>
            </a:r>
            <a:r>
              <a:rPr lang="sv-SE" dirty="0"/>
              <a:t> and </a:t>
            </a:r>
            <a:r>
              <a:rPr lang="sv-SE" dirty="0" err="1"/>
              <a:t>leaflets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times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noticed</a:t>
            </a:r>
            <a:r>
              <a:rPr lang="sv-SE" dirty="0"/>
              <a:t> by </a:t>
            </a:r>
            <a:r>
              <a:rPr lang="sv-SE" dirty="0" err="1"/>
              <a:t>visitor</a:t>
            </a:r>
            <a:r>
              <a:rPr lang="sv-SE" dirty="0"/>
              <a:t> </a:t>
            </a:r>
            <a:r>
              <a:rPr lang="sv-SE" dirty="0" err="1"/>
              <a:t>though</a:t>
            </a:r>
            <a:r>
              <a:rPr lang="sv-SE" dirty="0"/>
              <a:t>. Facebook and </a:t>
            </a:r>
            <a:r>
              <a:rPr lang="sv-SE" dirty="0" err="1"/>
              <a:t>webpage</a:t>
            </a:r>
            <a:r>
              <a:rPr lang="sv-SE" dirty="0"/>
              <a:t> </a:t>
            </a:r>
            <a:r>
              <a:rPr lang="sv-SE" dirty="0" err="1"/>
              <a:t>almost</a:t>
            </a:r>
            <a:r>
              <a:rPr lang="sv-SE" dirty="0"/>
              <a:t> no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visit.</a:t>
            </a:r>
          </a:p>
          <a:p>
            <a:endParaRPr lang="sv-SE" dirty="0"/>
          </a:p>
          <a:p>
            <a:r>
              <a:rPr lang="sv-SE" dirty="0" err="1"/>
              <a:t>Conclusion</a:t>
            </a:r>
            <a:r>
              <a:rPr lang="sv-SE" dirty="0"/>
              <a:t> – </a:t>
            </a:r>
            <a:r>
              <a:rPr lang="sv-SE" dirty="0" err="1"/>
              <a:t>there</a:t>
            </a:r>
            <a:r>
              <a:rPr lang="sv-SE" dirty="0"/>
              <a:t> is still </a:t>
            </a:r>
            <a:r>
              <a:rPr lang="sv-SE" dirty="0" err="1"/>
              <a:t>need</a:t>
            </a:r>
            <a:r>
              <a:rPr lang="sv-SE" dirty="0"/>
              <a:t> for the old kind </a:t>
            </a:r>
            <a:r>
              <a:rPr lang="sv-SE" dirty="0" err="1"/>
              <a:t>of</a:t>
            </a:r>
            <a:r>
              <a:rPr lang="sv-SE" dirty="0"/>
              <a:t> information – </a:t>
            </a:r>
            <a:r>
              <a:rPr lang="sv-SE" dirty="0" err="1"/>
              <a:t>leaflets</a:t>
            </a:r>
            <a:r>
              <a:rPr lang="sv-SE" dirty="0"/>
              <a:t> and </a:t>
            </a:r>
            <a:r>
              <a:rPr lang="sv-SE" dirty="0" err="1"/>
              <a:t>signs</a:t>
            </a:r>
            <a:r>
              <a:rPr lang="sv-SE" dirty="0"/>
              <a:t> to </a:t>
            </a:r>
            <a:r>
              <a:rPr lang="sv-SE" dirty="0" err="1"/>
              <a:t>reach</a:t>
            </a:r>
            <a:r>
              <a:rPr lang="sv-SE" dirty="0"/>
              <a:t> persons </a:t>
            </a:r>
            <a:r>
              <a:rPr lang="sv-SE" dirty="0" err="1"/>
              <a:t>visiting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 areas. Social media and </a:t>
            </a:r>
            <a:r>
              <a:rPr lang="sv-SE" dirty="0" err="1"/>
              <a:t>websites</a:t>
            </a:r>
            <a:r>
              <a:rPr lang="sv-SE" dirty="0"/>
              <a:t> </a:t>
            </a:r>
            <a:r>
              <a:rPr lang="sv-SE" dirty="0" err="1"/>
              <a:t>reach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not </a:t>
            </a:r>
            <a:r>
              <a:rPr lang="sv-SE" dirty="0" err="1"/>
              <a:t>visitors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prepaering</a:t>
            </a:r>
            <a:r>
              <a:rPr lang="sv-SE" dirty="0"/>
              <a:t> a </a:t>
            </a:r>
            <a:r>
              <a:rPr lang="sv-SE" dirty="0" err="1"/>
              <a:t>project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som </a:t>
            </a:r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and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inform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project</a:t>
            </a:r>
            <a:r>
              <a:rPr lang="sv-SE" dirty="0"/>
              <a:t> </a:t>
            </a:r>
            <a:r>
              <a:rPr lang="sv-SE" dirty="0" err="1"/>
              <a:t>measures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72C5F-3058-4A03-997D-453DDDE6638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795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Most </a:t>
            </a:r>
            <a:r>
              <a:rPr lang="sv-SE" dirty="0" err="1"/>
              <a:t>visitors</a:t>
            </a:r>
            <a:r>
              <a:rPr lang="sv-SE" dirty="0"/>
              <a:t> in the reservs in </a:t>
            </a:r>
            <a:r>
              <a:rPr lang="sv-SE" dirty="0" err="1"/>
              <a:t>our</a:t>
            </a:r>
            <a:r>
              <a:rPr lang="sv-SE" dirty="0"/>
              <a:t> survey </a:t>
            </a:r>
            <a:r>
              <a:rPr lang="sv-SE" dirty="0" err="1"/>
              <a:t>comes</a:t>
            </a:r>
            <a:r>
              <a:rPr lang="sv-SE" dirty="0"/>
              <a:t> for </a:t>
            </a:r>
            <a:r>
              <a:rPr lang="sv-SE" dirty="0" err="1"/>
              <a:t>taking</a:t>
            </a:r>
            <a:r>
              <a:rPr lang="sv-SE" dirty="0"/>
              <a:t> a walk in </a:t>
            </a:r>
            <a:r>
              <a:rPr lang="sv-SE" dirty="0" err="1"/>
              <a:t>beautiful</a:t>
            </a:r>
            <a:r>
              <a:rPr lang="sv-SE" dirty="0"/>
              <a:t> </a:t>
            </a:r>
            <a:r>
              <a:rPr lang="sv-SE" dirty="0" err="1"/>
              <a:t>nature</a:t>
            </a:r>
            <a:r>
              <a:rPr lang="sv-SE" dirty="0"/>
              <a:t>,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family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Quite</a:t>
            </a:r>
            <a:r>
              <a:rPr lang="sv-SE" dirty="0"/>
              <a:t>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return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times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But</a:t>
            </a:r>
            <a:r>
              <a:rPr lang="sv-SE" dirty="0"/>
              <a:t> in the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Herrborum</a:t>
            </a:r>
            <a:r>
              <a:rPr lang="sv-SE" dirty="0"/>
              <a:t> the </a:t>
            </a:r>
            <a:r>
              <a:rPr lang="sv-SE" dirty="0" err="1"/>
              <a:t>parking</a:t>
            </a:r>
            <a:r>
              <a:rPr lang="sv-SE" dirty="0"/>
              <a:t> </a:t>
            </a:r>
            <a:r>
              <a:rPr lang="sv-SE" dirty="0" err="1"/>
              <a:t>lot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built</a:t>
            </a:r>
            <a:r>
              <a:rPr lang="sv-SE" dirty="0"/>
              <a:t> in the </a:t>
            </a:r>
            <a:r>
              <a:rPr lang="sv-SE" dirty="0" err="1"/>
              <a:t>project</a:t>
            </a:r>
            <a:r>
              <a:rPr lang="sv-SE" dirty="0"/>
              <a:t> and for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visitor</a:t>
            </a:r>
            <a:r>
              <a:rPr lang="sv-SE" dirty="0"/>
              <a:t> get to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enter</a:t>
            </a:r>
            <a:r>
              <a:rPr lang="sv-SE" dirty="0"/>
              <a:t> the reserv! And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vere</a:t>
            </a:r>
            <a:r>
              <a:rPr lang="sv-SE" dirty="0"/>
              <a:t> </a:t>
            </a:r>
            <a:r>
              <a:rPr lang="sv-SE" dirty="0" err="1"/>
              <a:t>pleased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anoyed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trail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not </a:t>
            </a:r>
            <a:r>
              <a:rPr lang="sv-SE" dirty="0" err="1"/>
              <a:t>totally</a:t>
            </a:r>
            <a:r>
              <a:rPr lang="sv-SE" dirty="0"/>
              <a:t> </a:t>
            </a:r>
            <a:r>
              <a:rPr lang="sv-SE" dirty="0" err="1"/>
              <a:t>obvious</a:t>
            </a:r>
            <a:r>
              <a:rPr lang="sv-SE" dirty="0"/>
              <a:t>. </a:t>
            </a:r>
            <a:r>
              <a:rPr lang="sv-SE" dirty="0" err="1"/>
              <a:t>Some</a:t>
            </a:r>
            <a:r>
              <a:rPr lang="sv-SE" dirty="0"/>
              <a:t> parts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grass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grazed</a:t>
            </a:r>
            <a:r>
              <a:rPr lang="sv-SE" dirty="0"/>
              <a:t> </a:t>
            </a:r>
            <a:r>
              <a:rPr lang="sv-SE" dirty="0" err="1"/>
              <a:t>pasture</a:t>
            </a:r>
            <a:r>
              <a:rPr lang="sv-SE" dirty="0"/>
              <a:t> and the </a:t>
            </a:r>
            <a:r>
              <a:rPr lang="sv-SE" dirty="0" err="1"/>
              <a:t>cows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not </a:t>
            </a:r>
            <a:r>
              <a:rPr lang="sv-SE" dirty="0" err="1"/>
              <a:t>been</a:t>
            </a:r>
            <a:r>
              <a:rPr lang="sv-SE" dirty="0"/>
              <a:t> in  all parts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reserve</a:t>
            </a:r>
            <a:r>
              <a:rPr lang="sv-SE" dirty="0"/>
              <a:t>.</a:t>
            </a:r>
          </a:p>
          <a:p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has to </a:t>
            </a:r>
            <a:r>
              <a:rPr lang="sv-SE" dirty="0" err="1"/>
              <a:t>notice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different </a:t>
            </a:r>
            <a:r>
              <a:rPr lang="sv-SE" dirty="0" err="1"/>
              <a:t>views</a:t>
            </a:r>
            <a:r>
              <a:rPr lang="sv-SE" dirty="0"/>
              <a:t>!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grassland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is a 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thing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don´t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it.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visitors</a:t>
            </a:r>
            <a:r>
              <a:rPr lang="sv-SE" dirty="0"/>
              <a:t> not from the countryside </a:t>
            </a:r>
            <a:r>
              <a:rPr lang="sv-SE" dirty="0" err="1"/>
              <a:t>experience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is not </a:t>
            </a:r>
            <a:r>
              <a:rPr lang="sv-SE" dirty="0" err="1"/>
              <a:t>available</a:t>
            </a:r>
            <a:r>
              <a:rPr lang="sv-SE" dirty="0"/>
              <a:t> for </a:t>
            </a:r>
            <a:r>
              <a:rPr lang="sv-SE" dirty="0" err="1"/>
              <a:t>walking</a:t>
            </a:r>
            <a:r>
              <a:rPr lang="sv-SE" dirty="0"/>
              <a:t> –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do </a:t>
            </a:r>
            <a:r>
              <a:rPr lang="sv-SE" dirty="0" err="1"/>
              <a:t>somthing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it!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72C5F-3058-4A03-997D-453DDDE6638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89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Visitor</a:t>
            </a:r>
            <a:r>
              <a:rPr lang="sv-SE" dirty="0"/>
              <a:t> at Sävö in Södermanland </a:t>
            </a:r>
            <a:r>
              <a:rPr lang="sv-SE" dirty="0" err="1"/>
              <a:t>archipelago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satisfied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visits!</a:t>
            </a:r>
          </a:p>
          <a:p>
            <a:endParaRPr lang="sv-SE" dirty="0"/>
          </a:p>
          <a:p>
            <a:r>
              <a:rPr lang="sv-SE" dirty="0"/>
              <a:t>In the </a:t>
            </a:r>
            <a:r>
              <a:rPr lang="sv-SE" dirty="0" err="1"/>
              <a:t>project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didn´t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actions for </a:t>
            </a:r>
            <a:r>
              <a:rPr lang="sv-SE" dirty="0" err="1"/>
              <a:t>visitors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it </a:t>
            </a:r>
            <a:r>
              <a:rPr lang="sv-SE" dirty="0" err="1"/>
              <a:t>seems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enchanting</a:t>
            </a:r>
            <a:r>
              <a:rPr lang="sv-SE" dirty="0"/>
              <a:t> </a:t>
            </a:r>
            <a:r>
              <a:rPr lang="sv-SE" dirty="0" err="1"/>
              <a:t>place</a:t>
            </a:r>
            <a:r>
              <a:rPr lang="sv-SE" dirty="0"/>
              <a:t> and </a:t>
            </a:r>
            <a:r>
              <a:rPr lang="sv-SE" dirty="0" err="1"/>
              <a:t>everything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is in </a:t>
            </a:r>
            <a:r>
              <a:rPr lang="sv-SE" dirty="0" err="1"/>
              <a:t>place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 make </a:t>
            </a:r>
            <a:r>
              <a:rPr lang="sv-SE" dirty="0" err="1"/>
              <a:t>people</a:t>
            </a:r>
            <a:r>
              <a:rPr lang="sv-SE" dirty="0"/>
              <a:t> happy.</a:t>
            </a:r>
          </a:p>
          <a:p>
            <a:endParaRPr lang="sv-SE" dirty="0"/>
          </a:p>
          <a:p>
            <a:r>
              <a:rPr lang="sv-SE" dirty="0"/>
              <a:t>Public transport to the </a:t>
            </a:r>
            <a:r>
              <a:rPr lang="sv-SE" dirty="0" err="1"/>
              <a:t>island</a:t>
            </a:r>
            <a:r>
              <a:rPr lang="sv-SE" dirty="0"/>
              <a:t> is </a:t>
            </a:r>
            <a:r>
              <a:rPr lang="sv-SE" dirty="0" err="1"/>
              <a:t>one</a:t>
            </a:r>
            <a:r>
              <a:rPr lang="sv-SE" dirty="0"/>
              <a:t> strong </a:t>
            </a:r>
            <a:r>
              <a:rPr lang="sv-SE" dirty="0" err="1"/>
              <a:t>wish</a:t>
            </a:r>
            <a:r>
              <a:rPr lang="sv-SE" dirty="0"/>
              <a:t> and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visitors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like to </a:t>
            </a:r>
            <a:r>
              <a:rPr lang="sv-SE" dirty="0" err="1"/>
              <a:t>buy</a:t>
            </a:r>
            <a:r>
              <a:rPr lang="sv-SE" dirty="0"/>
              <a:t> </a:t>
            </a:r>
            <a:r>
              <a:rPr lang="sv-SE" dirty="0" err="1"/>
              <a:t>something</a:t>
            </a:r>
            <a:r>
              <a:rPr lang="sv-SE" dirty="0"/>
              <a:t> to </a:t>
            </a:r>
            <a:r>
              <a:rPr lang="sv-SE" dirty="0" err="1"/>
              <a:t>eat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There</a:t>
            </a:r>
            <a:r>
              <a:rPr lang="sv-SE" dirty="0"/>
              <a:t> is a </a:t>
            </a:r>
            <a:r>
              <a:rPr lang="sv-SE" dirty="0" err="1"/>
              <a:t>hostel</a:t>
            </a:r>
            <a:r>
              <a:rPr lang="sv-SE" dirty="0"/>
              <a:t> in the </a:t>
            </a:r>
            <a:r>
              <a:rPr lang="sv-SE" dirty="0" err="1"/>
              <a:t>island</a:t>
            </a:r>
            <a:r>
              <a:rPr lang="sv-SE" dirty="0"/>
              <a:t> and </a:t>
            </a:r>
            <a:r>
              <a:rPr lang="sv-SE" dirty="0" err="1"/>
              <a:t>actually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buy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food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. Information in </a:t>
            </a:r>
            <a:r>
              <a:rPr lang="sv-SE" dirty="0" err="1"/>
              <a:t>place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 err="1"/>
              <a:t>There</a:t>
            </a:r>
            <a:r>
              <a:rPr lang="sv-SE" dirty="0"/>
              <a:t> is a </a:t>
            </a:r>
            <a:r>
              <a:rPr lang="sv-SE" dirty="0" err="1"/>
              <a:t>nature</a:t>
            </a:r>
            <a:r>
              <a:rPr lang="sv-SE" dirty="0"/>
              <a:t> –</a:t>
            </a:r>
            <a:r>
              <a:rPr lang="sv-SE" dirty="0" err="1"/>
              <a:t>school</a:t>
            </a:r>
            <a:r>
              <a:rPr lang="sv-SE" dirty="0"/>
              <a:t> in the </a:t>
            </a:r>
            <a:r>
              <a:rPr lang="sv-SE" dirty="0" err="1"/>
              <a:t>island</a:t>
            </a:r>
            <a:r>
              <a:rPr lang="sv-SE" dirty="0"/>
              <a:t>, </a:t>
            </a:r>
            <a:r>
              <a:rPr lang="sv-SE" dirty="0" err="1"/>
              <a:t>school-classes</a:t>
            </a:r>
            <a:r>
              <a:rPr lang="sv-SE" dirty="0"/>
              <a:t> from </a:t>
            </a:r>
            <a:r>
              <a:rPr lang="sv-SE" dirty="0" err="1"/>
              <a:t>grade</a:t>
            </a:r>
            <a:r>
              <a:rPr lang="sv-SE" dirty="0"/>
              <a:t> 4 and </a:t>
            </a:r>
            <a:r>
              <a:rPr lang="sv-SE" dirty="0" err="1"/>
              <a:t>older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welcome</a:t>
            </a:r>
            <a:r>
              <a:rPr lang="sv-SE" dirty="0"/>
              <a:t> to make an reservation.  And all kids from the </a:t>
            </a:r>
            <a:r>
              <a:rPr lang="sv-SE" dirty="0" err="1"/>
              <a:t>municipality</a:t>
            </a:r>
            <a:r>
              <a:rPr lang="sv-SE" dirty="0"/>
              <a:t> Nyköping </a:t>
            </a:r>
            <a:r>
              <a:rPr lang="sv-SE" dirty="0" err="1"/>
              <a:t>comes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visitors</a:t>
            </a:r>
            <a:r>
              <a:rPr lang="sv-SE" dirty="0"/>
              <a:t> </a:t>
            </a:r>
            <a:r>
              <a:rPr lang="sv-SE" dirty="0" err="1"/>
              <a:t>participating</a:t>
            </a:r>
            <a:r>
              <a:rPr lang="sv-SE" dirty="0"/>
              <a:t> in the survey </a:t>
            </a:r>
            <a:r>
              <a:rPr lang="sv-SE" dirty="0" err="1"/>
              <a:t>seems</a:t>
            </a:r>
            <a:r>
              <a:rPr lang="sv-SE" dirty="0"/>
              <a:t> </a:t>
            </a:r>
            <a:r>
              <a:rPr lang="sv-SE" dirty="0" err="1"/>
              <a:t>well</a:t>
            </a:r>
            <a:r>
              <a:rPr lang="sv-SE" dirty="0"/>
              <a:t> </a:t>
            </a:r>
            <a:r>
              <a:rPr lang="sv-SE" dirty="0" err="1"/>
              <a:t>educated</a:t>
            </a:r>
            <a:r>
              <a:rPr lang="sv-SE" dirty="0"/>
              <a:t>,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praise</a:t>
            </a:r>
            <a:r>
              <a:rPr lang="sv-SE" dirty="0"/>
              <a:t> the </a:t>
            </a:r>
            <a:r>
              <a:rPr lang="sv-SE" dirty="0" err="1"/>
              <a:t>ongoing</a:t>
            </a:r>
            <a:r>
              <a:rPr lang="sv-SE" dirty="0"/>
              <a:t> </a:t>
            </a:r>
            <a:r>
              <a:rPr lang="sv-SE" dirty="0" err="1"/>
              <a:t>nature</a:t>
            </a:r>
            <a:r>
              <a:rPr lang="sv-SE" dirty="0"/>
              <a:t> </a:t>
            </a:r>
            <a:r>
              <a:rPr lang="sv-SE" dirty="0" err="1"/>
              <a:t>conservetion</a:t>
            </a:r>
            <a:r>
              <a:rPr lang="sv-SE" dirty="0"/>
              <a:t> management and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clear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farming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animals in the </a:t>
            </a:r>
            <a:r>
              <a:rPr lang="sv-SE" dirty="0" err="1"/>
              <a:t>pastures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essential</a:t>
            </a:r>
            <a:r>
              <a:rPr lang="sv-SE" dirty="0"/>
              <a:t> for the </a:t>
            </a:r>
            <a:r>
              <a:rPr lang="sv-SE" dirty="0" err="1"/>
              <a:t>experience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island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72C5F-3058-4A03-997D-453DDDE6638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703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project</a:t>
            </a:r>
            <a:r>
              <a:rPr lang="sv-SE" dirty="0"/>
              <a:t> site </a:t>
            </a:r>
            <a:r>
              <a:rPr lang="sv-SE" dirty="0" err="1"/>
              <a:t>Horsö-Värsnäs</a:t>
            </a:r>
            <a:endParaRPr lang="sv-SE" dirty="0"/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project</a:t>
            </a:r>
            <a:r>
              <a:rPr lang="sv-SE" dirty="0"/>
              <a:t> area is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close</a:t>
            </a:r>
            <a:r>
              <a:rPr lang="sv-SE" dirty="0"/>
              <a:t> to the city </a:t>
            </a:r>
            <a:r>
              <a:rPr lang="sv-SE" dirty="0" err="1"/>
              <a:t>of</a:t>
            </a:r>
            <a:r>
              <a:rPr lang="sv-SE" dirty="0"/>
              <a:t> Kalmar.  The </a:t>
            </a:r>
            <a:r>
              <a:rPr lang="sv-SE" dirty="0" err="1"/>
              <a:t>citizens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the </a:t>
            </a:r>
            <a:r>
              <a:rPr lang="sv-SE" dirty="0" err="1"/>
              <a:t>nature</a:t>
            </a:r>
            <a:r>
              <a:rPr lang="sv-SE" dirty="0"/>
              <a:t> reserv for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recreation</a:t>
            </a:r>
            <a:r>
              <a:rPr lang="sv-SE" dirty="0"/>
              <a:t>, </a:t>
            </a:r>
            <a:r>
              <a:rPr lang="sv-SE" dirty="0" err="1"/>
              <a:t>trails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for </a:t>
            </a:r>
            <a:r>
              <a:rPr lang="sv-SE" dirty="0" err="1"/>
              <a:t>running</a:t>
            </a:r>
            <a:r>
              <a:rPr lang="sv-SE" dirty="0"/>
              <a:t> and </a:t>
            </a:r>
            <a:r>
              <a:rPr lang="sv-SE" dirty="0" err="1"/>
              <a:t>excercising</a:t>
            </a:r>
            <a:r>
              <a:rPr lang="sv-SE" dirty="0"/>
              <a:t>. Dog </a:t>
            </a:r>
            <a:r>
              <a:rPr lang="sv-SE" dirty="0" err="1"/>
              <a:t>owners</a:t>
            </a:r>
            <a:r>
              <a:rPr lang="sv-SE" dirty="0"/>
              <a:t> </a:t>
            </a:r>
            <a:r>
              <a:rPr lang="sv-SE" dirty="0" err="1"/>
              <a:t>return</a:t>
            </a:r>
            <a:r>
              <a:rPr lang="sv-SE" dirty="0"/>
              <a:t> to the area </a:t>
            </a:r>
            <a:r>
              <a:rPr lang="sv-SE" dirty="0" err="1"/>
              <a:t>freakvently</a:t>
            </a:r>
            <a:r>
              <a:rPr lang="sv-SE" dirty="0"/>
              <a:t> for </a:t>
            </a:r>
            <a:r>
              <a:rPr lang="sv-SE" dirty="0" err="1"/>
              <a:t>walks</a:t>
            </a:r>
            <a:r>
              <a:rPr lang="sv-SE" dirty="0"/>
              <a:t>. And the </a:t>
            </a:r>
            <a:r>
              <a:rPr lang="sv-SE" dirty="0" err="1"/>
              <a:t>visitors</a:t>
            </a:r>
            <a:r>
              <a:rPr lang="sv-SE" dirty="0"/>
              <a:t> in general come from the </a:t>
            </a:r>
            <a:r>
              <a:rPr lang="sv-SE" dirty="0" err="1"/>
              <a:t>neigborhood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seems</a:t>
            </a:r>
            <a:r>
              <a:rPr lang="sv-SE" dirty="0"/>
              <a:t> to look at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nature</a:t>
            </a:r>
            <a:r>
              <a:rPr lang="sv-SE" dirty="0"/>
              <a:t> reserv as </a:t>
            </a:r>
            <a:r>
              <a:rPr lang="sv-SE" dirty="0" err="1"/>
              <a:t>if</a:t>
            </a:r>
            <a:r>
              <a:rPr lang="sv-SE" dirty="0"/>
              <a:t> it </a:t>
            </a:r>
            <a:r>
              <a:rPr lang="sv-SE" dirty="0" err="1"/>
              <a:t>was</a:t>
            </a:r>
            <a:r>
              <a:rPr lang="sv-SE" dirty="0"/>
              <a:t> a city park.</a:t>
            </a:r>
          </a:p>
          <a:p>
            <a:endParaRPr lang="sv-SE" dirty="0"/>
          </a:p>
          <a:p>
            <a:r>
              <a:rPr lang="sv-SE" dirty="0" err="1"/>
              <a:t>There</a:t>
            </a:r>
            <a:r>
              <a:rPr lang="sv-SE" dirty="0"/>
              <a:t> is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worries</a:t>
            </a:r>
            <a:r>
              <a:rPr lang="sv-SE" dirty="0"/>
              <a:t> in the </a:t>
            </a:r>
            <a:r>
              <a:rPr lang="sv-SE" dirty="0" err="1"/>
              <a:t>comments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reintroducing</a:t>
            </a:r>
            <a:r>
              <a:rPr lang="sv-SE" dirty="0"/>
              <a:t> animals – </a:t>
            </a:r>
            <a:r>
              <a:rPr lang="sv-SE" dirty="0" err="1"/>
              <a:t>will</a:t>
            </a:r>
            <a:r>
              <a:rPr lang="sv-SE" dirty="0"/>
              <a:t> the dog </a:t>
            </a:r>
            <a:r>
              <a:rPr lang="sv-SE" dirty="0" err="1"/>
              <a:t>walking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be </a:t>
            </a:r>
            <a:r>
              <a:rPr lang="sv-SE" dirty="0" err="1"/>
              <a:t>restricted</a:t>
            </a:r>
            <a:r>
              <a:rPr lang="sv-SE" dirty="0"/>
              <a:t>? Will </a:t>
            </a:r>
            <a:r>
              <a:rPr lang="sv-SE" dirty="0" err="1"/>
              <a:t>we</a:t>
            </a:r>
            <a:r>
              <a:rPr lang="sv-SE" dirty="0"/>
              <a:t> not be </a:t>
            </a:r>
            <a:r>
              <a:rPr lang="sv-SE" dirty="0" err="1"/>
              <a:t>alowed</a:t>
            </a:r>
            <a:r>
              <a:rPr lang="sv-SE" dirty="0"/>
              <a:t> to pass </a:t>
            </a:r>
            <a:r>
              <a:rPr lang="sv-SE" dirty="0" err="1"/>
              <a:t>through</a:t>
            </a:r>
            <a:r>
              <a:rPr lang="sv-SE" dirty="0"/>
              <a:t> the </a:t>
            </a:r>
            <a:r>
              <a:rPr lang="sv-SE" dirty="0" err="1"/>
              <a:t>fences</a:t>
            </a:r>
            <a:r>
              <a:rPr lang="sv-SE" dirty="0"/>
              <a:t> to the </a:t>
            </a:r>
            <a:r>
              <a:rPr lang="sv-SE" dirty="0" err="1"/>
              <a:t>sea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asked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wish</a:t>
            </a:r>
            <a:r>
              <a:rPr lang="sv-SE" dirty="0"/>
              <a:t> for 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comments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toilets</a:t>
            </a:r>
            <a:r>
              <a:rPr lang="sv-SE" dirty="0"/>
              <a:t>, </a:t>
            </a:r>
            <a:r>
              <a:rPr lang="sv-SE" dirty="0" err="1"/>
              <a:t>running</a:t>
            </a:r>
            <a:r>
              <a:rPr lang="sv-SE" dirty="0"/>
              <a:t> </a:t>
            </a:r>
            <a:r>
              <a:rPr lang="sv-SE" dirty="0" err="1"/>
              <a:t>tracks</a:t>
            </a:r>
            <a:r>
              <a:rPr lang="sv-SE" dirty="0"/>
              <a:t>, </a:t>
            </a:r>
            <a:r>
              <a:rPr lang="sv-SE" dirty="0" err="1"/>
              <a:t>mountin</a:t>
            </a:r>
            <a:r>
              <a:rPr lang="sv-SE" dirty="0"/>
              <a:t> bike </a:t>
            </a:r>
            <a:r>
              <a:rPr lang="sv-SE" dirty="0" err="1"/>
              <a:t>tracks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 err="1"/>
              <a:t>Visitors</a:t>
            </a:r>
            <a:r>
              <a:rPr lang="sv-SE" dirty="0"/>
              <a:t> like the </a:t>
            </a:r>
            <a:r>
              <a:rPr lang="sv-SE" dirty="0" err="1"/>
              <a:t>oaks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it </a:t>
            </a:r>
            <a:r>
              <a:rPr lang="sv-SE" dirty="0" err="1"/>
              <a:t>seems</a:t>
            </a:r>
            <a:r>
              <a:rPr lang="sv-SE" dirty="0"/>
              <a:t> to </a:t>
            </a:r>
            <a:r>
              <a:rPr lang="sv-SE" dirty="0" err="1"/>
              <a:t>bee</a:t>
            </a:r>
            <a:r>
              <a:rPr lang="sv-SE" dirty="0"/>
              <a:t> a </a:t>
            </a:r>
            <a:r>
              <a:rPr lang="sv-SE" dirty="0" err="1"/>
              <a:t>significant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rather</a:t>
            </a:r>
            <a:r>
              <a:rPr lang="sv-SE" dirty="0"/>
              <a:t> not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tha</a:t>
            </a:r>
            <a:r>
              <a:rPr lang="sv-SE" dirty="0"/>
              <a:t> animals </a:t>
            </a:r>
            <a:r>
              <a:rPr lang="sv-SE" dirty="0" err="1"/>
              <a:t>here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72C5F-3058-4A03-997D-453DDDE6638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02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project</a:t>
            </a:r>
            <a:r>
              <a:rPr lang="sv-SE" dirty="0"/>
              <a:t> site </a:t>
            </a:r>
            <a:r>
              <a:rPr lang="sv-SE" dirty="0" err="1"/>
              <a:t>Horsö-Värsnäs</a:t>
            </a:r>
            <a:endParaRPr lang="sv-SE" dirty="0"/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project</a:t>
            </a:r>
            <a:r>
              <a:rPr lang="sv-SE" dirty="0"/>
              <a:t> area is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close</a:t>
            </a:r>
            <a:r>
              <a:rPr lang="sv-SE" dirty="0"/>
              <a:t> to the city </a:t>
            </a:r>
            <a:r>
              <a:rPr lang="sv-SE" dirty="0" err="1"/>
              <a:t>of</a:t>
            </a:r>
            <a:r>
              <a:rPr lang="sv-SE" dirty="0"/>
              <a:t> Kalmar.  The </a:t>
            </a:r>
            <a:r>
              <a:rPr lang="sv-SE" dirty="0" err="1"/>
              <a:t>citizens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the </a:t>
            </a:r>
            <a:r>
              <a:rPr lang="sv-SE" dirty="0" err="1"/>
              <a:t>nature</a:t>
            </a:r>
            <a:r>
              <a:rPr lang="sv-SE" dirty="0"/>
              <a:t> reserv for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recreation</a:t>
            </a:r>
            <a:r>
              <a:rPr lang="sv-SE" dirty="0"/>
              <a:t>, </a:t>
            </a:r>
            <a:r>
              <a:rPr lang="sv-SE" dirty="0" err="1"/>
              <a:t>trails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for </a:t>
            </a:r>
            <a:r>
              <a:rPr lang="sv-SE" dirty="0" err="1"/>
              <a:t>running</a:t>
            </a:r>
            <a:r>
              <a:rPr lang="sv-SE" dirty="0"/>
              <a:t> and </a:t>
            </a:r>
            <a:r>
              <a:rPr lang="sv-SE" dirty="0" err="1"/>
              <a:t>excercising</a:t>
            </a:r>
            <a:r>
              <a:rPr lang="sv-SE" dirty="0"/>
              <a:t>. Dog </a:t>
            </a:r>
            <a:r>
              <a:rPr lang="sv-SE" dirty="0" err="1"/>
              <a:t>owners</a:t>
            </a:r>
            <a:r>
              <a:rPr lang="sv-SE" dirty="0"/>
              <a:t> </a:t>
            </a:r>
            <a:r>
              <a:rPr lang="sv-SE" dirty="0" err="1"/>
              <a:t>return</a:t>
            </a:r>
            <a:r>
              <a:rPr lang="sv-SE" dirty="0"/>
              <a:t> to the area </a:t>
            </a:r>
            <a:r>
              <a:rPr lang="sv-SE" dirty="0" err="1"/>
              <a:t>freakvently</a:t>
            </a:r>
            <a:r>
              <a:rPr lang="sv-SE" dirty="0"/>
              <a:t> for </a:t>
            </a:r>
            <a:r>
              <a:rPr lang="sv-SE" dirty="0" err="1"/>
              <a:t>walks</a:t>
            </a:r>
            <a:r>
              <a:rPr lang="sv-SE" dirty="0"/>
              <a:t>. And the </a:t>
            </a:r>
            <a:r>
              <a:rPr lang="sv-SE" dirty="0" err="1"/>
              <a:t>visitors</a:t>
            </a:r>
            <a:r>
              <a:rPr lang="sv-SE" dirty="0"/>
              <a:t> in general come from the </a:t>
            </a:r>
            <a:r>
              <a:rPr lang="sv-SE" dirty="0" err="1"/>
              <a:t>neigborhood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seems</a:t>
            </a:r>
            <a:r>
              <a:rPr lang="sv-SE" dirty="0"/>
              <a:t> to look at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nature</a:t>
            </a:r>
            <a:r>
              <a:rPr lang="sv-SE" dirty="0"/>
              <a:t> reserv as </a:t>
            </a:r>
            <a:r>
              <a:rPr lang="sv-SE" dirty="0" err="1"/>
              <a:t>if</a:t>
            </a:r>
            <a:r>
              <a:rPr lang="sv-SE" dirty="0"/>
              <a:t> it </a:t>
            </a:r>
            <a:r>
              <a:rPr lang="sv-SE" dirty="0" err="1"/>
              <a:t>was</a:t>
            </a:r>
            <a:r>
              <a:rPr lang="sv-SE" dirty="0"/>
              <a:t> a city park.</a:t>
            </a:r>
          </a:p>
          <a:p>
            <a:endParaRPr lang="sv-SE" dirty="0"/>
          </a:p>
          <a:p>
            <a:r>
              <a:rPr lang="sv-SE" dirty="0" err="1"/>
              <a:t>There</a:t>
            </a:r>
            <a:r>
              <a:rPr lang="sv-SE" dirty="0"/>
              <a:t> is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worries</a:t>
            </a:r>
            <a:r>
              <a:rPr lang="sv-SE" dirty="0"/>
              <a:t> in the </a:t>
            </a:r>
            <a:r>
              <a:rPr lang="sv-SE" dirty="0" err="1"/>
              <a:t>comments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reintroducing</a:t>
            </a:r>
            <a:r>
              <a:rPr lang="sv-SE" dirty="0"/>
              <a:t> animals – </a:t>
            </a:r>
            <a:r>
              <a:rPr lang="sv-SE" dirty="0" err="1"/>
              <a:t>will</a:t>
            </a:r>
            <a:r>
              <a:rPr lang="sv-SE" dirty="0"/>
              <a:t> the dog </a:t>
            </a:r>
            <a:r>
              <a:rPr lang="sv-SE" dirty="0" err="1"/>
              <a:t>walking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be </a:t>
            </a:r>
            <a:r>
              <a:rPr lang="sv-SE" dirty="0" err="1"/>
              <a:t>restricted</a:t>
            </a:r>
            <a:r>
              <a:rPr lang="sv-SE" dirty="0"/>
              <a:t>? Will </a:t>
            </a:r>
            <a:r>
              <a:rPr lang="sv-SE" dirty="0" err="1"/>
              <a:t>we</a:t>
            </a:r>
            <a:r>
              <a:rPr lang="sv-SE" dirty="0"/>
              <a:t> not be </a:t>
            </a:r>
            <a:r>
              <a:rPr lang="sv-SE" dirty="0" err="1"/>
              <a:t>alowed</a:t>
            </a:r>
            <a:r>
              <a:rPr lang="sv-SE" dirty="0"/>
              <a:t> to pass </a:t>
            </a:r>
            <a:r>
              <a:rPr lang="sv-SE" dirty="0" err="1"/>
              <a:t>through</a:t>
            </a:r>
            <a:r>
              <a:rPr lang="sv-SE" dirty="0"/>
              <a:t> the </a:t>
            </a:r>
            <a:r>
              <a:rPr lang="sv-SE" dirty="0" err="1"/>
              <a:t>fences</a:t>
            </a:r>
            <a:r>
              <a:rPr lang="sv-SE" dirty="0"/>
              <a:t> to the </a:t>
            </a:r>
            <a:r>
              <a:rPr lang="sv-SE" dirty="0" err="1"/>
              <a:t>sea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asked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wish</a:t>
            </a:r>
            <a:r>
              <a:rPr lang="sv-SE" dirty="0"/>
              <a:t> for 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comments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toilets</a:t>
            </a:r>
            <a:r>
              <a:rPr lang="sv-SE" dirty="0"/>
              <a:t>, </a:t>
            </a:r>
            <a:r>
              <a:rPr lang="sv-SE" dirty="0" err="1"/>
              <a:t>running</a:t>
            </a:r>
            <a:r>
              <a:rPr lang="sv-SE" dirty="0"/>
              <a:t> </a:t>
            </a:r>
            <a:r>
              <a:rPr lang="sv-SE" dirty="0" err="1"/>
              <a:t>tracks</a:t>
            </a:r>
            <a:r>
              <a:rPr lang="sv-SE" dirty="0"/>
              <a:t>, </a:t>
            </a:r>
            <a:r>
              <a:rPr lang="sv-SE" dirty="0" err="1"/>
              <a:t>mountin</a:t>
            </a:r>
            <a:r>
              <a:rPr lang="sv-SE" dirty="0"/>
              <a:t> bike </a:t>
            </a:r>
            <a:r>
              <a:rPr lang="sv-SE" dirty="0" err="1"/>
              <a:t>tracks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 err="1"/>
              <a:t>Visitors</a:t>
            </a:r>
            <a:r>
              <a:rPr lang="sv-SE" dirty="0"/>
              <a:t> like the </a:t>
            </a:r>
            <a:r>
              <a:rPr lang="sv-SE" dirty="0" err="1"/>
              <a:t>oaks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it </a:t>
            </a:r>
            <a:r>
              <a:rPr lang="sv-SE" dirty="0" err="1"/>
              <a:t>seems</a:t>
            </a:r>
            <a:r>
              <a:rPr lang="sv-SE" dirty="0"/>
              <a:t> to </a:t>
            </a:r>
            <a:r>
              <a:rPr lang="sv-SE" dirty="0" err="1"/>
              <a:t>bee</a:t>
            </a:r>
            <a:r>
              <a:rPr lang="sv-SE" dirty="0"/>
              <a:t> a </a:t>
            </a:r>
            <a:r>
              <a:rPr lang="sv-SE" dirty="0" err="1"/>
              <a:t>significant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rather</a:t>
            </a:r>
            <a:r>
              <a:rPr lang="sv-SE" dirty="0"/>
              <a:t> not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tha</a:t>
            </a:r>
            <a:r>
              <a:rPr lang="sv-SE" dirty="0"/>
              <a:t> animals </a:t>
            </a:r>
            <a:r>
              <a:rPr lang="sv-SE" dirty="0" err="1"/>
              <a:t>here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72C5F-3058-4A03-997D-453DDDE6638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888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2A2A57-6279-4EEC-B6C0-5BFD5A66E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217C8C-CC69-41A7-8924-7BF3E56AB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68F597-797D-4C70-93AE-F9A69D4D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EA48B4-347F-4524-AA2C-460A6FA5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7F6E61-9C76-408B-A580-1569D50E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2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BD7E52-A613-45DC-AD3A-F29386F8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823859-6A51-49E8-8010-AE6C8FF66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8A91AE-747F-4602-96AE-F3D6CE2D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CF29CF-A630-4571-851A-C5F59560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0F7C65-282A-4BB8-90CF-3D764B9B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7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2BCDCF9-8C9D-4D9F-82A7-E4D9D05EF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78D3C3E-512B-4069-9ACF-246A3850B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AC42F2-2EA3-4B61-A719-AC19815A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20D5F0-1904-48D9-9F81-E54E2915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F002D7-CC12-49DC-99DF-30437E47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41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52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47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59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40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32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583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063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40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2B9632-CDBC-4B3F-8C5A-5C169F86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23F1CC-BD4F-4AB3-9335-FC864F272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37576F-FED8-49EB-84CA-73CA7AAA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06A5D7-772E-4BC0-BC18-6B94E884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C02FAD-1DDA-481B-8163-CED13CAF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7913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306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231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883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CBD1EE-7E5D-4AD8-9B6D-5EB7B5E3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51937F-FF35-40DD-92A9-F4778698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0B97DF-0DCD-4C48-8AF6-8970229D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16FF99-A930-4E69-AAE4-B1E62573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B459E1-22C5-4A2E-B3B4-4E1942BF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65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7ED762-BE8C-492F-9171-F8EFDF06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3597C3-181D-48C8-ADD9-293EF1641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4D30F06-4C78-434A-A266-C66D94D59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9C104E6-2DE6-45EA-A966-90485E37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7B55B4-B522-4B8F-932F-4EE19054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99558F-10B0-43CB-839C-43C92409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121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F8150E-4299-475B-AE51-B32B91BD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2194CC-C5E9-43C1-84C3-660309C11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C1C93AC-5379-4CD5-9871-B23389E01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A4941A-1062-4A76-8D6C-299748FE4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624A783-B7A3-442E-AC8B-AE20CB8A1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B885A28-8DAA-4C5F-A707-7D730879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90A0D0F-01D0-43CC-A25C-413C59BD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29B43DE-A60A-404C-A69C-5A1BFFBA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97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17196-15CC-43B9-ADD9-B42504D0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00D02B-5D28-4C9F-A920-6BD9506F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1A22285-DAA3-436E-8C2B-1C110E02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5D20687-ACEE-42E0-AD1E-3717FB24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97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2DAFCC8-DEF6-4DCD-A277-82BAE271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8E2935F-DF84-422B-BF9F-E85A87ED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1C8C4A8-0387-4779-B5FD-19B08780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06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92C9D9-80D6-4784-ABEE-9F4116A6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1FE962-0E26-495C-9E01-C934D6FED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FB38EE-568F-4465-AC88-42AF45FD1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84A60D-2D75-45DE-B203-6CF8C654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83D400-562C-4F5F-985B-62653481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562F5BA-A9F3-4F8E-B203-1997962B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044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43CF36-D0C1-47D2-A123-2F31C879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6B3B9A9-99E2-425C-8ACA-6714B0B4E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F517A2-6194-42AC-B49D-2154AB576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B93B0EE-1DB4-4218-88A1-D2B601F0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76B226-3568-4AC6-A4FC-7EECBC67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A2CC90-56F6-43E5-B994-96C5FE00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21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E7D4E56-2C07-4B49-9938-9162B43C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EE06FA-C935-48F9-A226-F9C74DF4B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D388F4-9A81-4486-93BB-EFB28AD3D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99A7CA-29CD-49C8-857E-CA366BDBF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BB43DB-6681-4D71-82F7-3C5AFFE45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13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A3F977-A72C-466A-A9DC-3E0AEA939331}" type="datetimeFigureOut">
              <a:rPr lang="sv-SE" smtClean="0"/>
              <a:t>2019-05-10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jp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Bildobjekt 73">
            <a:extLst>
              <a:ext uri="{FF2B5EF4-FFF2-40B4-BE49-F238E27FC236}">
                <a16:creationId xmlns:a16="http://schemas.microsoft.com/office/drawing/2014/main" id="{E2296947-19B5-4763-A8C3-927894319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r="-2" b="743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8" name="Bildobjekt 57">
            <a:extLst>
              <a:ext uri="{FF2B5EF4-FFF2-40B4-BE49-F238E27FC236}">
                <a16:creationId xmlns:a16="http://schemas.microsoft.com/office/drawing/2014/main" id="{32F201CC-625F-4874-9E33-AE3865FBEA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0357"/>
          <a:stretch/>
        </p:blipFill>
        <p:spPr>
          <a:xfrm>
            <a:off x="-1267749" y="2699532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5A6BB77-28C2-4BA4-961A-5F735912B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7707" y="1492154"/>
            <a:ext cx="4820134" cy="1635639"/>
          </a:xfrm>
        </p:spPr>
        <p:txBody>
          <a:bodyPr anchor="t">
            <a:normAutofit/>
          </a:bodyPr>
          <a:lstStyle/>
          <a:p>
            <a:pPr algn="l"/>
            <a:r>
              <a:rPr lang="sv-SE" sz="4800" dirty="0">
                <a:solidFill>
                  <a:srgbClr val="1A7BE6"/>
                </a:solidFill>
              </a:rPr>
              <a:t>LIFE Coast Benefit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49B09AC-B821-4F4F-9A12-D187F5655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812" y="2593762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sv-SE" sz="3200" dirty="0" err="1">
                <a:solidFill>
                  <a:srgbClr val="1A7BE6"/>
                </a:solidFill>
              </a:rPr>
              <a:t>Visitor</a:t>
            </a:r>
            <a:r>
              <a:rPr lang="sv-SE" sz="3200" dirty="0">
                <a:solidFill>
                  <a:srgbClr val="1A7BE6"/>
                </a:solidFill>
              </a:rPr>
              <a:t> </a:t>
            </a:r>
            <a:r>
              <a:rPr lang="sv-SE" sz="3200" dirty="0" err="1">
                <a:solidFill>
                  <a:srgbClr val="1A7BE6"/>
                </a:solidFill>
              </a:rPr>
              <a:t>experiences</a:t>
            </a:r>
            <a:r>
              <a:rPr lang="sv-SE" sz="18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AC46045-5098-498B-B25E-729984893A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b="13232"/>
          <a:stretch/>
        </p:blipFill>
        <p:spPr>
          <a:xfrm rot="5400000">
            <a:off x="9635895" y="4354374"/>
            <a:ext cx="2419365" cy="183940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E8EA138-8198-4BD7-A55D-F74FEE3C4641}"/>
              </a:ext>
            </a:extLst>
          </p:cNvPr>
          <p:cNvSpPr/>
          <p:nvPr/>
        </p:nvSpPr>
        <p:spPr>
          <a:xfrm>
            <a:off x="6447707" y="4700918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dirty="0">
                <a:solidFill>
                  <a:srgbClr val="1A7BE6"/>
                </a:solidFill>
              </a:rPr>
              <a:t>Project manager</a:t>
            </a:r>
          </a:p>
          <a:p>
            <a:endParaRPr lang="sv-SE" dirty="0"/>
          </a:p>
          <a:p>
            <a:r>
              <a:rPr lang="sv-SE" dirty="0"/>
              <a:t>Anneli Lundgren</a:t>
            </a:r>
          </a:p>
          <a:p>
            <a:r>
              <a:rPr lang="sv-SE" dirty="0"/>
              <a:t>anneli.lundgren@lansstyrelsen.se</a:t>
            </a:r>
          </a:p>
        </p:txBody>
      </p:sp>
    </p:spTree>
    <p:extLst>
      <p:ext uri="{BB962C8B-B14F-4D97-AF65-F5344CB8AC3E}">
        <p14:creationId xmlns:p14="http://schemas.microsoft.com/office/powerpoint/2010/main" val="35877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1A7BE6"/>
                </a:solidFill>
              </a:rPr>
              <a:t>	</a:t>
            </a:r>
            <a:r>
              <a:rPr lang="sv-SE" sz="6000" dirty="0" err="1">
                <a:solidFill>
                  <a:srgbClr val="1A7BE6"/>
                </a:solidFill>
              </a:rPr>
              <a:t>Ecosystem</a:t>
            </a:r>
            <a:r>
              <a:rPr lang="sv-SE" sz="6000" dirty="0">
                <a:solidFill>
                  <a:srgbClr val="1A7BE6"/>
                </a:solidFill>
              </a:rPr>
              <a:t> services		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BD3F7B7-68E5-4F07-AEB1-F60BB62F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 err="1">
                <a:solidFill>
                  <a:schemeClr val="tx1"/>
                </a:solidFill>
              </a:rPr>
              <a:t>Ecosystem</a:t>
            </a:r>
            <a:r>
              <a:rPr lang="sv-SE" dirty="0">
                <a:solidFill>
                  <a:schemeClr val="tx1"/>
                </a:solidFill>
              </a:rPr>
              <a:t> services </a:t>
            </a:r>
            <a:r>
              <a:rPr lang="sv-SE" dirty="0" err="1">
                <a:solidFill>
                  <a:schemeClr val="tx1"/>
                </a:solidFill>
              </a:rPr>
              <a:t>divided</a:t>
            </a:r>
            <a:r>
              <a:rPr lang="sv-SE" dirty="0">
                <a:solidFill>
                  <a:schemeClr val="tx1"/>
                </a:solidFill>
              </a:rPr>
              <a:t> in </a:t>
            </a:r>
            <a:r>
              <a:rPr lang="sv-SE" dirty="0" err="1">
                <a:solidFill>
                  <a:schemeClr val="tx1"/>
                </a:solidFill>
              </a:rPr>
              <a:t>four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categories</a:t>
            </a:r>
            <a:r>
              <a:rPr lang="sv-SE" dirty="0">
                <a:solidFill>
                  <a:schemeClr val="tx1"/>
                </a:solidFill>
              </a:rPr>
              <a:t>:</a:t>
            </a:r>
          </a:p>
          <a:p>
            <a:r>
              <a:rPr lang="sv-SE" dirty="0"/>
              <a:t>- </a:t>
            </a:r>
            <a:r>
              <a:rPr lang="sv-SE" dirty="0" err="1"/>
              <a:t>Providing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food</a:t>
            </a:r>
            <a:r>
              <a:rPr lang="sv-SE" dirty="0">
                <a:solidFill>
                  <a:srgbClr val="1A7BE6"/>
                </a:solidFill>
              </a:rPr>
              <a:t> from farm animals and </a:t>
            </a:r>
            <a:r>
              <a:rPr lang="sv-SE" dirty="0" err="1">
                <a:solidFill>
                  <a:srgbClr val="1A7BE6"/>
                </a:solidFill>
              </a:rPr>
              <a:t>cultured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crops</a:t>
            </a:r>
            <a:r>
              <a:rPr lang="sv-SE" dirty="0">
                <a:solidFill>
                  <a:srgbClr val="1A7BE6"/>
                </a:solidFill>
              </a:rPr>
              <a:t>, as </a:t>
            </a:r>
            <a:r>
              <a:rPr lang="sv-SE" dirty="0" err="1">
                <a:solidFill>
                  <a:srgbClr val="1A7BE6"/>
                </a:solidFill>
              </a:rPr>
              <a:t>well</a:t>
            </a:r>
            <a:r>
              <a:rPr lang="sv-SE" dirty="0">
                <a:solidFill>
                  <a:srgbClr val="1A7BE6"/>
                </a:solidFill>
              </a:rPr>
              <a:t> as </a:t>
            </a:r>
            <a:r>
              <a:rPr lang="sv-SE" dirty="0" err="1">
                <a:solidFill>
                  <a:srgbClr val="1A7BE6"/>
                </a:solidFill>
              </a:rPr>
              <a:t>wild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berries</a:t>
            </a:r>
            <a:r>
              <a:rPr lang="sv-SE" dirty="0">
                <a:solidFill>
                  <a:srgbClr val="1A7BE6"/>
                </a:solidFill>
              </a:rPr>
              <a:t> and </a:t>
            </a:r>
            <a:r>
              <a:rPr lang="sv-SE" dirty="0" err="1">
                <a:solidFill>
                  <a:srgbClr val="1A7BE6"/>
                </a:solidFill>
              </a:rPr>
              <a:t>mushroom</a:t>
            </a:r>
            <a:endParaRPr lang="sv-SE" dirty="0">
              <a:solidFill>
                <a:srgbClr val="1A7BE6"/>
              </a:solidFill>
            </a:endParaRPr>
          </a:p>
          <a:p>
            <a:endParaRPr lang="sv-SE" dirty="0">
              <a:solidFill>
                <a:srgbClr val="1A7BE6"/>
              </a:solidFill>
            </a:endParaRPr>
          </a:p>
          <a:p>
            <a:r>
              <a:rPr lang="sv-SE" dirty="0"/>
              <a:t>-</a:t>
            </a:r>
            <a:r>
              <a:rPr lang="sv-SE" dirty="0" err="1"/>
              <a:t>Regulating</a:t>
            </a:r>
            <a:r>
              <a:rPr lang="sv-SE" dirty="0"/>
              <a:t> and </a:t>
            </a:r>
            <a:r>
              <a:rPr lang="sv-SE" dirty="0" err="1"/>
              <a:t>maintenance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purifying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of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water</a:t>
            </a:r>
            <a:r>
              <a:rPr lang="sv-SE" dirty="0">
                <a:solidFill>
                  <a:srgbClr val="1A7BE6"/>
                </a:solidFill>
              </a:rPr>
              <a:t> and air by </a:t>
            </a:r>
            <a:r>
              <a:rPr lang="sv-SE" dirty="0" err="1">
                <a:solidFill>
                  <a:srgbClr val="1A7BE6"/>
                </a:solidFill>
              </a:rPr>
              <a:t>biological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processes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regulating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local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climate</a:t>
            </a:r>
            <a:r>
              <a:rPr lang="sv-SE" dirty="0">
                <a:solidFill>
                  <a:srgbClr val="1A7BE6"/>
                </a:solidFill>
              </a:rPr>
              <a:t>, pollination, </a:t>
            </a:r>
            <a:r>
              <a:rPr lang="sv-SE" dirty="0" err="1">
                <a:solidFill>
                  <a:srgbClr val="1A7BE6"/>
                </a:solidFill>
              </a:rPr>
              <a:t>seed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dispersal</a:t>
            </a:r>
            <a:r>
              <a:rPr lang="sv-SE" dirty="0">
                <a:solidFill>
                  <a:srgbClr val="1A7BE6"/>
                </a:solidFill>
              </a:rPr>
              <a:t>.</a:t>
            </a:r>
          </a:p>
          <a:p>
            <a:endParaRPr lang="sv-SE" dirty="0"/>
          </a:p>
          <a:p>
            <a:r>
              <a:rPr lang="sv-SE" dirty="0"/>
              <a:t>- </a:t>
            </a:r>
            <a:r>
              <a:rPr lang="sv-SE" dirty="0" err="1"/>
              <a:t>Cultural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  <a:highlight>
                  <a:srgbClr val="FFFF00"/>
                </a:highlight>
              </a:rPr>
              <a:t>attractive</a:t>
            </a:r>
            <a:r>
              <a:rPr lang="sv-SE" dirty="0">
                <a:solidFill>
                  <a:srgbClr val="1A7BE6"/>
                </a:solidFill>
                <a:highlight>
                  <a:srgbClr val="FFFF00"/>
                </a:highlight>
              </a:rPr>
              <a:t> </a:t>
            </a:r>
            <a:r>
              <a:rPr lang="sv-SE" dirty="0" err="1">
                <a:solidFill>
                  <a:srgbClr val="1A7BE6"/>
                </a:solidFill>
                <a:highlight>
                  <a:srgbClr val="FFFF00"/>
                </a:highlight>
              </a:rPr>
              <a:t>environments</a:t>
            </a:r>
            <a:r>
              <a:rPr lang="sv-SE" dirty="0">
                <a:solidFill>
                  <a:srgbClr val="1A7BE6"/>
                </a:solidFill>
                <a:highlight>
                  <a:srgbClr val="FFFF00"/>
                </a:highlight>
              </a:rPr>
              <a:t> for </a:t>
            </a:r>
            <a:r>
              <a:rPr lang="sv-SE" dirty="0" err="1">
                <a:solidFill>
                  <a:srgbClr val="1A7BE6"/>
                </a:solidFill>
                <a:highlight>
                  <a:srgbClr val="FFFF00"/>
                </a:highlight>
              </a:rPr>
              <a:t>recreation</a:t>
            </a:r>
            <a:r>
              <a:rPr lang="sv-SE" dirty="0">
                <a:solidFill>
                  <a:srgbClr val="1A7BE6"/>
                </a:solidFill>
                <a:highlight>
                  <a:srgbClr val="FFFF00"/>
                </a:highlight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estetic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values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values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linked</a:t>
            </a:r>
            <a:r>
              <a:rPr lang="sv-SE" dirty="0">
                <a:solidFill>
                  <a:srgbClr val="1A7BE6"/>
                </a:solidFill>
              </a:rPr>
              <a:t> to </a:t>
            </a:r>
            <a:r>
              <a:rPr lang="sv-SE" dirty="0" err="1">
                <a:solidFill>
                  <a:srgbClr val="1A7BE6"/>
                </a:solidFill>
              </a:rPr>
              <a:t>historical</a:t>
            </a:r>
            <a:r>
              <a:rPr lang="sv-SE" dirty="0">
                <a:solidFill>
                  <a:srgbClr val="1A7BE6"/>
                </a:solidFill>
              </a:rPr>
              <a:t> scenarios and spiritual </a:t>
            </a:r>
            <a:r>
              <a:rPr lang="sv-SE" dirty="0" err="1">
                <a:solidFill>
                  <a:srgbClr val="1A7BE6"/>
                </a:solidFill>
              </a:rPr>
              <a:t>reasons</a:t>
            </a:r>
            <a:r>
              <a:rPr lang="sv-SE" dirty="0">
                <a:solidFill>
                  <a:srgbClr val="1A7BE6"/>
                </a:solidFill>
              </a:rPr>
              <a:t>.</a:t>
            </a:r>
          </a:p>
          <a:p>
            <a:endParaRPr lang="sv-SE" dirty="0"/>
          </a:p>
          <a:p>
            <a:r>
              <a:rPr lang="sv-SE" dirty="0"/>
              <a:t>-</a:t>
            </a:r>
            <a:r>
              <a:rPr lang="sv-SE" dirty="0" err="1"/>
              <a:t>Supporting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interactions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between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trophy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levels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decomposition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providing</a:t>
            </a:r>
            <a:r>
              <a:rPr lang="sv-SE" dirty="0">
                <a:solidFill>
                  <a:srgbClr val="1A7BE6"/>
                </a:solidFill>
              </a:rPr>
              <a:t> habitats for all </a:t>
            </a:r>
            <a:r>
              <a:rPr lang="sv-SE" dirty="0" err="1">
                <a:solidFill>
                  <a:srgbClr val="1A7BE6"/>
                </a:solidFill>
              </a:rPr>
              <a:t>development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stages</a:t>
            </a:r>
            <a:r>
              <a:rPr lang="sv-SE" dirty="0">
                <a:solidFill>
                  <a:srgbClr val="1A7BE6"/>
                </a:solidFill>
              </a:rPr>
              <a:t> for species.</a:t>
            </a:r>
          </a:p>
        </p:txBody>
      </p:sp>
      <p:pic>
        <p:nvPicPr>
          <p:cNvPr id="5" name="Bild 1" descr="Ko">
            <a:extLst>
              <a:ext uri="{FF2B5EF4-FFF2-40B4-BE49-F238E27FC236}">
                <a16:creationId xmlns:a16="http://schemas.microsoft.com/office/drawing/2014/main" id="{FFC71988-BA92-4ABF-B71E-401021C0D77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6157" y="2571911"/>
            <a:ext cx="388776" cy="457200"/>
          </a:xfrm>
          <a:prstGeom prst="rect">
            <a:avLst/>
          </a:prstGeom>
        </p:spPr>
      </p:pic>
      <p:pic>
        <p:nvPicPr>
          <p:cNvPr id="6" name="Bild 7" descr="Bondgårdsmiljö">
            <a:extLst>
              <a:ext uri="{FF2B5EF4-FFF2-40B4-BE49-F238E27FC236}">
                <a16:creationId xmlns:a16="http://schemas.microsoft.com/office/drawing/2014/main" id="{B552624E-2E09-4700-9AD5-B51D8F6AA2A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9071" y="2571911"/>
            <a:ext cx="538065" cy="457200"/>
          </a:xfrm>
          <a:prstGeom prst="rect">
            <a:avLst/>
          </a:prstGeom>
        </p:spPr>
      </p:pic>
      <p:pic>
        <p:nvPicPr>
          <p:cNvPr id="11" name="Bild 3" descr="Larv">
            <a:extLst>
              <a:ext uri="{FF2B5EF4-FFF2-40B4-BE49-F238E27FC236}">
                <a16:creationId xmlns:a16="http://schemas.microsoft.com/office/drawing/2014/main" id="{4E24C485-6FCB-490D-A6B8-39A4799B93D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43329" y="5411894"/>
            <a:ext cx="457200" cy="457200"/>
          </a:xfrm>
          <a:prstGeom prst="rect">
            <a:avLst/>
          </a:prstGeom>
        </p:spPr>
      </p:pic>
      <p:pic>
        <p:nvPicPr>
          <p:cNvPr id="12" name="Bild 9" descr="Vandra">
            <a:extLst>
              <a:ext uri="{FF2B5EF4-FFF2-40B4-BE49-F238E27FC236}">
                <a16:creationId xmlns:a16="http://schemas.microsoft.com/office/drawing/2014/main" id="{4340EFD9-65CB-4CB1-9481-AC5996BF1E06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00529" y="4538558"/>
            <a:ext cx="457200" cy="555171"/>
          </a:xfrm>
          <a:prstGeom prst="rect">
            <a:avLst/>
          </a:prstGeom>
        </p:spPr>
      </p:pic>
      <p:pic>
        <p:nvPicPr>
          <p:cNvPr id="14" name="Bild 2" descr="Bikupa">
            <a:extLst>
              <a:ext uri="{FF2B5EF4-FFF2-40B4-BE49-F238E27FC236}">
                <a16:creationId xmlns:a16="http://schemas.microsoft.com/office/drawing/2014/main" id="{3C6E1F22-10EE-4562-9F93-0E317495D774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59043" y="3529862"/>
            <a:ext cx="538065" cy="5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3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>
                <a:solidFill>
                  <a:srgbClr val="1A7BE6"/>
                </a:solidFill>
              </a:rPr>
              <a:t>Visit survey		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D2868BE-AB4D-4EA9-8D90-C026E4DAB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3" y="1883586"/>
            <a:ext cx="5839613" cy="4379710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6E87C01-DF73-4C3D-9636-31B536055D54}"/>
              </a:ext>
            </a:extLst>
          </p:cNvPr>
          <p:cNvSpPr txBox="1"/>
          <p:nvPr/>
        </p:nvSpPr>
        <p:spPr>
          <a:xfrm>
            <a:off x="7466202" y="2625754"/>
            <a:ext cx="3099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/>
              <a:t>Visitor</a:t>
            </a:r>
            <a:r>
              <a:rPr lang="sv-SE" sz="2800" dirty="0"/>
              <a:t> survey at </a:t>
            </a:r>
            <a:r>
              <a:rPr lang="sv-SE" sz="2800" dirty="0" err="1"/>
              <a:t>Herrborum</a:t>
            </a:r>
            <a:r>
              <a:rPr lang="sv-SE" sz="2800" dirty="0"/>
              <a:t> </a:t>
            </a:r>
            <a:r>
              <a:rPr lang="sv-SE" sz="2800" dirty="0" err="1"/>
              <a:t>nature</a:t>
            </a:r>
            <a:r>
              <a:rPr lang="sv-SE" sz="2800" dirty="0"/>
              <a:t> </a:t>
            </a:r>
            <a:r>
              <a:rPr lang="sv-SE" sz="2800" dirty="0" err="1"/>
              <a:t>reserve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88244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74EAB64-2102-4B74-BC7A-F031481B7B37}"/>
              </a:ext>
            </a:extLst>
          </p:cNvPr>
          <p:cNvPicPr/>
          <p:nvPr/>
        </p:nvPicPr>
        <p:blipFill rotWithShape="1">
          <a:blip r:embed="rId3"/>
          <a:srcRect l="33259"/>
          <a:stretch/>
        </p:blipFill>
        <p:spPr bwMode="auto">
          <a:xfrm rot="1488472">
            <a:off x="7580071" y="2431144"/>
            <a:ext cx="2995684" cy="3423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>
                <a:solidFill>
                  <a:srgbClr val="1A7BE6"/>
                </a:solidFill>
              </a:rPr>
              <a:t>Signs</a:t>
            </a:r>
            <a:r>
              <a:rPr lang="sv-SE" dirty="0">
                <a:solidFill>
                  <a:srgbClr val="1A7BE6"/>
                </a:solidFill>
              </a:rPr>
              <a:t> and </a:t>
            </a:r>
            <a:r>
              <a:rPr lang="sv-SE" dirty="0" err="1">
                <a:solidFill>
                  <a:srgbClr val="1A7BE6"/>
                </a:solidFill>
              </a:rPr>
              <a:t>leaflets</a:t>
            </a:r>
            <a:r>
              <a:rPr lang="sv-SE" sz="6000" dirty="0">
                <a:solidFill>
                  <a:srgbClr val="1A7BE6"/>
                </a:solidFill>
              </a:rPr>
              <a:t>		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4FCA192A-E802-4001-A79D-7CB802908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97280" y="1960632"/>
            <a:ext cx="2834192" cy="40227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8C80A12-EC36-4FC2-9778-A90B505A1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895" y="1960632"/>
            <a:ext cx="287400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1A7BE6"/>
                </a:solidFill>
              </a:rPr>
              <a:t>	</a:t>
            </a:r>
            <a:r>
              <a:rPr lang="sv-SE" sz="6000" dirty="0">
                <a:solidFill>
                  <a:srgbClr val="1A7BE6"/>
                </a:solidFill>
              </a:rPr>
              <a:t>Grass and </a:t>
            </a:r>
            <a:r>
              <a:rPr lang="sv-SE" sz="6000" dirty="0" err="1">
                <a:solidFill>
                  <a:srgbClr val="1A7BE6"/>
                </a:solidFill>
              </a:rPr>
              <a:t>paths</a:t>
            </a:r>
            <a:r>
              <a:rPr lang="sv-SE" sz="6000" dirty="0">
                <a:solidFill>
                  <a:srgbClr val="1A7BE6"/>
                </a:solidFill>
              </a:rPr>
              <a:t>		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C32A038-EF57-4AA9-AFBC-27D44ABB4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753" y="2373749"/>
            <a:ext cx="4382453" cy="3286839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6FC44E2-3667-480E-B7D5-7EB107FFF8EB}"/>
              </a:ext>
            </a:extLst>
          </p:cNvPr>
          <p:cNvSpPr txBox="1"/>
          <p:nvPr/>
        </p:nvSpPr>
        <p:spPr>
          <a:xfrm>
            <a:off x="5580668" y="2560318"/>
            <a:ext cx="38084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>
                <a:solidFill>
                  <a:srgbClr val="1A7BE6"/>
                </a:solidFill>
              </a:rPr>
              <a:t>Hiking</a:t>
            </a:r>
            <a:r>
              <a:rPr lang="sv-SE" sz="2400" dirty="0">
                <a:solidFill>
                  <a:srgbClr val="1A7BE6"/>
                </a:solidFill>
              </a:rPr>
              <a:t> </a:t>
            </a:r>
            <a:r>
              <a:rPr lang="sv-SE" sz="2400" dirty="0" err="1">
                <a:solidFill>
                  <a:srgbClr val="1A7BE6"/>
                </a:solidFill>
              </a:rPr>
              <a:t>path</a:t>
            </a:r>
            <a:r>
              <a:rPr lang="sv-SE" sz="2400" dirty="0">
                <a:solidFill>
                  <a:srgbClr val="1A7BE6"/>
                </a:solidFill>
              </a:rPr>
              <a:t> </a:t>
            </a:r>
            <a:r>
              <a:rPr lang="sv-SE" sz="2400" dirty="0" err="1">
                <a:solidFill>
                  <a:srgbClr val="1A7BE6"/>
                </a:solidFill>
              </a:rPr>
              <a:t>through</a:t>
            </a:r>
            <a:r>
              <a:rPr lang="sv-SE" sz="2400" dirty="0">
                <a:solidFill>
                  <a:srgbClr val="1A7BE6"/>
                </a:solidFill>
              </a:rPr>
              <a:t> a </a:t>
            </a:r>
            <a:r>
              <a:rPr lang="sv-SE" sz="2400" dirty="0" err="1">
                <a:solidFill>
                  <a:srgbClr val="1A7BE6"/>
                </a:solidFill>
              </a:rPr>
              <a:t>grazed</a:t>
            </a:r>
            <a:r>
              <a:rPr lang="sv-SE" sz="2400" dirty="0">
                <a:solidFill>
                  <a:srgbClr val="1A7BE6"/>
                </a:solidFill>
              </a:rPr>
              <a:t> </a:t>
            </a:r>
            <a:r>
              <a:rPr lang="sv-SE" sz="2400" dirty="0" err="1">
                <a:solidFill>
                  <a:srgbClr val="1A7BE6"/>
                </a:solidFill>
              </a:rPr>
              <a:t>pasture</a:t>
            </a:r>
            <a:r>
              <a:rPr lang="sv-SE" sz="2400" dirty="0">
                <a:solidFill>
                  <a:srgbClr val="1A7BE6"/>
                </a:solidFill>
              </a:rPr>
              <a:t>.</a:t>
            </a:r>
          </a:p>
          <a:p>
            <a:endParaRPr lang="sv-SE" sz="2400" dirty="0">
              <a:solidFill>
                <a:srgbClr val="1A7BE6"/>
              </a:solidFill>
            </a:endParaRPr>
          </a:p>
          <a:p>
            <a:r>
              <a:rPr lang="sv-SE" sz="2400" dirty="0" err="1">
                <a:solidFill>
                  <a:srgbClr val="1A7BE6"/>
                </a:solidFill>
              </a:rPr>
              <a:t>But</a:t>
            </a:r>
            <a:r>
              <a:rPr lang="sv-SE" sz="2400" dirty="0">
                <a:solidFill>
                  <a:srgbClr val="1A7BE6"/>
                </a:solidFill>
              </a:rPr>
              <a:t> the </a:t>
            </a:r>
            <a:r>
              <a:rPr lang="sv-SE" sz="2400" dirty="0" err="1">
                <a:solidFill>
                  <a:srgbClr val="1A7BE6"/>
                </a:solidFill>
              </a:rPr>
              <a:t>cows</a:t>
            </a:r>
            <a:r>
              <a:rPr lang="sv-SE" sz="2400" dirty="0">
                <a:solidFill>
                  <a:srgbClr val="1A7BE6"/>
                </a:solidFill>
              </a:rPr>
              <a:t> </a:t>
            </a:r>
            <a:r>
              <a:rPr lang="sv-SE" sz="2400" dirty="0" err="1">
                <a:solidFill>
                  <a:srgbClr val="1A7BE6"/>
                </a:solidFill>
              </a:rPr>
              <a:t>had</a:t>
            </a:r>
            <a:r>
              <a:rPr lang="sv-SE" sz="2400" dirty="0">
                <a:solidFill>
                  <a:srgbClr val="1A7BE6"/>
                </a:solidFill>
              </a:rPr>
              <a:t> not </a:t>
            </a:r>
            <a:r>
              <a:rPr lang="sv-SE" sz="2400" dirty="0" err="1">
                <a:solidFill>
                  <a:srgbClr val="1A7BE6"/>
                </a:solidFill>
              </a:rPr>
              <a:t>eat</a:t>
            </a:r>
            <a:r>
              <a:rPr lang="sv-SE" sz="2400" dirty="0">
                <a:solidFill>
                  <a:srgbClr val="1A7BE6"/>
                </a:solidFill>
              </a:rPr>
              <a:t> all </a:t>
            </a:r>
            <a:r>
              <a:rPr lang="sv-SE" sz="2400" dirty="0" err="1">
                <a:solidFill>
                  <a:srgbClr val="1A7BE6"/>
                </a:solidFill>
              </a:rPr>
              <a:t>grass</a:t>
            </a:r>
            <a:r>
              <a:rPr lang="sv-SE" sz="2400" dirty="0">
                <a:solidFill>
                  <a:srgbClr val="1A7BE6"/>
                </a:solidFill>
              </a:rPr>
              <a:t> </a:t>
            </a:r>
            <a:r>
              <a:rPr lang="sv-SE" sz="2400" dirty="0" err="1">
                <a:solidFill>
                  <a:srgbClr val="1A7BE6"/>
                </a:solidFill>
              </a:rPr>
              <a:t>yet</a:t>
            </a:r>
            <a:r>
              <a:rPr lang="sv-SE" sz="2400" dirty="0">
                <a:solidFill>
                  <a:srgbClr val="1A7BE6"/>
                </a:solidFill>
              </a:rPr>
              <a:t>.</a:t>
            </a:r>
          </a:p>
          <a:p>
            <a:endParaRPr lang="sv-SE" sz="2400" dirty="0">
              <a:solidFill>
                <a:srgbClr val="1A7BE6"/>
              </a:solidFill>
            </a:endParaRPr>
          </a:p>
          <a:p>
            <a:r>
              <a:rPr lang="sv-SE" sz="2400" dirty="0" err="1">
                <a:solidFill>
                  <a:srgbClr val="1A7BE6"/>
                </a:solidFill>
              </a:rPr>
              <a:t>Troblesome</a:t>
            </a:r>
            <a:r>
              <a:rPr lang="sv-SE" sz="2400" dirty="0">
                <a:solidFill>
                  <a:srgbClr val="1A7BE6"/>
                </a:solidFill>
              </a:rPr>
              <a:t> for </a:t>
            </a:r>
            <a:r>
              <a:rPr lang="sv-SE" sz="2400" dirty="0" err="1">
                <a:solidFill>
                  <a:srgbClr val="1A7BE6"/>
                </a:solidFill>
              </a:rPr>
              <a:t>visitors</a:t>
            </a:r>
            <a:r>
              <a:rPr lang="sv-SE" sz="2400" dirty="0">
                <a:solidFill>
                  <a:srgbClr val="1A7BE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15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802B23F7-E51B-488C-B2E5-03183F097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10"/>
          <a:stretch/>
        </p:blipFill>
        <p:spPr>
          <a:xfrm>
            <a:off x="32050" y="1884939"/>
            <a:ext cx="12188858" cy="647140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1A7BE6"/>
                </a:solidFill>
              </a:rPr>
              <a:t>	</a:t>
            </a:r>
            <a:r>
              <a:rPr lang="sv-SE" sz="6000" dirty="0">
                <a:solidFill>
                  <a:srgbClr val="1A7BE6"/>
                </a:solidFill>
              </a:rPr>
              <a:t>Sävö		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425C00BD-9B7F-4241-A9DD-D5AD4D2AD75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055925"/>
              </p:ext>
            </p:extLst>
          </p:nvPr>
        </p:nvGraphicFramePr>
        <p:xfrm>
          <a:off x="0" y="1843868"/>
          <a:ext cx="2554664" cy="450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6" imgW="2295323" imgH="4047773" progId="Acrobat.Document.2017">
                  <p:embed/>
                </p:oleObj>
              </mc:Choice>
              <mc:Fallback>
                <p:oleObj name="Acrobat Document" r:id="rId6" imgW="2295323" imgH="4047773" progId="Acrobat.Document.2017">
                  <p:embed/>
                  <p:pic>
                    <p:nvPicPr>
                      <p:cNvPr id="8" name="Platshållare för innehåll 7">
                        <a:extLst>
                          <a:ext uri="{FF2B5EF4-FFF2-40B4-BE49-F238E27FC236}">
                            <a16:creationId xmlns:a16="http://schemas.microsoft.com/office/drawing/2014/main" id="{425C00BD-9B7F-4241-A9DD-D5AD4D2AD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843868"/>
                        <a:ext cx="2554664" cy="4505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Bildobjekt 12">
            <a:extLst>
              <a:ext uri="{FF2B5EF4-FFF2-40B4-BE49-F238E27FC236}">
                <a16:creationId xmlns:a16="http://schemas.microsoft.com/office/drawing/2014/main" id="{367E6F8F-F794-4708-8A3B-9ACD0A9AE6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64" y="1884939"/>
            <a:ext cx="3378837" cy="4505116"/>
          </a:xfrm>
          <a:prstGeom prst="rect">
            <a:avLst/>
          </a:prstGeom>
        </p:spPr>
      </p:pic>
      <p:sp>
        <p:nvSpPr>
          <p:cNvPr id="9" name="Pil: vänster 8">
            <a:extLst>
              <a:ext uri="{FF2B5EF4-FFF2-40B4-BE49-F238E27FC236}">
                <a16:creationId xmlns:a16="http://schemas.microsoft.com/office/drawing/2014/main" id="{5220AAB6-0767-459F-B621-B3CC8751D2A6}"/>
              </a:ext>
            </a:extLst>
          </p:cNvPr>
          <p:cNvSpPr/>
          <p:nvPr/>
        </p:nvSpPr>
        <p:spPr>
          <a:xfrm>
            <a:off x="2177590" y="2658359"/>
            <a:ext cx="1006022" cy="4996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5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1A7BE6"/>
                </a:solidFill>
              </a:rPr>
              <a:t>	</a:t>
            </a:r>
            <a:r>
              <a:rPr lang="sv-SE" dirty="0" err="1">
                <a:solidFill>
                  <a:srgbClr val="1A7BE6"/>
                </a:solidFill>
              </a:rPr>
              <a:t>Horsö-Värsnäs</a:t>
            </a:r>
            <a:r>
              <a:rPr lang="sv-SE" sz="6000" dirty="0">
                <a:solidFill>
                  <a:srgbClr val="1A7BE6"/>
                </a:solidFill>
              </a:rPr>
              <a:t>		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F9C99DA6-4C86-4C2B-9A3F-4A001BA1043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385408"/>
              </p:ext>
            </p:extLst>
          </p:nvPr>
        </p:nvGraphicFramePr>
        <p:xfrm>
          <a:off x="941952" y="1846262"/>
          <a:ext cx="2449051" cy="431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5" imgW="2295323" imgH="4047773" progId="Acrobat.Document.2017">
                  <p:embed/>
                </p:oleObj>
              </mc:Choice>
              <mc:Fallback>
                <p:oleObj name="Acrobat Document" r:id="rId5" imgW="2295323" imgH="4047773" progId="Acrobat.Document.2017">
                  <p:embed/>
                  <p:pic>
                    <p:nvPicPr>
                      <p:cNvPr id="8" name="Platshållare för innehåll 7">
                        <a:extLst>
                          <a:ext uri="{FF2B5EF4-FFF2-40B4-BE49-F238E27FC236}">
                            <a16:creationId xmlns:a16="http://schemas.microsoft.com/office/drawing/2014/main" id="{F9C99DA6-4C86-4C2B-9A3F-4A001BA104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1952" y="1846262"/>
                        <a:ext cx="2449051" cy="431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l: vänster 8">
            <a:extLst>
              <a:ext uri="{FF2B5EF4-FFF2-40B4-BE49-F238E27FC236}">
                <a16:creationId xmlns:a16="http://schemas.microsoft.com/office/drawing/2014/main" id="{4E18BD05-56D2-48C9-9737-4AEFFA3FE68F}"/>
              </a:ext>
            </a:extLst>
          </p:cNvPr>
          <p:cNvSpPr/>
          <p:nvPr/>
        </p:nvSpPr>
        <p:spPr>
          <a:xfrm>
            <a:off x="2384981" y="5109328"/>
            <a:ext cx="1006022" cy="4996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1EC0311-8C5F-4266-8F3D-375FF631B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057" y="1846262"/>
            <a:ext cx="4534244" cy="431886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D88446A-BFBD-429F-A3B3-862E64A4011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/>
          <a:stretch/>
        </p:blipFill>
        <p:spPr>
          <a:xfrm>
            <a:off x="8174290" y="2690231"/>
            <a:ext cx="4020699" cy="34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1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>
                <a:solidFill>
                  <a:srgbClr val="1A7BE6"/>
                </a:solidFill>
              </a:rPr>
              <a:t>Conclusions</a:t>
            </a:r>
            <a:r>
              <a:rPr lang="sv-SE" sz="6000" dirty="0">
                <a:solidFill>
                  <a:srgbClr val="1A7BE6"/>
                </a:solidFill>
              </a:rPr>
              <a:t>	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05355E8-89E6-4F99-A582-D51FB54E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60" y="1845734"/>
            <a:ext cx="10326120" cy="3593532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project</a:t>
            </a:r>
            <a:r>
              <a:rPr lang="sv-SE" dirty="0"/>
              <a:t> sites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attractive</a:t>
            </a:r>
            <a:r>
              <a:rPr lang="sv-SE" dirty="0"/>
              <a:t> for </a:t>
            </a:r>
            <a:r>
              <a:rPr lang="sv-SE" dirty="0" err="1"/>
              <a:t>visitors</a:t>
            </a:r>
            <a:r>
              <a:rPr lang="sv-SE" dirty="0"/>
              <a:t> and </a:t>
            </a:r>
            <a:r>
              <a:rPr lang="sv-SE" dirty="0" err="1"/>
              <a:t>generate</a:t>
            </a:r>
            <a:r>
              <a:rPr lang="sv-SE" dirty="0"/>
              <a:t> </a:t>
            </a:r>
            <a:r>
              <a:rPr lang="sv-SE" dirty="0" err="1"/>
              <a:t>ecosystem</a:t>
            </a:r>
            <a:r>
              <a:rPr lang="sv-SE" dirty="0"/>
              <a:t> services</a:t>
            </a:r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visitors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different </a:t>
            </a:r>
            <a:r>
              <a:rPr lang="sv-SE" dirty="0" err="1"/>
              <a:t>categories</a:t>
            </a:r>
            <a:r>
              <a:rPr lang="sv-SE" dirty="0"/>
              <a:t> in different </a:t>
            </a:r>
            <a:r>
              <a:rPr lang="sv-SE" dirty="0" err="1"/>
              <a:t>project</a:t>
            </a:r>
            <a:r>
              <a:rPr lang="sv-SE" dirty="0"/>
              <a:t> sites. The information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nature</a:t>
            </a:r>
            <a:r>
              <a:rPr lang="sv-SE" dirty="0"/>
              <a:t> and the </a:t>
            </a:r>
            <a:r>
              <a:rPr lang="sv-SE" dirty="0" err="1"/>
              <a:t>activities</a:t>
            </a:r>
            <a:r>
              <a:rPr lang="sv-SE" dirty="0"/>
              <a:t> in the </a:t>
            </a:r>
            <a:r>
              <a:rPr lang="sv-SE" dirty="0" err="1"/>
              <a:t>project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efficient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an </a:t>
            </a:r>
            <a:r>
              <a:rPr lang="sv-SE" dirty="0" err="1"/>
              <a:t>anlysis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in </a:t>
            </a:r>
            <a:r>
              <a:rPr lang="sv-SE" dirty="0" err="1"/>
              <a:t>advance</a:t>
            </a:r>
            <a:r>
              <a:rPr lang="sv-SE" dirty="0"/>
              <a:t> and </a:t>
            </a:r>
            <a:r>
              <a:rPr lang="sv-SE" dirty="0" err="1"/>
              <a:t>had</a:t>
            </a:r>
            <a:r>
              <a:rPr lang="sv-SE" dirty="0"/>
              <a:t> information </a:t>
            </a:r>
            <a:r>
              <a:rPr lang="sv-SE" dirty="0" err="1"/>
              <a:t>activities</a:t>
            </a:r>
            <a:r>
              <a:rPr lang="sv-SE" dirty="0"/>
              <a:t> </a:t>
            </a:r>
            <a:r>
              <a:rPr lang="sv-SE" dirty="0" err="1"/>
              <a:t>due</a:t>
            </a:r>
            <a:r>
              <a:rPr lang="sv-SE" dirty="0"/>
              <a:t> to the </a:t>
            </a:r>
            <a:r>
              <a:rPr lang="sv-SE" dirty="0" err="1"/>
              <a:t>target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It </a:t>
            </a:r>
            <a:r>
              <a:rPr lang="sv-SE" dirty="0" err="1"/>
              <a:t>would</a:t>
            </a:r>
            <a:r>
              <a:rPr lang="sv-SE" dirty="0"/>
              <a:t> be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seek</a:t>
            </a:r>
            <a:r>
              <a:rPr lang="sv-SE" dirty="0"/>
              <a:t> </a:t>
            </a:r>
            <a:r>
              <a:rPr lang="sv-SE" dirty="0" err="1"/>
              <a:t>collaboration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actors</a:t>
            </a:r>
            <a:r>
              <a:rPr lang="sv-SE" dirty="0"/>
              <a:t> in the </a:t>
            </a:r>
            <a:r>
              <a:rPr lang="sv-SE" dirty="0" err="1"/>
              <a:t>project</a:t>
            </a:r>
            <a:r>
              <a:rPr lang="sv-SE" dirty="0"/>
              <a:t> site. </a:t>
            </a:r>
            <a:r>
              <a:rPr lang="sv-SE" dirty="0" err="1"/>
              <a:t>Visitors</a:t>
            </a:r>
            <a:r>
              <a:rPr lang="sv-SE" dirty="0"/>
              <a:t> </a:t>
            </a:r>
            <a:r>
              <a:rPr lang="sv-SE" dirty="0" err="1"/>
              <a:t>don´t</a:t>
            </a:r>
            <a:r>
              <a:rPr lang="sv-SE" dirty="0"/>
              <a:t> sort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who´s</a:t>
            </a:r>
            <a:r>
              <a:rPr lang="sv-SE" dirty="0"/>
              <a:t> </a:t>
            </a:r>
            <a:r>
              <a:rPr lang="sv-SE" dirty="0" err="1"/>
              <a:t>responsilbe</a:t>
            </a:r>
            <a:r>
              <a:rPr lang="sv-SE" dirty="0"/>
              <a:t> for different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maintainance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70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Återblick">
  <a:themeElements>
    <a:clrScheme name="Åter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3ed xmlns="44061ef7-8618-49bc-a675-a53f45adeff9" xsi:nil="true"/>
    <_x0069_lx9 xmlns="44061ef7-8618-49bc-a675-a53f45adeff9" xsi:nil="true"/>
    <Filter_x0020_Anneli xmlns="44061ef7-8618-49bc-a675-a53f45adeff9"/>
    <_x0069_rr1 xmlns="44061ef7-8618-49bc-a675-a53f45adeff9" xsi:nil="true"/>
    <iptc xmlns="44061ef7-8618-49bc-a675-a53f45adeff9" xsi:nil="true"/>
    <mshh xmlns="44061ef7-8618-49bc-a675-a53f45adeff9" xsi:nil="true"/>
    <hpyi xmlns="44061ef7-8618-49bc-a675-a53f45adef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BF7152CABC574992BB5CDB2BDB345B" ma:contentTypeVersion="8" ma:contentTypeDescription="Skapa ett nytt dokument." ma:contentTypeScope="" ma:versionID="d5d294405b31db0cd5357df367f54a9b">
  <xsd:schema xmlns:xsd="http://www.w3.org/2001/XMLSchema" xmlns:xs="http://www.w3.org/2001/XMLSchema" xmlns:p="http://schemas.microsoft.com/office/2006/metadata/properties" xmlns:ns2="44061ef7-8618-49bc-a675-a53f45adeff9" targetNamespace="http://schemas.microsoft.com/office/2006/metadata/properties" ma:root="true" ma:fieldsID="1388771dc184ac02f8715026e0117905" ns2:_="">
    <xsd:import namespace="44061ef7-8618-49bc-a675-a53f45adeff9"/>
    <xsd:element name="properties">
      <xsd:complexType>
        <xsd:sequence>
          <xsd:element name="documentManagement">
            <xsd:complexType>
              <xsd:all>
                <xsd:element ref="ns2:hpyi" minOccurs="0"/>
                <xsd:element ref="ns2:_x0069_lx9" minOccurs="0"/>
                <xsd:element ref="ns2:iptc" minOccurs="0"/>
                <xsd:element ref="ns2:p3ed" minOccurs="0"/>
                <xsd:element ref="ns2:mshh" minOccurs="0"/>
                <xsd:element ref="ns2:Filter_x0020_Anneli" minOccurs="0"/>
                <xsd:element ref="ns2:_x0069_rr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61ef7-8618-49bc-a675-a53f45adeff9" elementFormDefault="qualified">
    <xsd:import namespace="http://schemas.microsoft.com/office/2006/documentManagement/types"/>
    <xsd:import namespace="http://schemas.microsoft.com/office/infopath/2007/PartnerControls"/>
    <xsd:element name="hpyi" ma:index="8" nillable="true" ma:displayName="Projektadministration" ma:internalName="hpyi">
      <xsd:simpleType>
        <xsd:restriction base="dms:Text"/>
      </xsd:simpleType>
    </xsd:element>
    <xsd:element name="_x0069_lx9" ma:index="9" nillable="true" ma:displayName="Objektinfo" ma:internalName="_x0069_lx9">
      <xsd:simpleType>
        <xsd:restriction base="dms:Text"/>
      </xsd:simpleType>
    </xsd:element>
    <xsd:element name="iptc" ma:index="10" nillable="true" ma:displayName="Partner" ma:internalName="iptc">
      <xsd:simpleType>
        <xsd:restriction base="dms:Text"/>
      </xsd:simpleType>
    </xsd:element>
    <xsd:element name="p3ed" ma:index="11" nillable="true" ma:displayName="Projektinformation" ma:internalName="p3ed">
      <xsd:simpleType>
        <xsd:restriction base="dms:Text"/>
      </xsd:simpleType>
    </xsd:element>
    <xsd:element name="mshh" ma:index="12" nillable="true" ma:displayName="Uppföljning" ma:internalName="mshh">
      <xsd:simpleType>
        <xsd:restriction base="dms:Text"/>
      </xsd:simpleType>
    </xsd:element>
    <xsd:element name="Filter_x0020_Anneli" ma:index="13" nillable="true" ma:displayName="Filter Anneli" ma:internalName="Filter_x0020_Anneli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Information"/>
                    <xsd:enumeration value="Objektinformation"/>
                    <xsd:enumeration value="Partner"/>
                  </xsd:restriction>
                </xsd:simpleType>
              </xsd:element>
            </xsd:sequence>
          </xsd:extension>
        </xsd:complexContent>
      </xsd:complexType>
    </xsd:element>
    <xsd:element name="_x0069_rr1" ma:index="14" nillable="true" ma:displayName="Administration" ma:internalName="_x0069_rr1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 ma:readOnly="true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1DE38-09CD-4E52-B367-6142591DB0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A4E2D4-39F4-4C97-B9C7-5209733224F2}">
  <ds:schemaRefs>
    <ds:schemaRef ds:uri="44061ef7-8618-49bc-a675-a53f45adeff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5A90B9-995A-44A6-84B0-6719A8320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061ef7-8618-49bc-a675-a53f45adef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1171</Words>
  <Application>Microsoft Office PowerPoint</Application>
  <PresentationFormat>Bredbild</PresentationFormat>
  <Paragraphs>106</Paragraphs>
  <Slides>8</Slides>
  <Notes>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Återblick</vt:lpstr>
      <vt:lpstr>Acrobat Document</vt:lpstr>
      <vt:lpstr>LIFE Coast Benefit</vt:lpstr>
      <vt:lpstr> Ecosystem services     </vt:lpstr>
      <vt:lpstr>Visit survey     </vt:lpstr>
      <vt:lpstr>Signs and leaflets     </vt:lpstr>
      <vt:lpstr> Grass and paths     </vt:lpstr>
      <vt:lpstr> Sävö     </vt:lpstr>
      <vt:lpstr> Horsö-Värsnäs     </vt:lpstr>
      <vt:lpstr>Conclusions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Coast Benefit</dc:title>
  <dc:creator>Lundgren Anneli</dc:creator>
  <cp:lastModifiedBy>Lundgren Anneli</cp:lastModifiedBy>
  <cp:revision>31</cp:revision>
  <dcterms:created xsi:type="dcterms:W3CDTF">2019-03-14T12:08:31Z</dcterms:created>
  <dcterms:modified xsi:type="dcterms:W3CDTF">2019-05-10T09:58:38Z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0x01010058BF7152CABC574992BB5CDB2BDB345B</vt:lpwstr>
  </property>
</Properties>
</file>