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9" r:id="rId4"/>
    <p:sldMasterId id="2147483909" r:id="rId5"/>
  </p:sldMasterIdLst>
  <p:notesMasterIdLst>
    <p:notesMasterId r:id="rId13"/>
  </p:notesMasterIdLst>
  <p:sldIdLst>
    <p:sldId id="256" r:id="rId6"/>
    <p:sldId id="267" r:id="rId7"/>
    <p:sldId id="268" r:id="rId8"/>
    <p:sldId id="269" r:id="rId9"/>
    <p:sldId id="257" r:id="rId10"/>
    <p:sldId id="265" r:id="rId11"/>
    <p:sldId id="266" r:id="rId1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7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68" d="100"/>
          <a:sy n="68" d="100"/>
        </p:scale>
        <p:origin x="5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200" d="100"/>
          <a:sy n="200" d="100"/>
        </p:scale>
        <p:origin x="1392" y="-317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F02CE-4B97-4BE1-A7CA-4658B3399D1A}" type="datetimeFigureOut">
              <a:rPr lang="sv-SE" smtClean="0"/>
              <a:t>2019-05-16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788DB-FDF2-4523-8FC6-52D1FBC472D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7212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vardsverket.se/Stod-i-miljoarbetet/Vagledningar/Samhallsplanering/Integrera-ekosystemtjanster-i-myndigheters-verksamhet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uke.fi/sv/nyheter/producentpriserna-for-kott-och-spannmal-sjonk-for-tredje-aret-i-rad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Socio-</a:t>
            </a:r>
            <a:r>
              <a:rPr lang="sv-SE" dirty="0" err="1"/>
              <a:t>economic</a:t>
            </a:r>
            <a:r>
              <a:rPr lang="sv-SE" dirty="0"/>
              <a:t> </a:t>
            </a:r>
            <a:r>
              <a:rPr lang="sv-SE" dirty="0" err="1"/>
              <a:t>means</a:t>
            </a:r>
            <a:endParaRPr lang="sv-SE" dirty="0"/>
          </a:p>
          <a:p>
            <a:r>
              <a:rPr lang="sv-SE" dirty="0"/>
              <a:t>– </a:t>
            </a:r>
            <a:r>
              <a:rPr lang="sv-SE" dirty="0" err="1"/>
              <a:t>does</a:t>
            </a:r>
            <a:r>
              <a:rPr lang="sv-SE" dirty="0"/>
              <a:t> </a:t>
            </a:r>
            <a:r>
              <a:rPr lang="sv-SE" dirty="0" err="1"/>
              <a:t>anyone</a:t>
            </a:r>
            <a:r>
              <a:rPr lang="sv-SE" dirty="0"/>
              <a:t> </a:t>
            </a:r>
            <a:r>
              <a:rPr lang="sv-SE" dirty="0" err="1"/>
              <a:t>gain</a:t>
            </a:r>
            <a:r>
              <a:rPr lang="sv-SE" dirty="0"/>
              <a:t> </a:t>
            </a:r>
            <a:r>
              <a:rPr lang="sv-SE" dirty="0" err="1"/>
              <a:t>money</a:t>
            </a:r>
            <a:r>
              <a:rPr lang="sv-SE" dirty="0"/>
              <a:t> from the </a:t>
            </a:r>
            <a:r>
              <a:rPr lang="sv-SE" dirty="0" err="1"/>
              <a:t>project</a:t>
            </a:r>
            <a:r>
              <a:rPr lang="sv-SE" dirty="0"/>
              <a:t>? </a:t>
            </a:r>
          </a:p>
          <a:p>
            <a:r>
              <a:rPr lang="sv-SE" dirty="0"/>
              <a:t>-</a:t>
            </a:r>
            <a:r>
              <a:rPr lang="sv-SE" dirty="0" err="1"/>
              <a:t>Who</a:t>
            </a:r>
            <a:r>
              <a:rPr lang="sv-SE" dirty="0"/>
              <a:t> </a:t>
            </a:r>
            <a:r>
              <a:rPr lang="sv-SE" dirty="0" err="1"/>
              <a:t>earn</a:t>
            </a:r>
            <a:r>
              <a:rPr lang="sv-SE" dirty="0"/>
              <a:t> </a:t>
            </a:r>
            <a:r>
              <a:rPr lang="sv-SE" dirty="0" err="1"/>
              <a:t>money</a:t>
            </a:r>
            <a:r>
              <a:rPr lang="sv-SE" dirty="0"/>
              <a:t>?</a:t>
            </a:r>
          </a:p>
          <a:p>
            <a:endParaRPr lang="sv-SE" dirty="0"/>
          </a:p>
          <a:p>
            <a:r>
              <a:rPr lang="sv-SE" dirty="0"/>
              <a:t>-</a:t>
            </a:r>
            <a:r>
              <a:rPr lang="sv-SE" dirty="0" err="1"/>
              <a:t>where</a:t>
            </a:r>
            <a:r>
              <a:rPr lang="sv-SE" dirty="0"/>
              <a:t> from </a:t>
            </a:r>
            <a:r>
              <a:rPr lang="sv-SE" dirty="0" err="1"/>
              <a:t>comes</a:t>
            </a:r>
            <a:r>
              <a:rPr lang="sv-SE" dirty="0"/>
              <a:t> the </a:t>
            </a:r>
            <a:r>
              <a:rPr lang="sv-SE" dirty="0" err="1"/>
              <a:t>money</a:t>
            </a:r>
            <a:r>
              <a:rPr lang="sv-SE" dirty="0"/>
              <a:t>? </a:t>
            </a:r>
          </a:p>
          <a:p>
            <a:endParaRPr lang="sv-SE" dirty="0"/>
          </a:p>
          <a:p>
            <a:r>
              <a:rPr lang="sv-SE" dirty="0"/>
              <a:t>-Is it </a:t>
            </a:r>
            <a:r>
              <a:rPr lang="sv-SE" dirty="0" err="1"/>
              <a:t>money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comes</a:t>
            </a:r>
            <a:r>
              <a:rPr lang="sv-SE" dirty="0"/>
              <a:t> </a:t>
            </a:r>
            <a:r>
              <a:rPr lang="sv-SE" dirty="0" err="1"/>
              <a:t>one</a:t>
            </a:r>
            <a:r>
              <a:rPr lang="sv-SE" dirty="0"/>
              <a:t> </a:t>
            </a:r>
            <a:r>
              <a:rPr lang="sv-SE" dirty="0" err="1"/>
              <a:t>time</a:t>
            </a:r>
            <a:r>
              <a:rPr lang="sv-SE" dirty="0"/>
              <a:t> </a:t>
            </a:r>
            <a:r>
              <a:rPr lang="sv-SE" dirty="0" err="1"/>
              <a:t>during</a:t>
            </a:r>
            <a:r>
              <a:rPr lang="sv-SE" dirty="0"/>
              <a:t> the </a:t>
            </a:r>
            <a:r>
              <a:rPr lang="sv-SE" dirty="0" err="1"/>
              <a:t>project</a:t>
            </a:r>
            <a:r>
              <a:rPr lang="sv-SE" dirty="0"/>
              <a:t>, or is it an </a:t>
            </a:r>
            <a:r>
              <a:rPr lang="sv-SE" dirty="0" err="1"/>
              <a:t>income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keep</a:t>
            </a:r>
            <a:r>
              <a:rPr lang="sv-SE" dirty="0"/>
              <a:t> coming </a:t>
            </a:r>
            <a:r>
              <a:rPr lang="sv-SE" dirty="0" err="1"/>
              <a:t>even</a:t>
            </a:r>
            <a:r>
              <a:rPr lang="sv-SE" dirty="0"/>
              <a:t> in the </a:t>
            </a:r>
            <a:r>
              <a:rPr lang="sv-SE" dirty="0" err="1"/>
              <a:t>future</a:t>
            </a:r>
            <a:r>
              <a:rPr lang="sv-SE" dirty="0"/>
              <a:t>?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788DB-FDF2-4523-8FC6-52D1FBC472DF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6690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There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guidelins in the SEPA web-page </a:t>
            </a:r>
            <a:r>
              <a:rPr lang="sv-SE" dirty="0" err="1"/>
              <a:t>how</a:t>
            </a:r>
            <a:r>
              <a:rPr lang="sv-SE" dirty="0"/>
              <a:t> to </a:t>
            </a:r>
            <a:r>
              <a:rPr lang="sv-SE" dirty="0" err="1"/>
              <a:t>categorize</a:t>
            </a:r>
            <a:r>
              <a:rPr lang="sv-SE" dirty="0"/>
              <a:t> </a:t>
            </a:r>
            <a:r>
              <a:rPr lang="sv-SE" dirty="0" err="1"/>
              <a:t>ecosystem</a:t>
            </a:r>
            <a:r>
              <a:rPr lang="sv-SE"/>
              <a:t> services:</a:t>
            </a:r>
            <a:endParaRPr lang="sv-SE" dirty="0"/>
          </a:p>
          <a:p>
            <a:endParaRPr lang="sv-SE" dirty="0"/>
          </a:p>
          <a:p>
            <a:r>
              <a:rPr lang="sv-SE" dirty="0">
                <a:hlinkClick r:id="rId3"/>
              </a:rPr>
              <a:t>http://www.naturvardsverket.se/Stod-i-miljoarbetet/Vagledningar/Samhallsplanering/Integrera-ekosystemtjanster-i-myndigheters-verksamhet/</a:t>
            </a:r>
            <a:endParaRPr lang="sv-SE" dirty="0"/>
          </a:p>
          <a:p>
            <a:endParaRPr lang="sv-SE" dirty="0"/>
          </a:p>
          <a:p>
            <a:r>
              <a:rPr lang="sv-SE" dirty="0"/>
              <a:t>The </a:t>
            </a:r>
            <a:r>
              <a:rPr lang="sv-SE" dirty="0" err="1"/>
              <a:t>excel</a:t>
            </a:r>
            <a:r>
              <a:rPr lang="sv-SE" dirty="0"/>
              <a:t> </a:t>
            </a:r>
            <a:r>
              <a:rPr lang="sv-SE" dirty="0" err="1"/>
              <a:t>book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download</a:t>
            </a:r>
            <a:r>
              <a:rPr lang="sv-SE" dirty="0"/>
              <a:t> from </a:t>
            </a:r>
            <a:r>
              <a:rPr lang="sv-SE" dirty="0" err="1"/>
              <a:t>this</a:t>
            </a:r>
            <a:r>
              <a:rPr lang="sv-SE" dirty="0"/>
              <a:t> page has </a:t>
            </a:r>
            <a:r>
              <a:rPr lang="sv-SE" dirty="0" err="1"/>
              <a:t>been</a:t>
            </a:r>
            <a:r>
              <a:rPr lang="sv-SE" dirty="0"/>
              <a:t> </a:t>
            </a:r>
            <a:r>
              <a:rPr lang="sv-SE" dirty="0" err="1"/>
              <a:t>used</a:t>
            </a:r>
            <a:r>
              <a:rPr lang="sv-SE" dirty="0"/>
              <a:t> for the </a:t>
            </a:r>
            <a:r>
              <a:rPr lang="sv-SE" dirty="0" err="1"/>
              <a:t>mapping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ecosystem</a:t>
            </a:r>
            <a:r>
              <a:rPr lang="sv-SE" dirty="0"/>
              <a:t> services </a:t>
            </a:r>
            <a:r>
              <a:rPr lang="sv-SE" dirty="0" err="1"/>
              <a:t>produced</a:t>
            </a:r>
            <a:r>
              <a:rPr lang="sv-SE" dirty="0"/>
              <a:t> by the LIFE Coast Benefit </a:t>
            </a:r>
            <a:r>
              <a:rPr lang="sv-SE" dirty="0" err="1"/>
              <a:t>project</a:t>
            </a:r>
            <a:r>
              <a:rPr lang="sv-SE" dirty="0"/>
              <a:t>.</a:t>
            </a:r>
          </a:p>
          <a:p>
            <a:endParaRPr lang="sv-SE" dirty="0"/>
          </a:p>
          <a:p>
            <a:r>
              <a:rPr lang="sv-SE" dirty="0" err="1">
                <a:solidFill>
                  <a:srgbClr val="1A7BE6"/>
                </a:solidFill>
              </a:rPr>
              <a:t>Ecosystem</a:t>
            </a:r>
            <a:r>
              <a:rPr lang="sv-SE" dirty="0">
                <a:solidFill>
                  <a:srgbClr val="1A7BE6"/>
                </a:solidFill>
              </a:rPr>
              <a:t> services </a:t>
            </a:r>
            <a:r>
              <a:rPr lang="sv-SE" dirty="0" err="1">
                <a:solidFill>
                  <a:srgbClr val="1A7BE6"/>
                </a:solidFill>
              </a:rPr>
              <a:t>are</a:t>
            </a:r>
            <a:r>
              <a:rPr lang="sv-SE" dirty="0">
                <a:solidFill>
                  <a:srgbClr val="1A7BE6"/>
                </a:solidFill>
              </a:rPr>
              <a:t> </a:t>
            </a:r>
            <a:r>
              <a:rPr lang="sv-SE" dirty="0" err="1">
                <a:solidFill>
                  <a:srgbClr val="1A7BE6"/>
                </a:solidFill>
              </a:rPr>
              <a:t>divided</a:t>
            </a:r>
            <a:r>
              <a:rPr lang="sv-SE" dirty="0">
                <a:solidFill>
                  <a:srgbClr val="1A7BE6"/>
                </a:solidFill>
              </a:rPr>
              <a:t> in </a:t>
            </a:r>
            <a:r>
              <a:rPr lang="sv-SE" dirty="0" err="1">
                <a:solidFill>
                  <a:srgbClr val="1A7BE6"/>
                </a:solidFill>
              </a:rPr>
              <a:t>four</a:t>
            </a:r>
            <a:r>
              <a:rPr lang="sv-SE" dirty="0">
                <a:solidFill>
                  <a:srgbClr val="1A7BE6"/>
                </a:solidFill>
              </a:rPr>
              <a:t> </a:t>
            </a:r>
            <a:r>
              <a:rPr lang="sv-SE" dirty="0" err="1">
                <a:solidFill>
                  <a:srgbClr val="1A7BE6"/>
                </a:solidFill>
              </a:rPr>
              <a:t>categories</a:t>
            </a:r>
            <a:r>
              <a:rPr lang="sv-SE" dirty="0">
                <a:solidFill>
                  <a:srgbClr val="1A7BE6"/>
                </a:solidFill>
              </a:rPr>
              <a:t>:</a:t>
            </a:r>
          </a:p>
          <a:p>
            <a:r>
              <a:rPr lang="sv-SE" dirty="0"/>
              <a:t>- </a:t>
            </a:r>
            <a:r>
              <a:rPr lang="sv-SE" dirty="0" err="1"/>
              <a:t>Providing</a:t>
            </a:r>
            <a:r>
              <a:rPr lang="sv-SE" dirty="0"/>
              <a:t> services </a:t>
            </a:r>
            <a:r>
              <a:rPr lang="sv-SE" dirty="0" err="1">
                <a:solidFill>
                  <a:srgbClr val="1A7BE6"/>
                </a:solidFill>
              </a:rPr>
              <a:t>food</a:t>
            </a:r>
            <a:r>
              <a:rPr lang="sv-SE" dirty="0">
                <a:solidFill>
                  <a:srgbClr val="1A7BE6"/>
                </a:solidFill>
              </a:rPr>
              <a:t> from farm animals and </a:t>
            </a:r>
            <a:r>
              <a:rPr lang="sv-SE" dirty="0" err="1">
                <a:solidFill>
                  <a:srgbClr val="1A7BE6"/>
                </a:solidFill>
              </a:rPr>
              <a:t>cultured</a:t>
            </a:r>
            <a:r>
              <a:rPr lang="sv-SE" dirty="0">
                <a:solidFill>
                  <a:srgbClr val="1A7BE6"/>
                </a:solidFill>
              </a:rPr>
              <a:t> </a:t>
            </a:r>
            <a:r>
              <a:rPr lang="sv-SE" dirty="0" err="1">
                <a:solidFill>
                  <a:srgbClr val="1A7BE6"/>
                </a:solidFill>
              </a:rPr>
              <a:t>crops</a:t>
            </a:r>
            <a:r>
              <a:rPr lang="sv-SE" dirty="0">
                <a:solidFill>
                  <a:srgbClr val="1A7BE6"/>
                </a:solidFill>
              </a:rPr>
              <a:t>, as </a:t>
            </a:r>
            <a:r>
              <a:rPr lang="sv-SE" dirty="0" err="1">
                <a:solidFill>
                  <a:srgbClr val="1A7BE6"/>
                </a:solidFill>
              </a:rPr>
              <a:t>well</a:t>
            </a:r>
            <a:r>
              <a:rPr lang="sv-SE" dirty="0">
                <a:solidFill>
                  <a:srgbClr val="1A7BE6"/>
                </a:solidFill>
              </a:rPr>
              <a:t> as </a:t>
            </a:r>
            <a:r>
              <a:rPr lang="sv-SE" dirty="0" err="1">
                <a:solidFill>
                  <a:srgbClr val="1A7BE6"/>
                </a:solidFill>
              </a:rPr>
              <a:t>wild</a:t>
            </a:r>
            <a:r>
              <a:rPr lang="sv-SE" dirty="0">
                <a:solidFill>
                  <a:srgbClr val="1A7BE6"/>
                </a:solidFill>
              </a:rPr>
              <a:t> </a:t>
            </a:r>
            <a:r>
              <a:rPr lang="sv-SE" dirty="0" err="1">
                <a:solidFill>
                  <a:srgbClr val="1A7BE6"/>
                </a:solidFill>
              </a:rPr>
              <a:t>berries</a:t>
            </a:r>
            <a:r>
              <a:rPr lang="sv-SE" dirty="0">
                <a:solidFill>
                  <a:srgbClr val="1A7BE6"/>
                </a:solidFill>
              </a:rPr>
              <a:t> and </a:t>
            </a:r>
            <a:r>
              <a:rPr lang="sv-SE" dirty="0" err="1">
                <a:solidFill>
                  <a:srgbClr val="1A7BE6"/>
                </a:solidFill>
              </a:rPr>
              <a:t>mushroom</a:t>
            </a:r>
            <a:endParaRPr lang="sv-SE" dirty="0">
              <a:solidFill>
                <a:srgbClr val="1A7BE6"/>
              </a:solidFill>
            </a:endParaRPr>
          </a:p>
          <a:p>
            <a:r>
              <a:rPr lang="sv-SE" dirty="0"/>
              <a:t>-</a:t>
            </a:r>
            <a:r>
              <a:rPr lang="sv-SE" dirty="0" err="1"/>
              <a:t>Regulating</a:t>
            </a:r>
            <a:r>
              <a:rPr lang="sv-SE" dirty="0"/>
              <a:t> and </a:t>
            </a:r>
            <a:r>
              <a:rPr lang="sv-SE" dirty="0" err="1"/>
              <a:t>maintenance</a:t>
            </a:r>
            <a:r>
              <a:rPr lang="sv-SE" dirty="0"/>
              <a:t> </a:t>
            </a:r>
            <a:r>
              <a:rPr lang="sv-SE" dirty="0" err="1">
                <a:solidFill>
                  <a:srgbClr val="1A7BE6"/>
                </a:solidFill>
              </a:rPr>
              <a:t>purifying</a:t>
            </a:r>
            <a:r>
              <a:rPr lang="sv-SE" dirty="0">
                <a:solidFill>
                  <a:srgbClr val="1A7BE6"/>
                </a:solidFill>
              </a:rPr>
              <a:t> </a:t>
            </a:r>
            <a:r>
              <a:rPr lang="sv-SE" dirty="0" err="1">
                <a:solidFill>
                  <a:srgbClr val="1A7BE6"/>
                </a:solidFill>
              </a:rPr>
              <a:t>of</a:t>
            </a:r>
            <a:r>
              <a:rPr lang="sv-SE" dirty="0">
                <a:solidFill>
                  <a:srgbClr val="1A7BE6"/>
                </a:solidFill>
              </a:rPr>
              <a:t> </a:t>
            </a:r>
            <a:r>
              <a:rPr lang="sv-SE" dirty="0" err="1">
                <a:solidFill>
                  <a:srgbClr val="1A7BE6"/>
                </a:solidFill>
              </a:rPr>
              <a:t>water</a:t>
            </a:r>
            <a:r>
              <a:rPr lang="sv-SE" dirty="0">
                <a:solidFill>
                  <a:srgbClr val="1A7BE6"/>
                </a:solidFill>
              </a:rPr>
              <a:t> and air by </a:t>
            </a:r>
            <a:r>
              <a:rPr lang="sv-SE" dirty="0" err="1">
                <a:solidFill>
                  <a:srgbClr val="1A7BE6"/>
                </a:solidFill>
              </a:rPr>
              <a:t>biological</a:t>
            </a:r>
            <a:r>
              <a:rPr lang="sv-SE" dirty="0">
                <a:solidFill>
                  <a:srgbClr val="1A7BE6"/>
                </a:solidFill>
              </a:rPr>
              <a:t> </a:t>
            </a:r>
            <a:r>
              <a:rPr lang="sv-SE" dirty="0" err="1">
                <a:solidFill>
                  <a:srgbClr val="1A7BE6"/>
                </a:solidFill>
              </a:rPr>
              <a:t>processes</a:t>
            </a:r>
            <a:r>
              <a:rPr lang="sv-SE" dirty="0">
                <a:solidFill>
                  <a:srgbClr val="1A7BE6"/>
                </a:solidFill>
              </a:rPr>
              <a:t>, </a:t>
            </a:r>
            <a:r>
              <a:rPr lang="sv-SE" dirty="0" err="1">
                <a:solidFill>
                  <a:srgbClr val="1A7BE6"/>
                </a:solidFill>
              </a:rPr>
              <a:t>regulating</a:t>
            </a:r>
            <a:r>
              <a:rPr lang="sv-SE" dirty="0">
                <a:solidFill>
                  <a:srgbClr val="1A7BE6"/>
                </a:solidFill>
              </a:rPr>
              <a:t> </a:t>
            </a:r>
            <a:r>
              <a:rPr lang="sv-SE" dirty="0" err="1">
                <a:solidFill>
                  <a:srgbClr val="1A7BE6"/>
                </a:solidFill>
              </a:rPr>
              <a:t>local</a:t>
            </a:r>
            <a:r>
              <a:rPr lang="sv-SE" dirty="0">
                <a:solidFill>
                  <a:srgbClr val="1A7BE6"/>
                </a:solidFill>
              </a:rPr>
              <a:t> </a:t>
            </a:r>
            <a:r>
              <a:rPr lang="sv-SE" dirty="0" err="1">
                <a:solidFill>
                  <a:srgbClr val="1A7BE6"/>
                </a:solidFill>
              </a:rPr>
              <a:t>climate</a:t>
            </a:r>
            <a:r>
              <a:rPr lang="sv-SE" dirty="0">
                <a:solidFill>
                  <a:srgbClr val="1A7BE6"/>
                </a:solidFill>
              </a:rPr>
              <a:t>, pollination, </a:t>
            </a:r>
            <a:r>
              <a:rPr lang="sv-SE" dirty="0" err="1">
                <a:solidFill>
                  <a:srgbClr val="1A7BE6"/>
                </a:solidFill>
              </a:rPr>
              <a:t>seed</a:t>
            </a:r>
            <a:r>
              <a:rPr lang="sv-SE" dirty="0">
                <a:solidFill>
                  <a:srgbClr val="1A7BE6"/>
                </a:solidFill>
              </a:rPr>
              <a:t> </a:t>
            </a:r>
            <a:r>
              <a:rPr lang="sv-SE" dirty="0" err="1">
                <a:solidFill>
                  <a:srgbClr val="1A7BE6"/>
                </a:solidFill>
              </a:rPr>
              <a:t>dispersal</a:t>
            </a:r>
            <a:r>
              <a:rPr lang="sv-SE" dirty="0">
                <a:solidFill>
                  <a:srgbClr val="1A7BE6"/>
                </a:solidFill>
              </a:rPr>
              <a:t>.</a:t>
            </a:r>
          </a:p>
          <a:p>
            <a:r>
              <a:rPr lang="sv-SE" dirty="0"/>
              <a:t>- </a:t>
            </a:r>
            <a:r>
              <a:rPr lang="sv-SE" dirty="0" err="1"/>
              <a:t>Cultural</a:t>
            </a:r>
            <a:r>
              <a:rPr lang="sv-SE" dirty="0"/>
              <a:t> </a:t>
            </a:r>
            <a:r>
              <a:rPr lang="sv-SE" dirty="0" err="1">
                <a:solidFill>
                  <a:srgbClr val="1A7BE6"/>
                </a:solidFill>
              </a:rPr>
              <a:t>attractive</a:t>
            </a:r>
            <a:r>
              <a:rPr lang="sv-SE" dirty="0">
                <a:solidFill>
                  <a:srgbClr val="1A7BE6"/>
                </a:solidFill>
              </a:rPr>
              <a:t> </a:t>
            </a:r>
            <a:r>
              <a:rPr lang="sv-SE" dirty="0" err="1">
                <a:solidFill>
                  <a:srgbClr val="1A7BE6"/>
                </a:solidFill>
              </a:rPr>
              <a:t>environments</a:t>
            </a:r>
            <a:r>
              <a:rPr lang="sv-SE" dirty="0">
                <a:solidFill>
                  <a:srgbClr val="1A7BE6"/>
                </a:solidFill>
              </a:rPr>
              <a:t> for </a:t>
            </a:r>
            <a:r>
              <a:rPr lang="sv-SE" dirty="0" err="1">
                <a:solidFill>
                  <a:srgbClr val="1A7BE6"/>
                </a:solidFill>
              </a:rPr>
              <a:t>recreation</a:t>
            </a:r>
            <a:r>
              <a:rPr lang="sv-SE" dirty="0">
                <a:solidFill>
                  <a:srgbClr val="1A7BE6"/>
                </a:solidFill>
              </a:rPr>
              <a:t>, </a:t>
            </a:r>
            <a:r>
              <a:rPr lang="sv-SE" dirty="0" err="1">
                <a:solidFill>
                  <a:srgbClr val="1A7BE6"/>
                </a:solidFill>
              </a:rPr>
              <a:t>estetic</a:t>
            </a:r>
            <a:r>
              <a:rPr lang="sv-SE" dirty="0">
                <a:solidFill>
                  <a:srgbClr val="1A7BE6"/>
                </a:solidFill>
              </a:rPr>
              <a:t> </a:t>
            </a:r>
            <a:r>
              <a:rPr lang="sv-SE" dirty="0" err="1">
                <a:solidFill>
                  <a:srgbClr val="1A7BE6"/>
                </a:solidFill>
              </a:rPr>
              <a:t>values</a:t>
            </a:r>
            <a:r>
              <a:rPr lang="sv-SE" dirty="0">
                <a:solidFill>
                  <a:srgbClr val="1A7BE6"/>
                </a:solidFill>
              </a:rPr>
              <a:t>, </a:t>
            </a:r>
            <a:r>
              <a:rPr lang="sv-SE" dirty="0" err="1">
                <a:solidFill>
                  <a:srgbClr val="1A7BE6"/>
                </a:solidFill>
              </a:rPr>
              <a:t>values</a:t>
            </a:r>
            <a:r>
              <a:rPr lang="sv-SE" dirty="0">
                <a:solidFill>
                  <a:srgbClr val="1A7BE6"/>
                </a:solidFill>
              </a:rPr>
              <a:t> </a:t>
            </a:r>
            <a:r>
              <a:rPr lang="sv-SE" dirty="0" err="1">
                <a:solidFill>
                  <a:srgbClr val="1A7BE6"/>
                </a:solidFill>
              </a:rPr>
              <a:t>linked</a:t>
            </a:r>
            <a:r>
              <a:rPr lang="sv-SE" dirty="0">
                <a:solidFill>
                  <a:srgbClr val="1A7BE6"/>
                </a:solidFill>
              </a:rPr>
              <a:t> to </a:t>
            </a:r>
            <a:r>
              <a:rPr lang="sv-SE" dirty="0" err="1">
                <a:solidFill>
                  <a:srgbClr val="1A7BE6"/>
                </a:solidFill>
              </a:rPr>
              <a:t>historical</a:t>
            </a:r>
            <a:r>
              <a:rPr lang="sv-SE" dirty="0">
                <a:solidFill>
                  <a:srgbClr val="1A7BE6"/>
                </a:solidFill>
              </a:rPr>
              <a:t> scenarios and spiritual </a:t>
            </a:r>
            <a:r>
              <a:rPr lang="sv-SE" dirty="0" err="1">
                <a:solidFill>
                  <a:srgbClr val="1A7BE6"/>
                </a:solidFill>
              </a:rPr>
              <a:t>reasons</a:t>
            </a:r>
            <a:endParaRPr lang="sv-SE" dirty="0">
              <a:solidFill>
                <a:srgbClr val="1A7BE6"/>
              </a:solidFill>
            </a:endParaRPr>
          </a:p>
          <a:p>
            <a:r>
              <a:rPr lang="sv-SE" dirty="0"/>
              <a:t>-</a:t>
            </a:r>
            <a:r>
              <a:rPr lang="sv-SE" dirty="0" err="1"/>
              <a:t>Supporting</a:t>
            </a:r>
            <a:r>
              <a:rPr lang="sv-SE" dirty="0"/>
              <a:t> </a:t>
            </a:r>
            <a:r>
              <a:rPr lang="sv-SE" dirty="0" err="1">
                <a:solidFill>
                  <a:srgbClr val="1A7BE6"/>
                </a:solidFill>
              </a:rPr>
              <a:t>interactions</a:t>
            </a:r>
            <a:r>
              <a:rPr lang="sv-SE" dirty="0">
                <a:solidFill>
                  <a:srgbClr val="1A7BE6"/>
                </a:solidFill>
              </a:rPr>
              <a:t> </a:t>
            </a:r>
            <a:r>
              <a:rPr lang="sv-SE" dirty="0" err="1">
                <a:solidFill>
                  <a:srgbClr val="1A7BE6"/>
                </a:solidFill>
              </a:rPr>
              <a:t>between</a:t>
            </a:r>
            <a:r>
              <a:rPr lang="sv-SE" dirty="0">
                <a:solidFill>
                  <a:srgbClr val="1A7BE6"/>
                </a:solidFill>
              </a:rPr>
              <a:t> </a:t>
            </a:r>
            <a:r>
              <a:rPr lang="sv-SE" dirty="0" err="1">
                <a:solidFill>
                  <a:srgbClr val="1A7BE6"/>
                </a:solidFill>
              </a:rPr>
              <a:t>trophy</a:t>
            </a:r>
            <a:r>
              <a:rPr lang="sv-SE" dirty="0">
                <a:solidFill>
                  <a:srgbClr val="1A7BE6"/>
                </a:solidFill>
              </a:rPr>
              <a:t> </a:t>
            </a:r>
            <a:r>
              <a:rPr lang="sv-SE" dirty="0" err="1">
                <a:solidFill>
                  <a:srgbClr val="1A7BE6"/>
                </a:solidFill>
              </a:rPr>
              <a:t>levels</a:t>
            </a:r>
            <a:r>
              <a:rPr lang="sv-SE" dirty="0">
                <a:solidFill>
                  <a:srgbClr val="1A7BE6"/>
                </a:solidFill>
              </a:rPr>
              <a:t>, </a:t>
            </a:r>
            <a:r>
              <a:rPr lang="sv-SE" dirty="0" err="1">
                <a:solidFill>
                  <a:srgbClr val="1A7BE6"/>
                </a:solidFill>
              </a:rPr>
              <a:t>decomposition</a:t>
            </a:r>
            <a:r>
              <a:rPr lang="sv-SE" dirty="0">
                <a:solidFill>
                  <a:srgbClr val="1A7BE6"/>
                </a:solidFill>
              </a:rPr>
              <a:t>, </a:t>
            </a:r>
            <a:r>
              <a:rPr lang="sv-SE" dirty="0" err="1">
                <a:solidFill>
                  <a:srgbClr val="1A7BE6"/>
                </a:solidFill>
              </a:rPr>
              <a:t>providing</a:t>
            </a:r>
            <a:r>
              <a:rPr lang="sv-SE" dirty="0">
                <a:solidFill>
                  <a:srgbClr val="1A7BE6"/>
                </a:solidFill>
              </a:rPr>
              <a:t> habitats for all </a:t>
            </a:r>
            <a:r>
              <a:rPr lang="sv-SE" dirty="0" err="1">
                <a:solidFill>
                  <a:srgbClr val="1A7BE6"/>
                </a:solidFill>
              </a:rPr>
              <a:t>development</a:t>
            </a:r>
            <a:r>
              <a:rPr lang="sv-SE" dirty="0">
                <a:solidFill>
                  <a:srgbClr val="1A7BE6"/>
                </a:solidFill>
              </a:rPr>
              <a:t> </a:t>
            </a:r>
            <a:r>
              <a:rPr lang="sv-SE" dirty="0" err="1">
                <a:solidFill>
                  <a:srgbClr val="1A7BE6"/>
                </a:solidFill>
              </a:rPr>
              <a:t>stages</a:t>
            </a:r>
            <a:r>
              <a:rPr lang="sv-SE" dirty="0">
                <a:solidFill>
                  <a:srgbClr val="1A7BE6"/>
                </a:solidFill>
              </a:rPr>
              <a:t> for species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E2900-85BE-415D-94A9-B342B123B239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3183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Cows</a:t>
            </a:r>
            <a:r>
              <a:rPr lang="sv-SE" dirty="0"/>
              <a:t> </a:t>
            </a:r>
            <a:r>
              <a:rPr lang="sv-SE" dirty="0" err="1"/>
              <a:t>grazing</a:t>
            </a:r>
            <a:r>
              <a:rPr lang="sv-SE" dirty="0"/>
              <a:t> at the </a:t>
            </a:r>
            <a:r>
              <a:rPr lang="sv-SE" dirty="0" err="1"/>
              <a:t>island</a:t>
            </a:r>
            <a:r>
              <a:rPr lang="sv-SE" dirty="0"/>
              <a:t> </a:t>
            </a:r>
            <a:r>
              <a:rPr lang="sv-SE" dirty="0" err="1"/>
              <a:t>Hartsö</a:t>
            </a:r>
            <a:r>
              <a:rPr lang="sv-SE" dirty="0"/>
              <a:t> SE0220129 (</a:t>
            </a:r>
            <a:r>
              <a:rPr lang="sv-SE" dirty="0" err="1"/>
              <a:t>photo</a:t>
            </a:r>
            <a:r>
              <a:rPr lang="sv-SE" dirty="0"/>
              <a:t> Anna Ingvarson), </a:t>
            </a:r>
            <a:r>
              <a:rPr lang="sv-SE" dirty="0" err="1"/>
              <a:t>one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island</a:t>
            </a:r>
            <a:r>
              <a:rPr lang="sv-SE" dirty="0"/>
              <a:t> in the </a:t>
            </a:r>
            <a:r>
              <a:rPr lang="sv-SE" dirty="0" err="1"/>
              <a:t>project</a:t>
            </a:r>
            <a:r>
              <a:rPr lang="sv-SE" dirty="0"/>
              <a:t> area.</a:t>
            </a:r>
          </a:p>
          <a:p>
            <a:endParaRPr lang="sv-SE" dirty="0"/>
          </a:p>
          <a:p>
            <a:r>
              <a:rPr lang="sv-SE" dirty="0"/>
              <a:t>In the </a:t>
            </a:r>
            <a:r>
              <a:rPr lang="sv-SE" dirty="0" err="1"/>
              <a:t>project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restored</a:t>
            </a:r>
            <a:r>
              <a:rPr lang="sv-SE" dirty="0"/>
              <a:t> 300 </a:t>
            </a:r>
            <a:r>
              <a:rPr lang="sv-SE" dirty="0" err="1"/>
              <a:t>hectares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semi </a:t>
            </a:r>
            <a:r>
              <a:rPr lang="sv-SE" dirty="0" err="1"/>
              <a:t>natural</a:t>
            </a:r>
            <a:r>
              <a:rPr lang="sv-SE" dirty="0"/>
              <a:t> </a:t>
            </a:r>
            <a:r>
              <a:rPr lang="sv-SE" dirty="0" err="1"/>
              <a:t>grasslands</a:t>
            </a:r>
            <a:r>
              <a:rPr lang="sv-SE" dirty="0"/>
              <a:t> like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one</a:t>
            </a:r>
            <a:r>
              <a:rPr lang="sv-SE" dirty="0"/>
              <a:t>.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usually</a:t>
            </a:r>
            <a:r>
              <a:rPr lang="sv-SE" dirty="0"/>
              <a:t> </a:t>
            </a:r>
            <a:r>
              <a:rPr lang="sv-SE" dirty="0" err="1"/>
              <a:t>count</a:t>
            </a:r>
            <a:r>
              <a:rPr lang="sv-SE" dirty="0"/>
              <a:t> </a:t>
            </a:r>
            <a:r>
              <a:rPr lang="sv-SE" dirty="0" err="1"/>
              <a:t>one</a:t>
            </a:r>
            <a:r>
              <a:rPr lang="sv-SE" dirty="0"/>
              <a:t> livestock </a:t>
            </a:r>
            <a:r>
              <a:rPr lang="sv-SE" dirty="0" err="1"/>
              <a:t>unit</a:t>
            </a:r>
            <a:r>
              <a:rPr lang="sv-SE" dirty="0"/>
              <a:t> (for </a:t>
            </a:r>
            <a:r>
              <a:rPr lang="sv-SE" dirty="0" err="1"/>
              <a:t>example</a:t>
            </a:r>
            <a:r>
              <a:rPr lang="sv-SE" dirty="0"/>
              <a:t> </a:t>
            </a:r>
            <a:r>
              <a:rPr lang="sv-SE" dirty="0" err="1"/>
              <a:t>one</a:t>
            </a:r>
            <a:r>
              <a:rPr lang="sv-SE" dirty="0"/>
              <a:t> </a:t>
            </a:r>
            <a:r>
              <a:rPr lang="sv-SE" dirty="0" err="1"/>
              <a:t>cow</a:t>
            </a:r>
            <a:r>
              <a:rPr lang="sv-SE" dirty="0"/>
              <a:t>) per </a:t>
            </a:r>
            <a:r>
              <a:rPr lang="sv-SE" dirty="0" err="1"/>
              <a:t>hectare</a:t>
            </a:r>
            <a:r>
              <a:rPr lang="sv-SE" dirty="0"/>
              <a:t>.</a:t>
            </a:r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 So in </a:t>
            </a:r>
            <a:r>
              <a:rPr lang="sv-SE" dirty="0" err="1"/>
              <a:t>cvantitative</a:t>
            </a:r>
            <a:r>
              <a:rPr lang="sv-SE" dirty="0"/>
              <a:t> </a:t>
            </a:r>
            <a:r>
              <a:rPr lang="sv-SE" dirty="0" err="1"/>
              <a:t>numbers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support </a:t>
            </a:r>
            <a:r>
              <a:rPr lang="sv-SE" dirty="0" err="1"/>
              <a:t>about</a:t>
            </a:r>
            <a:r>
              <a:rPr lang="sv-SE" dirty="0"/>
              <a:t> 300 </a:t>
            </a:r>
            <a:r>
              <a:rPr lang="sv-SE" dirty="0" err="1"/>
              <a:t>cows</a:t>
            </a:r>
            <a:r>
              <a:rPr lang="sv-SE" dirty="0"/>
              <a:t> (or 300 livestock </a:t>
            </a:r>
            <a:r>
              <a:rPr lang="sv-SE" dirty="0" err="1"/>
              <a:t>units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any</a:t>
            </a:r>
            <a:r>
              <a:rPr lang="sv-SE" dirty="0"/>
              <a:t> kind)</a:t>
            </a:r>
          </a:p>
          <a:p>
            <a:endParaRPr lang="sv-SE" dirty="0"/>
          </a:p>
          <a:p>
            <a:r>
              <a:rPr lang="sv-SE" dirty="0"/>
              <a:t>In </a:t>
            </a:r>
            <a:r>
              <a:rPr lang="sv-SE" dirty="0" err="1"/>
              <a:t>monetary</a:t>
            </a:r>
            <a:r>
              <a:rPr lang="sv-SE" dirty="0"/>
              <a:t> the </a:t>
            </a:r>
            <a:r>
              <a:rPr lang="sv-SE" dirty="0" err="1"/>
              <a:t>price</a:t>
            </a:r>
            <a:r>
              <a:rPr lang="sv-SE" dirty="0"/>
              <a:t> for </a:t>
            </a:r>
            <a:r>
              <a:rPr lang="sv-SE" dirty="0" err="1"/>
              <a:t>meat</a:t>
            </a:r>
            <a:r>
              <a:rPr lang="sv-SE" dirty="0"/>
              <a:t> from </a:t>
            </a:r>
            <a:r>
              <a:rPr lang="sv-SE" dirty="0" err="1"/>
              <a:t>cows</a:t>
            </a:r>
            <a:r>
              <a:rPr lang="sv-SE" dirty="0"/>
              <a:t> (</a:t>
            </a:r>
            <a:r>
              <a:rPr lang="sv-SE" dirty="0" err="1"/>
              <a:t>beef</a:t>
            </a:r>
            <a:r>
              <a:rPr lang="sv-SE" dirty="0"/>
              <a:t>)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slowly</a:t>
            </a:r>
            <a:r>
              <a:rPr lang="sv-SE" dirty="0"/>
              <a:t> </a:t>
            </a:r>
            <a:r>
              <a:rPr lang="sv-SE" dirty="0" err="1"/>
              <a:t>declining</a:t>
            </a:r>
            <a:r>
              <a:rPr lang="sv-SE" dirty="0"/>
              <a:t>. In 2016 it </a:t>
            </a:r>
            <a:r>
              <a:rPr lang="sv-SE" dirty="0" err="1"/>
              <a:t>was</a:t>
            </a:r>
            <a:r>
              <a:rPr lang="sv-SE" dirty="0"/>
              <a:t> </a:t>
            </a:r>
            <a:r>
              <a:rPr lang="sv-SE" dirty="0" err="1"/>
              <a:t>about</a:t>
            </a:r>
            <a:r>
              <a:rPr lang="sv-SE" dirty="0"/>
              <a:t> 3 Euro/kg.</a:t>
            </a:r>
          </a:p>
          <a:p>
            <a:r>
              <a:rPr lang="sv-SE" dirty="0">
                <a:hlinkClick r:id="rId3"/>
              </a:rPr>
              <a:t>https://www.luke.fi/sv/nyheter/producentpriserna-for-kott-och-spannmal-sjonk-for-tredje-aret-i-rad/</a:t>
            </a:r>
            <a:endParaRPr lang="sv-SE" dirty="0"/>
          </a:p>
          <a:p>
            <a:endParaRPr lang="sv-SE" dirty="0"/>
          </a:p>
          <a:p>
            <a:r>
              <a:rPr lang="sv-SE" dirty="0"/>
              <a:t>The </a:t>
            </a:r>
            <a:r>
              <a:rPr lang="sv-SE" dirty="0" err="1"/>
              <a:t>cows</a:t>
            </a:r>
            <a:r>
              <a:rPr lang="sv-SE" dirty="0"/>
              <a:t> </a:t>
            </a:r>
            <a:r>
              <a:rPr lang="sv-SE" dirty="0" err="1"/>
              <a:t>gain</a:t>
            </a:r>
            <a:r>
              <a:rPr lang="sv-SE" dirty="0"/>
              <a:t> </a:t>
            </a:r>
            <a:r>
              <a:rPr lang="sv-SE" dirty="0" err="1"/>
              <a:t>between</a:t>
            </a:r>
            <a:r>
              <a:rPr lang="sv-SE" dirty="0"/>
              <a:t> 800 g and 1000 g </a:t>
            </a:r>
            <a:r>
              <a:rPr lang="sv-SE" dirty="0" err="1"/>
              <a:t>every</a:t>
            </a:r>
            <a:r>
              <a:rPr lang="sv-SE" dirty="0"/>
              <a:t> </a:t>
            </a:r>
            <a:r>
              <a:rPr lang="sv-SE" dirty="0" err="1"/>
              <a:t>day</a:t>
            </a:r>
            <a:r>
              <a:rPr lang="sv-SE" dirty="0"/>
              <a:t>. In 150 </a:t>
            </a:r>
            <a:r>
              <a:rPr lang="sv-SE" dirty="0" err="1"/>
              <a:t>days</a:t>
            </a:r>
            <a:r>
              <a:rPr lang="sv-SE" dirty="0"/>
              <a:t>  per </a:t>
            </a:r>
            <a:r>
              <a:rPr lang="sv-SE" dirty="0" err="1"/>
              <a:t>season</a:t>
            </a:r>
            <a:r>
              <a:rPr lang="sv-SE" dirty="0"/>
              <a:t> the 405 Euro/livestock </a:t>
            </a:r>
            <a:r>
              <a:rPr lang="sv-SE" dirty="0" err="1"/>
              <a:t>unit</a:t>
            </a:r>
            <a:r>
              <a:rPr lang="sv-SE" dirty="0"/>
              <a:t>.</a:t>
            </a:r>
          </a:p>
          <a:p>
            <a:r>
              <a:rPr lang="sv-SE" dirty="0"/>
              <a:t>http://www2.jordbruksverket.se/webdav/files/SJV/trycksaker/Pdf_jo/jo06_11.pdf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E2900-85BE-415D-94A9-B342B123B239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5350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E2900-85BE-415D-94A9-B342B123B239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7417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r>
              <a:rPr lang="sv-SE" dirty="0"/>
              <a:t>Subsidies from RDP</a:t>
            </a:r>
          </a:p>
          <a:p>
            <a:endParaRPr lang="sv-SE" dirty="0"/>
          </a:p>
          <a:p>
            <a:r>
              <a:rPr lang="sv-SE" dirty="0"/>
              <a:t>http://www.jordbruksverket.se/amnesomraden/stod/jordbrukarstod/stodochersattningar/miljoersattningar/betesmarkerochslatterangar/utbetalning.4.4dfd5d3a1526082877c7e470.html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788DB-FDF2-4523-8FC6-52D1FBC472DF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203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>
                <a:solidFill>
                  <a:schemeClr val="tx1"/>
                </a:solidFill>
              </a:rPr>
              <a:t>We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have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restored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more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than</a:t>
            </a:r>
            <a:r>
              <a:rPr lang="sv-SE" dirty="0">
                <a:solidFill>
                  <a:schemeClr val="tx1"/>
                </a:solidFill>
              </a:rPr>
              <a:t> 1300 </a:t>
            </a:r>
            <a:r>
              <a:rPr lang="sv-SE" dirty="0" err="1">
                <a:solidFill>
                  <a:schemeClr val="tx1"/>
                </a:solidFill>
              </a:rPr>
              <a:t>ancient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pollarded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trees</a:t>
            </a:r>
            <a:r>
              <a:rPr lang="sv-SE" dirty="0">
                <a:solidFill>
                  <a:schemeClr val="tx1"/>
                </a:solidFill>
              </a:rPr>
              <a:t>, </a:t>
            </a:r>
            <a:r>
              <a:rPr lang="sv-SE" dirty="0" err="1">
                <a:solidFill>
                  <a:schemeClr val="tx1"/>
                </a:solidFill>
              </a:rPr>
              <a:t>but</a:t>
            </a:r>
            <a:r>
              <a:rPr lang="sv-SE" dirty="0">
                <a:solidFill>
                  <a:schemeClr val="tx1"/>
                </a:solidFill>
              </a:rPr>
              <a:t> not all </a:t>
            </a:r>
            <a:r>
              <a:rPr lang="sv-SE" dirty="0" err="1">
                <a:solidFill>
                  <a:schemeClr val="tx1"/>
                </a:solidFill>
              </a:rPr>
              <a:t>them</a:t>
            </a:r>
            <a:r>
              <a:rPr lang="sv-SE" dirty="0">
                <a:solidFill>
                  <a:schemeClr val="tx1"/>
                </a:solidFill>
              </a:rPr>
              <a:t> so </a:t>
            </a:r>
            <a:r>
              <a:rPr lang="sv-SE" dirty="0" err="1">
                <a:solidFill>
                  <a:schemeClr val="tx1"/>
                </a:solidFill>
              </a:rPr>
              <a:t>much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that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they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can</a:t>
            </a:r>
            <a:r>
              <a:rPr lang="sv-SE" dirty="0">
                <a:solidFill>
                  <a:schemeClr val="tx1"/>
                </a:solidFill>
              </a:rPr>
              <a:t> be </a:t>
            </a:r>
            <a:r>
              <a:rPr lang="sv-SE" dirty="0" err="1">
                <a:solidFill>
                  <a:schemeClr val="tx1"/>
                </a:solidFill>
              </a:rPr>
              <a:t>used</a:t>
            </a:r>
            <a:r>
              <a:rPr lang="sv-SE" dirty="0">
                <a:solidFill>
                  <a:schemeClr val="tx1"/>
                </a:solidFill>
              </a:rPr>
              <a:t> for harvesting </a:t>
            </a:r>
            <a:r>
              <a:rPr lang="sv-SE" dirty="0" err="1">
                <a:solidFill>
                  <a:schemeClr val="tx1"/>
                </a:solidFill>
              </a:rPr>
              <a:t>fodder</a:t>
            </a:r>
            <a:r>
              <a:rPr lang="sv-SE" dirty="0">
                <a:solidFill>
                  <a:schemeClr val="tx1"/>
                </a:solidFill>
              </a:rPr>
              <a:t>. </a:t>
            </a:r>
            <a:r>
              <a:rPr lang="sv-SE" dirty="0" err="1">
                <a:solidFill>
                  <a:schemeClr val="tx1"/>
                </a:solidFill>
              </a:rPr>
              <a:t>We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have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created</a:t>
            </a:r>
            <a:r>
              <a:rPr lang="sv-SE" dirty="0">
                <a:solidFill>
                  <a:schemeClr val="tx1"/>
                </a:solidFill>
              </a:rPr>
              <a:t> new </a:t>
            </a:r>
            <a:r>
              <a:rPr lang="sv-SE" dirty="0" err="1">
                <a:solidFill>
                  <a:schemeClr val="tx1"/>
                </a:solidFill>
              </a:rPr>
              <a:t>ones</a:t>
            </a:r>
            <a:r>
              <a:rPr lang="sv-SE" dirty="0">
                <a:solidFill>
                  <a:schemeClr val="tx1"/>
                </a:solidFill>
              </a:rPr>
              <a:t> as </a:t>
            </a:r>
            <a:r>
              <a:rPr lang="sv-SE" dirty="0" err="1">
                <a:solidFill>
                  <a:schemeClr val="tx1"/>
                </a:solidFill>
              </a:rPr>
              <a:t>well</a:t>
            </a:r>
            <a:r>
              <a:rPr lang="sv-SE" dirty="0">
                <a:solidFill>
                  <a:schemeClr val="tx1"/>
                </a:solidFill>
              </a:rPr>
              <a:t>. </a:t>
            </a:r>
            <a:r>
              <a:rPr lang="sv-SE" dirty="0" err="1">
                <a:solidFill>
                  <a:schemeClr val="tx1"/>
                </a:solidFill>
              </a:rPr>
              <a:t>Lets</a:t>
            </a:r>
            <a:r>
              <a:rPr lang="sv-SE" dirty="0">
                <a:solidFill>
                  <a:schemeClr val="tx1"/>
                </a:solidFill>
              </a:rPr>
              <a:t> make a </a:t>
            </a:r>
            <a:r>
              <a:rPr lang="sv-SE" dirty="0" err="1">
                <a:solidFill>
                  <a:schemeClr val="tx1"/>
                </a:solidFill>
              </a:rPr>
              <a:t>rough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estimate</a:t>
            </a:r>
            <a:r>
              <a:rPr lang="sv-SE" dirty="0">
                <a:solidFill>
                  <a:schemeClr val="tx1"/>
                </a:solidFill>
              </a:rPr>
              <a:t>, 700 </a:t>
            </a:r>
            <a:r>
              <a:rPr lang="sv-SE" dirty="0" err="1">
                <a:solidFill>
                  <a:schemeClr val="tx1"/>
                </a:solidFill>
              </a:rPr>
              <a:t>pollards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will</a:t>
            </a:r>
            <a:r>
              <a:rPr lang="sv-SE" dirty="0">
                <a:solidFill>
                  <a:schemeClr val="tx1"/>
                </a:solidFill>
              </a:rPr>
              <a:t> be </a:t>
            </a:r>
            <a:r>
              <a:rPr lang="sv-SE" dirty="0" err="1">
                <a:solidFill>
                  <a:schemeClr val="tx1"/>
                </a:solidFill>
              </a:rPr>
              <a:t>eligible</a:t>
            </a:r>
            <a:r>
              <a:rPr lang="sv-SE" dirty="0">
                <a:solidFill>
                  <a:schemeClr val="tx1"/>
                </a:solidFill>
              </a:rPr>
              <a:t> for the </a:t>
            </a:r>
            <a:r>
              <a:rPr lang="sv-SE" dirty="0" err="1">
                <a:solidFill>
                  <a:schemeClr val="tx1"/>
                </a:solidFill>
              </a:rPr>
              <a:t>subsidy</a:t>
            </a:r>
            <a:endParaRPr lang="sv-SE" dirty="0">
              <a:solidFill>
                <a:schemeClr val="tx1"/>
              </a:solidFill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788DB-FDF2-4523-8FC6-52D1FBC472DF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8928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2A2A57-6279-4EEC-B6C0-5BFD5A66E3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5217C8C-CC69-41A7-8924-7BF3E56ABC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668F597-797D-4C70-93AE-F9A69D4DA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F977-A72C-466A-A9DC-3E0AEA939331}" type="datetimeFigureOut">
              <a:rPr lang="sv-SE" smtClean="0"/>
              <a:t>2019-05-16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CEA48B4-347F-4524-AA2C-460A6FA55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77F6E61-9C76-408B-A580-1569D50E5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8290-4E45-4ACC-9FDD-BE4025C944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425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CBD7E52-A613-45DC-AD3A-F29386F86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E823859-6A51-49E8-8010-AE6C8FF66D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88A91AE-747F-4602-96AE-F3D6CE2D5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F977-A72C-466A-A9DC-3E0AEA939331}" type="datetimeFigureOut">
              <a:rPr lang="sv-SE" smtClean="0"/>
              <a:t>2019-05-16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ECF29CF-A630-4571-851A-C5F595602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C0F7C65-282A-4BB8-90CF-3D764B9BC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8290-4E45-4ACC-9FDD-BE4025C944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971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12BCDCF9-8C9D-4D9F-82A7-E4D9D05EF1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78D3C3E-512B-4069-9ACF-246A3850B3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CAC42F2-2EA3-4B61-A719-AC19815A4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F977-A72C-466A-A9DC-3E0AEA939331}" type="datetimeFigureOut">
              <a:rPr lang="sv-SE" smtClean="0"/>
              <a:t>2019-05-16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920D5F0-1904-48D9-9F81-E54E2915E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CF002D7-CC12-49DC-99DF-30437E474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8290-4E45-4ACC-9FDD-BE4025C944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0415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F977-A72C-466A-A9DC-3E0AEA939331}" type="datetimeFigureOut">
              <a:rPr lang="sv-SE" smtClean="0"/>
              <a:t>2019-05-16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8290-4E45-4ACC-9FDD-BE4025C944A5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521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F977-A72C-466A-A9DC-3E0AEA939331}" type="datetimeFigureOut">
              <a:rPr lang="sv-SE" smtClean="0"/>
              <a:t>2019-05-16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8290-4E45-4ACC-9FDD-BE4025C944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4472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F977-A72C-466A-A9DC-3E0AEA939331}" type="datetimeFigureOut">
              <a:rPr lang="sv-SE" smtClean="0"/>
              <a:t>2019-05-16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8290-4E45-4ACC-9FDD-BE4025C944A5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2591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F977-A72C-466A-A9DC-3E0AEA939331}" type="datetimeFigureOut">
              <a:rPr lang="sv-SE" smtClean="0"/>
              <a:t>2019-05-16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8290-4E45-4ACC-9FDD-BE4025C944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7407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F977-A72C-466A-A9DC-3E0AEA939331}" type="datetimeFigureOut">
              <a:rPr lang="sv-SE" smtClean="0"/>
              <a:t>2019-05-16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8290-4E45-4ACC-9FDD-BE4025C944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1327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F977-A72C-466A-A9DC-3E0AEA939331}" type="datetimeFigureOut">
              <a:rPr lang="sv-SE" smtClean="0"/>
              <a:t>2019-05-16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8290-4E45-4ACC-9FDD-BE4025C944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85830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F977-A72C-466A-A9DC-3E0AEA939331}" type="datetimeFigureOut">
              <a:rPr lang="sv-SE" smtClean="0"/>
              <a:t>2019-05-16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8290-4E45-4ACC-9FDD-BE4025C944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5063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EA3F977-A72C-466A-A9DC-3E0AEA939331}" type="datetimeFigureOut">
              <a:rPr lang="sv-SE" smtClean="0"/>
              <a:t>2019-05-16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01C8290-4E45-4ACC-9FDD-BE4025C944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9408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2B9632-CDBC-4B3F-8C5A-5C169F86B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323F1CC-BD4F-4AB3-9335-FC864F272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B37576F-FED8-49EB-84CA-73CA7AAA9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F977-A72C-466A-A9DC-3E0AEA939331}" type="datetimeFigureOut">
              <a:rPr lang="sv-SE" smtClean="0"/>
              <a:t>2019-05-16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C06A5D7-772E-4BC0-BC18-6B94E8842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AC02FAD-1DDA-481B-8163-CED13CAFF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8290-4E45-4ACC-9FDD-BE4025C944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79135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F977-A72C-466A-A9DC-3E0AEA939331}" type="datetimeFigureOut">
              <a:rPr lang="sv-SE" smtClean="0"/>
              <a:t>2019-05-16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8290-4E45-4ACC-9FDD-BE4025C944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7306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F977-A72C-466A-A9DC-3E0AEA939331}" type="datetimeFigureOut">
              <a:rPr lang="sv-SE" smtClean="0"/>
              <a:t>2019-05-16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8290-4E45-4ACC-9FDD-BE4025C944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42312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F977-A72C-466A-A9DC-3E0AEA939331}" type="datetimeFigureOut">
              <a:rPr lang="sv-SE" smtClean="0"/>
              <a:t>2019-05-16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8290-4E45-4ACC-9FDD-BE4025C944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883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CBD1EE-7E5D-4AD8-9B6D-5EB7B5E39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251937F-FF35-40DD-92A9-F47786987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20B97DF-0DCD-4C48-8AF6-8970229D8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F977-A72C-466A-A9DC-3E0AEA939331}" type="datetimeFigureOut">
              <a:rPr lang="sv-SE" smtClean="0"/>
              <a:t>2019-05-16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A16FF99-A930-4E69-AAE4-B1E625739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9B459E1-22C5-4A2E-B3B4-4E1942BF9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8290-4E45-4ACC-9FDD-BE4025C944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5650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7ED762-BE8C-492F-9171-F8EFDF06F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33597C3-181D-48C8-ADD9-293EF1641E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4D30F06-4C78-434A-A266-C66D94D59C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9C104E6-2DE6-45EA-A966-90485E375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F977-A72C-466A-A9DC-3E0AEA939331}" type="datetimeFigureOut">
              <a:rPr lang="sv-SE" smtClean="0"/>
              <a:t>2019-05-16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B7B55B4-B522-4B8F-932F-4EE190545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399558F-10B0-43CB-839C-43C924092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8290-4E45-4ACC-9FDD-BE4025C944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1218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5F8150E-4299-475B-AE51-B32B91BD8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32194CC-C5E9-43C1-84C3-660309C11E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C1C93AC-5379-4CD5-9871-B23389E01F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5A4941A-1062-4A76-8D6C-299748FE42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624A783-B7A3-442E-AC8B-AE20CB8A13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BB885A28-8DAA-4C5F-A707-7D7308792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F977-A72C-466A-A9DC-3E0AEA939331}" type="datetimeFigureOut">
              <a:rPr lang="sv-SE" smtClean="0"/>
              <a:t>2019-05-16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290A0D0F-01D0-43CC-A25C-413C59BDE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F29B43DE-A60A-404C-A69C-5A1BFFBA6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8290-4E45-4ACC-9FDD-BE4025C944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0973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17196-15CC-43B9-ADD9-B42504D05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C00D02B-5D28-4C9F-A920-6BD9506F1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F977-A72C-466A-A9DC-3E0AEA939331}" type="datetimeFigureOut">
              <a:rPr lang="sv-SE" smtClean="0"/>
              <a:t>2019-05-16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1A22285-DAA3-436E-8C2B-1C110E023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5D20687-ACEE-42E0-AD1E-3717FB249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8290-4E45-4ACC-9FDD-BE4025C944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2972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2DAFCC8-DEF6-4DCD-A277-82BAE271A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F977-A72C-466A-A9DC-3E0AEA939331}" type="datetimeFigureOut">
              <a:rPr lang="sv-SE" smtClean="0"/>
              <a:t>2019-05-16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68E2935F-DF84-422B-BF9F-E85A87ED0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1C8C4A8-0387-4779-B5FD-19B08780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8290-4E45-4ACC-9FDD-BE4025C944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3068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92C9D9-80D6-4784-ABEE-9F4116A6D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1FE962-0E26-495C-9E01-C934D6FED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1FB38EE-568F-4465-AC88-42AF45FD13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584A60D-2D75-45DE-B203-6CF8C654E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F977-A72C-466A-A9DC-3E0AEA939331}" type="datetimeFigureOut">
              <a:rPr lang="sv-SE" smtClean="0"/>
              <a:t>2019-05-16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083D400-562C-4F5F-985B-626534813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562F5BA-A9F3-4F8E-B203-1997962B4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8290-4E45-4ACC-9FDD-BE4025C944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0443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43CF36-D0C1-47D2-A123-2F31C8797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D6B3B9A9-99E2-425C-8ACA-6714B0B4E4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AF517A2-6194-42AC-B49D-2154AB5767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B93B0EE-1DB4-4218-88A1-D2B601F0C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F977-A72C-466A-A9DC-3E0AEA939331}" type="datetimeFigureOut">
              <a:rPr lang="sv-SE" smtClean="0"/>
              <a:t>2019-05-16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E76B226-3568-4AC6-A4FC-7EECBC671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A2CC90-56F6-43E5-B994-96C5FE004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8290-4E45-4ACC-9FDD-BE4025C944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4217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5E7D4E56-2C07-4B49-9938-9162B43C6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3EE06FA-C935-48F9-A226-F9C74DF4B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AD388F4-9A81-4486-93BB-EFB28AD3D4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3F977-A72C-466A-A9DC-3E0AEA939331}" type="datetimeFigureOut">
              <a:rPr lang="sv-SE" smtClean="0"/>
              <a:t>2019-05-16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599A7CA-29CD-49C8-857E-CA366BDBF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BB43DB-6681-4D71-82F7-3C5AFFE451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C8290-4E45-4ACC-9FDD-BE4025C944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6130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EA3F977-A72C-466A-A9DC-3E0AEA939331}" type="datetimeFigureOut">
              <a:rPr lang="sv-SE" smtClean="0"/>
              <a:t>2019-05-16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01C8290-4E45-4ACC-9FDD-BE4025C944A5}" type="slidenum">
              <a:rPr lang="sv-SE" smtClean="0"/>
              <a:t>‹#›</a:t>
            </a:fld>
            <a:endParaRPr lang="sv-S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86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5.jp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Bildobjekt 73">
            <a:extLst>
              <a:ext uri="{FF2B5EF4-FFF2-40B4-BE49-F238E27FC236}">
                <a16:creationId xmlns:a16="http://schemas.microsoft.com/office/drawing/2014/main" id="{E2296947-19B5-4763-A8C3-9278943193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r="-2" b="743"/>
          <a:stretch/>
        </p:blipFill>
        <p:spPr>
          <a:xfrm>
            <a:off x="-182887" y="-164595"/>
            <a:ext cx="6447707" cy="4622292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58" name="Bildobjekt 57">
            <a:extLst>
              <a:ext uri="{FF2B5EF4-FFF2-40B4-BE49-F238E27FC236}">
                <a16:creationId xmlns:a16="http://schemas.microsoft.com/office/drawing/2014/main" id="{32F201CC-625F-4874-9E33-AE3865FBEA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40357"/>
          <a:stretch/>
        </p:blipFill>
        <p:spPr>
          <a:xfrm>
            <a:off x="-1267749" y="2699532"/>
            <a:ext cx="6447707" cy="3845519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D2D2C3D0-D5DB-4464-BB3E-2DF035FDB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45A6BB77-28C2-4BA4-961A-5F735912B7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7707" y="1492154"/>
            <a:ext cx="4820134" cy="1635639"/>
          </a:xfrm>
        </p:spPr>
        <p:txBody>
          <a:bodyPr anchor="t">
            <a:normAutofit/>
          </a:bodyPr>
          <a:lstStyle/>
          <a:p>
            <a:pPr algn="l"/>
            <a:r>
              <a:rPr lang="sv-SE" sz="4800" dirty="0">
                <a:solidFill>
                  <a:srgbClr val="1A7BE6"/>
                </a:solidFill>
              </a:rPr>
              <a:t>LIFE Coast Benefit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49B09AC-B821-4F4F-9A12-D187F5655A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56240" y="1794934"/>
            <a:ext cx="4805691" cy="3417258"/>
          </a:xfrm>
        </p:spPr>
        <p:txBody>
          <a:bodyPr anchor="b">
            <a:normAutofit/>
          </a:bodyPr>
          <a:lstStyle/>
          <a:p>
            <a:pPr algn="l"/>
            <a:r>
              <a:rPr lang="sv-SE" sz="4000" dirty="0">
                <a:solidFill>
                  <a:srgbClr val="1A7BE6"/>
                </a:solidFill>
              </a:rPr>
              <a:t>Socio </a:t>
            </a:r>
            <a:r>
              <a:rPr lang="sv-SE" sz="4000" dirty="0" err="1">
                <a:solidFill>
                  <a:srgbClr val="1A7BE6"/>
                </a:solidFill>
              </a:rPr>
              <a:t>economic</a:t>
            </a:r>
            <a:r>
              <a:rPr lang="sv-SE" sz="4000" dirty="0">
                <a:solidFill>
                  <a:srgbClr val="1A7BE6"/>
                </a:solidFill>
              </a:rPr>
              <a:t> </a:t>
            </a:r>
            <a:r>
              <a:rPr lang="sv-SE" sz="4000" dirty="0" err="1">
                <a:solidFill>
                  <a:srgbClr val="1A7BE6"/>
                </a:solidFill>
              </a:rPr>
              <a:t>study</a:t>
            </a:r>
            <a:endParaRPr lang="sv-SE" sz="4000" dirty="0">
              <a:solidFill>
                <a:srgbClr val="1A7BE6"/>
              </a:solidFill>
            </a:endParaRPr>
          </a:p>
          <a:p>
            <a:pPr algn="l"/>
            <a:endParaRPr lang="sv-SE" sz="4000" dirty="0">
              <a:solidFill>
                <a:srgbClr val="1A7BE6"/>
              </a:solidFill>
            </a:endParaRPr>
          </a:p>
          <a:p>
            <a:pPr algn="l"/>
            <a:endParaRPr lang="sv-SE" sz="4000" dirty="0">
              <a:solidFill>
                <a:srgbClr val="1A7BE6"/>
              </a:solidFill>
            </a:endParaRPr>
          </a:p>
          <a:p>
            <a:pPr algn="l"/>
            <a:r>
              <a:rPr lang="sv-SE" sz="1800" dirty="0">
                <a:solidFill>
                  <a:srgbClr val="1A7BE6"/>
                </a:solidFill>
              </a:rPr>
              <a:t>Anneli Lundgren</a:t>
            </a:r>
          </a:p>
          <a:p>
            <a:pPr algn="l"/>
            <a:r>
              <a:rPr lang="sv-SE" sz="1800" dirty="0">
                <a:solidFill>
                  <a:srgbClr val="1A7BE6"/>
                </a:solidFill>
              </a:rPr>
              <a:t>anneli.lundgren@lansstyrelsen.se	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4CA1F91-3588-4D00-BA7E-65DA3FAEDB4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8" b="13232"/>
          <a:stretch/>
        </p:blipFill>
        <p:spPr>
          <a:xfrm rot="5400000">
            <a:off x="9821426" y="3793545"/>
            <a:ext cx="2419365" cy="183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76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C38A04-9FDC-445B-A325-0653B1686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sv-SE" dirty="0">
                <a:solidFill>
                  <a:srgbClr val="1A7BE6"/>
                </a:solidFill>
              </a:rPr>
              <a:t>	</a:t>
            </a:r>
            <a:r>
              <a:rPr lang="sv-SE" sz="6000" dirty="0" err="1">
                <a:solidFill>
                  <a:srgbClr val="1A7BE6"/>
                </a:solidFill>
              </a:rPr>
              <a:t>Ecosystem</a:t>
            </a:r>
            <a:r>
              <a:rPr lang="sv-SE" sz="6000" dirty="0">
                <a:solidFill>
                  <a:srgbClr val="1A7BE6"/>
                </a:solidFill>
              </a:rPr>
              <a:t> services					</a:t>
            </a:r>
            <a:endParaRPr lang="sv-SE" sz="12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D1BE7CC-7B68-4536-B474-1B262FDBA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301" y="63331"/>
            <a:ext cx="2931765" cy="1674029"/>
          </a:xfrm>
          <a:prstGeom prst="rect">
            <a:avLst/>
          </a:prstGeom>
        </p:spPr>
      </p:pic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1BD3F7B7-68E5-4F07-AEB1-F60BB62F5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v-SE" dirty="0" err="1"/>
              <a:t>Ecosystem</a:t>
            </a:r>
            <a:r>
              <a:rPr lang="sv-SE" dirty="0"/>
              <a:t> services </a:t>
            </a:r>
            <a:r>
              <a:rPr lang="sv-SE" dirty="0" err="1"/>
              <a:t>divided</a:t>
            </a:r>
            <a:r>
              <a:rPr lang="sv-SE" dirty="0"/>
              <a:t> in </a:t>
            </a:r>
            <a:r>
              <a:rPr lang="sv-SE" dirty="0" err="1"/>
              <a:t>four</a:t>
            </a:r>
            <a:r>
              <a:rPr lang="sv-SE" dirty="0"/>
              <a:t> </a:t>
            </a:r>
            <a:r>
              <a:rPr lang="sv-SE" dirty="0" err="1"/>
              <a:t>categories</a:t>
            </a:r>
            <a:r>
              <a:rPr lang="sv-SE" dirty="0"/>
              <a:t>:</a:t>
            </a:r>
          </a:p>
          <a:p>
            <a:r>
              <a:rPr lang="sv-SE" dirty="0"/>
              <a:t>- </a:t>
            </a:r>
            <a:r>
              <a:rPr lang="sv-SE" dirty="0" err="1"/>
              <a:t>Providing</a:t>
            </a:r>
            <a:r>
              <a:rPr lang="sv-SE" dirty="0"/>
              <a:t> </a:t>
            </a:r>
            <a:r>
              <a:rPr lang="sv-SE" dirty="0" err="1">
                <a:solidFill>
                  <a:srgbClr val="1A7BE6"/>
                </a:solidFill>
                <a:highlight>
                  <a:srgbClr val="FFFF00"/>
                </a:highlight>
              </a:rPr>
              <a:t>food</a:t>
            </a:r>
            <a:r>
              <a:rPr lang="sv-SE" dirty="0">
                <a:solidFill>
                  <a:srgbClr val="1A7BE6"/>
                </a:solidFill>
                <a:highlight>
                  <a:srgbClr val="FFFF00"/>
                </a:highlight>
              </a:rPr>
              <a:t> from farm animals </a:t>
            </a:r>
            <a:r>
              <a:rPr lang="sv-SE" dirty="0">
                <a:solidFill>
                  <a:srgbClr val="1A7BE6"/>
                </a:solidFill>
              </a:rPr>
              <a:t>and </a:t>
            </a:r>
            <a:r>
              <a:rPr lang="sv-SE" dirty="0" err="1">
                <a:solidFill>
                  <a:srgbClr val="1A7BE6"/>
                </a:solidFill>
              </a:rPr>
              <a:t>cultured</a:t>
            </a:r>
            <a:r>
              <a:rPr lang="sv-SE" dirty="0">
                <a:solidFill>
                  <a:srgbClr val="1A7BE6"/>
                </a:solidFill>
              </a:rPr>
              <a:t> </a:t>
            </a:r>
            <a:r>
              <a:rPr lang="sv-SE" dirty="0" err="1">
                <a:solidFill>
                  <a:srgbClr val="1A7BE6"/>
                </a:solidFill>
              </a:rPr>
              <a:t>crops</a:t>
            </a:r>
            <a:r>
              <a:rPr lang="sv-SE" dirty="0">
                <a:solidFill>
                  <a:srgbClr val="1A7BE6"/>
                </a:solidFill>
              </a:rPr>
              <a:t>, as </a:t>
            </a:r>
            <a:r>
              <a:rPr lang="sv-SE" dirty="0" err="1">
                <a:solidFill>
                  <a:srgbClr val="1A7BE6"/>
                </a:solidFill>
              </a:rPr>
              <a:t>well</a:t>
            </a:r>
            <a:r>
              <a:rPr lang="sv-SE" dirty="0">
                <a:solidFill>
                  <a:srgbClr val="1A7BE6"/>
                </a:solidFill>
              </a:rPr>
              <a:t> as </a:t>
            </a:r>
            <a:r>
              <a:rPr lang="sv-SE" dirty="0" err="1">
                <a:solidFill>
                  <a:srgbClr val="1A7BE6"/>
                </a:solidFill>
              </a:rPr>
              <a:t>wild</a:t>
            </a:r>
            <a:r>
              <a:rPr lang="sv-SE" dirty="0">
                <a:solidFill>
                  <a:srgbClr val="1A7BE6"/>
                </a:solidFill>
              </a:rPr>
              <a:t> </a:t>
            </a:r>
            <a:r>
              <a:rPr lang="sv-SE" dirty="0" err="1">
                <a:solidFill>
                  <a:srgbClr val="1A7BE6"/>
                </a:solidFill>
              </a:rPr>
              <a:t>berries</a:t>
            </a:r>
            <a:r>
              <a:rPr lang="sv-SE" dirty="0">
                <a:solidFill>
                  <a:srgbClr val="1A7BE6"/>
                </a:solidFill>
              </a:rPr>
              <a:t> and </a:t>
            </a:r>
            <a:r>
              <a:rPr lang="sv-SE" dirty="0" err="1">
                <a:solidFill>
                  <a:srgbClr val="1A7BE6"/>
                </a:solidFill>
              </a:rPr>
              <a:t>mushroom</a:t>
            </a:r>
            <a:endParaRPr lang="sv-SE" dirty="0">
              <a:solidFill>
                <a:srgbClr val="1A7BE6"/>
              </a:solidFill>
            </a:endParaRPr>
          </a:p>
          <a:p>
            <a:endParaRPr lang="sv-SE" dirty="0">
              <a:solidFill>
                <a:srgbClr val="1A7BE6"/>
              </a:solidFill>
            </a:endParaRPr>
          </a:p>
          <a:p>
            <a:r>
              <a:rPr lang="sv-SE" dirty="0"/>
              <a:t>-</a:t>
            </a:r>
            <a:r>
              <a:rPr lang="sv-SE" dirty="0" err="1"/>
              <a:t>Regulating</a:t>
            </a:r>
            <a:r>
              <a:rPr lang="sv-SE" dirty="0"/>
              <a:t> and </a:t>
            </a:r>
            <a:r>
              <a:rPr lang="sv-SE" dirty="0" err="1"/>
              <a:t>maintenance</a:t>
            </a:r>
            <a:r>
              <a:rPr lang="sv-SE" dirty="0"/>
              <a:t> </a:t>
            </a:r>
            <a:r>
              <a:rPr lang="sv-SE" dirty="0" err="1">
                <a:solidFill>
                  <a:srgbClr val="1A7BE6"/>
                </a:solidFill>
              </a:rPr>
              <a:t>purifying</a:t>
            </a:r>
            <a:r>
              <a:rPr lang="sv-SE" dirty="0">
                <a:solidFill>
                  <a:srgbClr val="1A7BE6"/>
                </a:solidFill>
              </a:rPr>
              <a:t> </a:t>
            </a:r>
            <a:r>
              <a:rPr lang="sv-SE" dirty="0" err="1">
                <a:solidFill>
                  <a:srgbClr val="1A7BE6"/>
                </a:solidFill>
              </a:rPr>
              <a:t>of</a:t>
            </a:r>
            <a:r>
              <a:rPr lang="sv-SE" dirty="0">
                <a:solidFill>
                  <a:srgbClr val="1A7BE6"/>
                </a:solidFill>
              </a:rPr>
              <a:t> </a:t>
            </a:r>
            <a:r>
              <a:rPr lang="sv-SE" dirty="0" err="1">
                <a:solidFill>
                  <a:srgbClr val="1A7BE6"/>
                </a:solidFill>
              </a:rPr>
              <a:t>water</a:t>
            </a:r>
            <a:r>
              <a:rPr lang="sv-SE" dirty="0">
                <a:solidFill>
                  <a:srgbClr val="1A7BE6"/>
                </a:solidFill>
              </a:rPr>
              <a:t> and air by </a:t>
            </a:r>
            <a:r>
              <a:rPr lang="sv-SE" dirty="0" err="1">
                <a:solidFill>
                  <a:srgbClr val="1A7BE6"/>
                </a:solidFill>
              </a:rPr>
              <a:t>biological</a:t>
            </a:r>
            <a:r>
              <a:rPr lang="sv-SE" dirty="0">
                <a:solidFill>
                  <a:srgbClr val="1A7BE6"/>
                </a:solidFill>
              </a:rPr>
              <a:t> </a:t>
            </a:r>
            <a:r>
              <a:rPr lang="sv-SE" dirty="0" err="1">
                <a:solidFill>
                  <a:srgbClr val="1A7BE6"/>
                </a:solidFill>
              </a:rPr>
              <a:t>processes</a:t>
            </a:r>
            <a:r>
              <a:rPr lang="sv-SE" dirty="0">
                <a:solidFill>
                  <a:srgbClr val="1A7BE6"/>
                </a:solidFill>
              </a:rPr>
              <a:t>, </a:t>
            </a:r>
            <a:r>
              <a:rPr lang="sv-SE" dirty="0" err="1">
                <a:solidFill>
                  <a:srgbClr val="1A7BE6"/>
                </a:solidFill>
              </a:rPr>
              <a:t>regulating</a:t>
            </a:r>
            <a:r>
              <a:rPr lang="sv-SE" dirty="0">
                <a:solidFill>
                  <a:srgbClr val="1A7BE6"/>
                </a:solidFill>
              </a:rPr>
              <a:t> </a:t>
            </a:r>
            <a:r>
              <a:rPr lang="sv-SE" dirty="0" err="1">
                <a:solidFill>
                  <a:srgbClr val="1A7BE6"/>
                </a:solidFill>
              </a:rPr>
              <a:t>local</a:t>
            </a:r>
            <a:r>
              <a:rPr lang="sv-SE" dirty="0">
                <a:solidFill>
                  <a:srgbClr val="1A7BE6"/>
                </a:solidFill>
              </a:rPr>
              <a:t> </a:t>
            </a:r>
            <a:r>
              <a:rPr lang="sv-SE" dirty="0" err="1">
                <a:solidFill>
                  <a:srgbClr val="1A7BE6"/>
                </a:solidFill>
              </a:rPr>
              <a:t>climate</a:t>
            </a:r>
            <a:r>
              <a:rPr lang="sv-SE" dirty="0">
                <a:solidFill>
                  <a:srgbClr val="1A7BE6"/>
                </a:solidFill>
              </a:rPr>
              <a:t>, pollination, </a:t>
            </a:r>
            <a:r>
              <a:rPr lang="sv-SE" dirty="0" err="1">
                <a:solidFill>
                  <a:srgbClr val="1A7BE6"/>
                </a:solidFill>
              </a:rPr>
              <a:t>seed</a:t>
            </a:r>
            <a:r>
              <a:rPr lang="sv-SE" dirty="0">
                <a:solidFill>
                  <a:srgbClr val="1A7BE6"/>
                </a:solidFill>
              </a:rPr>
              <a:t> </a:t>
            </a:r>
            <a:r>
              <a:rPr lang="sv-SE" dirty="0" err="1">
                <a:solidFill>
                  <a:srgbClr val="1A7BE6"/>
                </a:solidFill>
              </a:rPr>
              <a:t>dispersal</a:t>
            </a:r>
            <a:r>
              <a:rPr lang="sv-SE" dirty="0">
                <a:solidFill>
                  <a:srgbClr val="1A7BE6"/>
                </a:solidFill>
              </a:rPr>
              <a:t>.</a:t>
            </a:r>
          </a:p>
          <a:p>
            <a:endParaRPr lang="sv-SE" dirty="0"/>
          </a:p>
          <a:p>
            <a:r>
              <a:rPr lang="sv-SE" dirty="0"/>
              <a:t>- </a:t>
            </a:r>
            <a:r>
              <a:rPr lang="sv-SE" dirty="0" err="1"/>
              <a:t>Cultural</a:t>
            </a:r>
            <a:r>
              <a:rPr lang="sv-SE" dirty="0"/>
              <a:t> </a:t>
            </a:r>
            <a:r>
              <a:rPr lang="sv-SE" dirty="0" err="1">
                <a:solidFill>
                  <a:srgbClr val="1A7BE6"/>
                </a:solidFill>
              </a:rPr>
              <a:t>attractive</a:t>
            </a:r>
            <a:r>
              <a:rPr lang="sv-SE" dirty="0">
                <a:solidFill>
                  <a:srgbClr val="1A7BE6"/>
                </a:solidFill>
              </a:rPr>
              <a:t> </a:t>
            </a:r>
            <a:r>
              <a:rPr lang="sv-SE" dirty="0" err="1">
                <a:solidFill>
                  <a:srgbClr val="1A7BE6"/>
                </a:solidFill>
              </a:rPr>
              <a:t>environments</a:t>
            </a:r>
            <a:r>
              <a:rPr lang="sv-SE" dirty="0">
                <a:solidFill>
                  <a:srgbClr val="1A7BE6"/>
                </a:solidFill>
              </a:rPr>
              <a:t> for </a:t>
            </a:r>
            <a:r>
              <a:rPr lang="sv-SE" dirty="0" err="1">
                <a:solidFill>
                  <a:srgbClr val="1A7BE6"/>
                </a:solidFill>
              </a:rPr>
              <a:t>recreation</a:t>
            </a:r>
            <a:r>
              <a:rPr lang="sv-SE" dirty="0">
                <a:solidFill>
                  <a:srgbClr val="1A7BE6"/>
                </a:solidFill>
              </a:rPr>
              <a:t>, </a:t>
            </a:r>
            <a:r>
              <a:rPr lang="sv-SE" dirty="0" err="1">
                <a:solidFill>
                  <a:srgbClr val="1A7BE6"/>
                </a:solidFill>
              </a:rPr>
              <a:t>estetic</a:t>
            </a:r>
            <a:r>
              <a:rPr lang="sv-SE" dirty="0">
                <a:solidFill>
                  <a:srgbClr val="1A7BE6"/>
                </a:solidFill>
              </a:rPr>
              <a:t> </a:t>
            </a:r>
            <a:r>
              <a:rPr lang="sv-SE" dirty="0" err="1">
                <a:solidFill>
                  <a:srgbClr val="1A7BE6"/>
                </a:solidFill>
              </a:rPr>
              <a:t>values</a:t>
            </a:r>
            <a:r>
              <a:rPr lang="sv-SE" dirty="0">
                <a:solidFill>
                  <a:srgbClr val="1A7BE6"/>
                </a:solidFill>
              </a:rPr>
              <a:t>, </a:t>
            </a:r>
            <a:r>
              <a:rPr lang="sv-SE" dirty="0" err="1">
                <a:solidFill>
                  <a:srgbClr val="1A7BE6"/>
                </a:solidFill>
              </a:rPr>
              <a:t>values</a:t>
            </a:r>
            <a:r>
              <a:rPr lang="sv-SE" dirty="0">
                <a:solidFill>
                  <a:srgbClr val="1A7BE6"/>
                </a:solidFill>
              </a:rPr>
              <a:t> </a:t>
            </a:r>
            <a:r>
              <a:rPr lang="sv-SE" dirty="0" err="1">
                <a:solidFill>
                  <a:srgbClr val="1A7BE6"/>
                </a:solidFill>
              </a:rPr>
              <a:t>linked</a:t>
            </a:r>
            <a:r>
              <a:rPr lang="sv-SE" dirty="0">
                <a:solidFill>
                  <a:srgbClr val="1A7BE6"/>
                </a:solidFill>
              </a:rPr>
              <a:t> to </a:t>
            </a:r>
            <a:r>
              <a:rPr lang="sv-SE" dirty="0" err="1">
                <a:solidFill>
                  <a:srgbClr val="1A7BE6"/>
                </a:solidFill>
              </a:rPr>
              <a:t>historical</a:t>
            </a:r>
            <a:r>
              <a:rPr lang="sv-SE" dirty="0">
                <a:solidFill>
                  <a:srgbClr val="1A7BE6"/>
                </a:solidFill>
              </a:rPr>
              <a:t> scenarios and spiritual </a:t>
            </a:r>
            <a:r>
              <a:rPr lang="sv-SE" dirty="0" err="1">
                <a:solidFill>
                  <a:srgbClr val="1A7BE6"/>
                </a:solidFill>
              </a:rPr>
              <a:t>reasons</a:t>
            </a:r>
            <a:r>
              <a:rPr lang="sv-SE" dirty="0">
                <a:solidFill>
                  <a:srgbClr val="1A7BE6"/>
                </a:solidFill>
              </a:rPr>
              <a:t>.</a:t>
            </a:r>
          </a:p>
          <a:p>
            <a:endParaRPr lang="sv-SE" dirty="0"/>
          </a:p>
          <a:p>
            <a:r>
              <a:rPr lang="sv-SE" dirty="0"/>
              <a:t>-</a:t>
            </a:r>
            <a:r>
              <a:rPr lang="sv-SE" dirty="0" err="1"/>
              <a:t>Supporting</a:t>
            </a:r>
            <a:r>
              <a:rPr lang="sv-SE" dirty="0"/>
              <a:t> </a:t>
            </a:r>
            <a:r>
              <a:rPr lang="sv-SE" dirty="0" err="1">
                <a:solidFill>
                  <a:srgbClr val="1A7BE6"/>
                </a:solidFill>
              </a:rPr>
              <a:t>interactions</a:t>
            </a:r>
            <a:r>
              <a:rPr lang="sv-SE" dirty="0">
                <a:solidFill>
                  <a:srgbClr val="1A7BE6"/>
                </a:solidFill>
              </a:rPr>
              <a:t> </a:t>
            </a:r>
            <a:r>
              <a:rPr lang="sv-SE" dirty="0" err="1">
                <a:solidFill>
                  <a:srgbClr val="1A7BE6"/>
                </a:solidFill>
              </a:rPr>
              <a:t>between</a:t>
            </a:r>
            <a:r>
              <a:rPr lang="sv-SE" dirty="0">
                <a:solidFill>
                  <a:srgbClr val="1A7BE6"/>
                </a:solidFill>
              </a:rPr>
              <a:t> </a:t>
            </a:r>
            <a:r>
              <a:rPr lang="sv-SE" dirty="0" err="1">
                <a:solidFill>
                  <a:srgbClr val="1A7BE6"/>
                </a:solidFill>
              </a:rPr>
              <a:t>trophy</a:t>
            </a:r>
            <a:r>
              <a:rPr lang="sv-SE" dirty="0">
                <a:solidFill>
                  <a:srgbClr val="1A7BE6"/>
                </a:solidFill>
              </a:rPr>
              <a:t> </a:t>
            </a:r>
            <a:r>
              <a:rPr lang="sv-SE" dirty="0" err="1">
                <a:solidFill>
                  <a:srgbClr val="1A7BE6"/>
                </a:solidFill>
              </a:rPr>
              <a:t>levels</a:t>
            </a:r>
            <a:r>
              <a:rPr lang="sv-SE" dirty="0">
                <a:solidFill>
                  <a:srgbClr val="1A7BE6"/>
                </a:solidFill>
              </a:rPr>
              <a:t>, </a:t>
            </a:r>
            <a:r>
              <a:rPr lang="sv-SE" dirty="0" err="1">
                <a:solidFill>
                  <a:srgbClr val="1A7BE6"/>
                </a:solidFill>
              </a:rPr>
              <a:t>decomposition</a:t>
            </a:r>
            <a:r>
              <a:rPr lang="sv-SE" dirty="0">
                <a:solidFill>
                  <a:srgbClr val="1A7BE6"/>
                </a:solidFill>
              </a:rPr>
              <a:t>, </a:t>
            </a:r>
            <a:r>
              <a:rPr lang="sv-SE" dirty="0" err="1">
                <a:solidFill>
                  <a:srgbClr val="1A7BE6"/>
                </a:solidFill>
              </a:rPr>
              <a:t>providing</a:t>
            </a:r>
            <a:r>
              <a:rPr lang="sv-SE" dirty="0">
                <a:solidFill>
                  <a:srgbClr val="1A7BE6"/>
                </a:solidFill>
              </a:rPr>
              <a:t> habitats for all </a:t>
            </a:r>
            <a:r>
              <a:rPr lang="sv-SE" dirty="0" err="1">
                <a:solidFill>
                  <a:srgbClr val="1A7BE6"/>
                </a:solidFill>
              </a:rPr>
              <a:t>development</a:t>
            </a:r>
            <a:r>
              <a:rPr lang="sv-SE" dirty="0">
                <a:solidFill>
                  <a:srgbClr val="1A7BE6"/>
                </a:solidFill>
              </a:rPr>
              <a:t> </a:t>
            </a:r>
            <a:r>
              <a:rPr lang="sv-SE" dirty="0" err="1">
                <a:solidFill>
                  <a:srgbClr val="1A7BE6"/>
                </a:solidFill>
              </a:rPr>
              <a:t>stages</a:t>
            </a:r>
            <a:r>
              <a:rPr lang="sv-SE" dirty="0">
                <a:solidFill>
                  <a:srgbClr val="1A7BE6"/>
                </a:solidFill>
              </a:rPr>
              <a:t> for species.</a:t>
            </a:r>
          </a:p>
        </p:txBody>
      </p:sp>
      <p:pic>
        <p:nvPicPr>
          <p:cNvPr id="5" name="Bild 1" descr="Ko">
            <a:extLst>
              <a:ext uri="{FF2B5EF4-FFF2-40B4-BE49-F238E27FC236}">
                <a16:creationId xmlns:a16="http://schemas.microsoft.com/office/drawing/2014/main" id="{FFC71988-BA92-4ABF-B71E-401021C0D77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96612" y="2607349"/>
            <a:ext cx="388776" cy="457200"/>
          </a:xfrm>
          <a:prstGeom prst="rect">
            <a:avLst/>
          </a:prstGeom>
        </p:spPr>
      </p:pic>
      <p:pic>
        <p:nvPicPr>
          <p:cNvPr id="6" name="Bild 7" descr="Bondgårdsmiljö">
            <a:extLst>
              <a:ext uri="{FF2B5EF4-FFF2-40B4-BE49-F238E27FC236}">
                <a16:creationId xmlns:a16="http://schemas.microsoft.com/office/drawing/2014/main" id="{B552624E-2E09-4700-9AD5-B51D8F6AA2A1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43332" y="2607349"/>
            <a:ext cx="538065" cy="457200"/>
          </a:xfrm>
          <a:prstGeom prst="rect">
            <a:avLst/>
          </a:prstGeom>
        </p:spPr>
      </p:pic>
      <p:pic>
        <p:nvPicPr>
          <p:cNvPr id="11" name="Bild 3" descr="Larv">
            <a:extLst>
              <a:ext uri="{FF2B5EF4-FFF2-40B4-BE49-F238E27FC236}">
                <a16:creationId xmlns:a16="http://schemas.microsoft.com/office/drawing/2014/main" id="{4E24C485-6FCB-490D-A6B8-39A4799B93D5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24831" y="5411894"/>
            <a:ext cx="457200" cy="457200"/>
          </a:xfrm>
          <a:prstGeom prst="rect">
            <a:avLst/>
          </a:prstGeom>
        </p:spPr>
      </p:pic>
      <p:pic>
        <p:nvPicPr>
          <p:cNvPr id="12" name="Bild 9" descr="Vandra">
            <a:extLst>
              <a:ext uri="{FF2B5EF4-FFF2-40B4-BE49-F238E27FC236}">
                <a16:creationId xmlns:a16="http://schemas.microsoft.com/office/drawing/2014/main" id="{4340EFD9-65CB-4CB1-9481-AC5996BF1E06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83149" y="4504845"/>
            <a:ext cx="457200" cy="555171"/>
          </a:xfrm>
          <a:prstGeom prst="rect">
            <a:avLst/>
          </a:prstGeom>
        </p:spPr>
      </p:pic>
      <p:pic>
        <p:nvPicPr>
          <p:cNvPr id="14" name="Bild 2" descr="Bikupa">
            <a:extLst>
              <a:ext uri="{FF2B5EF4-FFF2-40B4-BE49-F238E27FC236}">
                <a16:creationId xmlns:a16="http://schemas.microsoft.com/office/drawing/2014/main" id="{3C6E1F22-10EE-4562-9F93-0E317495D774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553431" y="3562574"/>
            <a:ext cx="538065" cy="52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254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C38A04-9FDC-445B-A325-0653B1686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sv-SE">
                <a:solidFill>
                  <a:srgbClr val="1A7BE6"/>
                </a:solidFill>
              </a:rPr>
              <a:t>	</a:t>
            </a:r>
            <a:r>
              <a:rPr lang="sv-SE" sz="6000">
                <a:solidFill>
                  <a:srgbClr val="1A7BE6"/>
                </a:solidFill>
              </a:rPr>
              <a:t>Providing					</a:t>
            </a:r>
            <a:endParaRPr lang="sv-SE" sz="12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D1BE7CC-7B68-4536-B474-1B262FDBA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301" y="63331"/>
            <a:ext cx="2931765" cy="1674029"/>
          </a:xfrm>
          <a:prstGeom prst="rect">
            <a:avLst/>
          </a:prstGeom>
        </p:spPr>
      </p:pic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A834BA3-FA66-4133-BE79-12D07BBC0D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5" y="2137956"/>
            <a:ext cx="4950823" cy="3713118"/>
          </a:xfr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864D8DDD-DFFD-4F09-B3EA-F7BCD51AD80B}"/>
              </a:ext>
            </a:extLst>
          </p:cNvPr>
          <p:cNvSpPr txBox="1"/>
          <p:nvPr/>
        </p:nvSpPr>
        <p:spPr>
          <a:xfrm>
            <a:off x="6438123" y="2137956"/>
            <a:ext cx="471755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restored</a:t>
            </a:r>
            <a:r>
              <a:rPr lang="sv-SE" dirty="0"/>
              <a:t> 300 ha </a:t>
            </a:r>
            <a:r>
              <a:rPr lang="sv-SE" dirty="0" err="1"/>
              <a:t>open</a:t>
            </a:r>
            <a:r>
              <a:rPr lang="sv-SE" dirty="0"/>
              <a:t> semi-</a:t>
            </a:r>
            <a:r>
              <a:rPr lang="sv-SE" dirty="0" err="1"/>
              <a:t>natural</a:t>
            </a:r>
            <a:r>
              <a:rPr lang="sv-SE" dirty="0"/>
              <a:t> </a:t>
            </a:r>
            <a:r>
              <a:rPr lang="sv-SE" dirty="0" err="1"/>
              <a:t>grasslands</a:t>
            </a:r>
            <a:endParaRPr lang="sv-SE" dirty="0"/>
          </a:p>
          <a:p>
            <a:endParaRPr lang="sv-SE" dirty="0"/>
          </a:p>
          <a:p>
            <a:r>
              <a:rPr lang="sv-SE" dirty="0"/>
              <a:t>Ca 1 livestock </a:t>
            </a:r>
            <a:r>
              <a:rPr lang="sv-SE" dirty="0" err="1"/>
              <a:t>unit</a:t>
            </a:r>
            <a:r>
              <a:rPr lang="sv-SE" dirty="0"/>
              <a:t> per </a:t>
            </a:r>
            <a:r>
              <a:rPr lang="sv-SE" dirty="0" err="1"/>
              <a:t>hectare</a:t>
            </a:r>
            <a:r>
              <a:rPr lang="sv-SE" dirty="0"/>
              <a:t> (</a:t>
            </a:r>
            <a:r>
              <a:rPr lang="sv-SE" dirty="0" err="1"/>
              <a:t>one</a:t>
            </a:r>
            <a:r>
              <a:rPr lang="sv-SE" dirty="0"/>
              <a:t> </a:t>
            </a:r>
            <a:r>
              <a:rPr lang="sv-SE" dirty="0" err="1"/>
              <a:t>grown</a:t>
            </a:r>
            <a:r>
              <a:rPr lang="sv-SE" dirty="0"/>
              <a:t> </a:t>
            </a:r>
            <a:r>
              <a:rPr lang="sv-SE" dirty="0" err="1"/>
              <a:t>up</a:t>
            </a:r>
            <a:r>
              <a:rPr lang="sv-SE" dirty="0"/>
              <a:t> </a:t>
            </a:r>
            <a:r>
              <a:rPr lang="sv-SE" dirty="0" err="1"/>
              <a:t>cow</a:t>
            </a:r>
            <a:r>
              <a:rPr lang="sv-SE" dirty="0"/>
              <a:t>)</a:t>
            </a:r>
          </a:p>
          <a:p>
            <a:endParaRPr lang="sv-SE" dirty="0"/>
          </a:p>
          <a:p>
            <a:r>
              <a:rPr lang="sv-SE" dirty="0"/>
              <a:t>The </a:t>
            </a:r>
            <a:r>
              <a:rPr lang="sv-SE" dirty="0" err="1"/>
              <a:t>cow</a:t>
            </a:r>
            <a:r>
              <a:rPr lang="sv-SE" dirty="0"/>
              <a:t> </a:t>
            </a:r>
            <a:r>
              <a:rPr lang="sv-SE" dirty="0" err="1"/>
              <a:t>gain</a:t>
            </a:r>
            <a:r>
              <a:rPr lang="sv-SE" dirty="0"/>
              <a:t> 800-1000g </a:t>
            </a:r>
            <a:r>
              <a:rPr lang="sv-SE" dirty="0" err="1"/>
              <a:t>every</a:t>
            </a:r>
            <a:r>
              <a:rPr lang="sv-SE" dirty="0"/>
              <a:t> </a:t>
            </a:r>
            <a:r>
              <a:rPr lang="sv-SE" dirty="0" err="1"/>
              <a:t>day</a:t>
            </a:r>
            <a:r>
              <a:rPr lang="sv-SE" dirty="0"/>
              <a:t> and 150 </a:t>
            </a:r>
            <a:r>
              <a:rPr lang="sv-SE" dirty="0" err="1"/>
              <a:t>days</a:t>
            </a:r>
            <a:r>
              <a:rPr lang="sv-SE" dirty="0"/>
              <a:t> in the </a:t>
            </a:r>
            <a:r>
              <a:rPr lang="sv-SE" dirty="0" err="1"/>
              <a:t>grasslands</a:t>
            </a:r>
            <a:r>
              <a:rPr lang="sv-SE" dirty="0"/>
              <a:t> (May-</a:t>
            </a:r>
            <a:r>
              <a:rPr lang="sv-SE" dirty="0" err="1"/>
              <a:t>Sept</a:t>
            </a:r>
            <a:r>
              <a:rPr lang="sv-SE" dirty="0"/>
              <a:t>) </a:t>
            </a:r>
          </a:p>
          <a:p>
            <a:endParaRPr lang="sv-SE" dirty="0"/>
          </a:p>
          <a:p>
            <a:r>
              <a:rPr lang="sv-SE" dirty="0"/>
              <a:t>Farmers get </a:t>
            </a:r>
            <a:r>
              <a:rPr lang="sv-SE" dirty="0" err="1"/>
              <a:t>approx</a:t>
            </a:r>
            <a:r>
              <a:rPr lang="sv-SE" dirty="0"/>
              <a:t> 3 Euro per kilogram </a:t>
            </a:r>
            <a:r>
              <a:rPr lang="sv-SE" dirty="0" err="1"/>
              <a:t>meat</a:t>
            </a:r>
            <a:endParaRPr lang="sv-SE" dirty="0"/>
          </a:p>
          <a:p>
            <a:endParaRPr lang="sv-SE" dirty="0"/>
          </a:p>
          <a:p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give</a:t>
            </a:r>
            <a:r>
              <a:rPr lang="sv-SE" dirty="0"/>
              <a:t> </a:t>
            </a:r>
            <a:r>
              <a:rPr lang="sv-SE" dirty="0" err="1"/>
              <a:t>us</a:t>
            </a:r>
            <a:r>
              <a:rPr lang="sv-SE" dirty="0"/>
              <a:t> </a:t>
            </a:r>
            <a:r>
              <a:rPr lang="sv-SE" b="1" dirty="0"/>
              <a:t>121 500 Euro per </a:t>
            </a:r>
            <a:r>
              <a:rPr lang="sv-SE" b="1" dirty="0" err="1"/>
              <a:t>year</a:t>
            </a:r>
            <a:r>
              <a:rPr lang="sv-SE" b="1" dirty="0"/>
              <a:t> </a:t>
            </a:r>
            <a:r>
              <a:rPr lang="sv-SE" dirty="0"/>
              <a:t>from </a:t>
            </a:r>
            <a:r>
              <a:rPr lang="sv-SE" dirty="0" err="1"/>
              <a:t>open</a:t>
            </a:r>
            <a:r>
              <a:rPr lang="sv-SE" dirty="0"/>
              <a:t> </a:t>
            </a:r>
            <a:r>
              <a:rPr lang="sv-SE" dirty="0" err="1"/>
              <a:t>grasslands</a:t>
            </a:r>
            <a:endParaRPr lang="sv-SE" dirty="0"/>
          </a:p>
          <a:p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0764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60C2558F-CAD5-4F30-9FEF-5AEBFFD2BE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7692" y="2192070"/>
            <a:ext cx="15891705" cy="478557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7C38A04-9FDC-445B-A325-0653B1686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>
                <a:solidFill>
                  <a:srgbClr val="1A7BE6"/>
                </a:solidFill>
              </a:rPr>
              <a:t>	</a:t>
            </a:r>
            <a:r>
              <a:rPr lang="sv-SE" sz="4000" dirty="0" err="1">
                <a:solidFill>
                  <a:srgbClr val="1A7BE6"/>
                </a:solidFill>
              </a:rPr>
              <a:t>Providing</a:t>
            </a:r>
            <a:r>
              <a:rPr lang="sv-SE" sz="4000" dirty="0">
                <a:solidFill>
                  <a:srgbClr val="1A7BE6"/>
                </a:solidFill>
              </a:rPr>
              <a:t> services in total		</a:t>
            </a:r>
            <a:r>
              <a:rPr lang="sv-SE" sz="6000" dirty="0">
                <a:solidFill>
                  <a:srgbClr val="1A7BE6"/>
                </a:solidFill>
              </a:rPr>
              <a:t>			</a:t>
            </a:r>
            <a:endParaRPr lang="sv-SE" sz="12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D1BE7CC-7B68-4536-B474-1B262FDBA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301" y="63331"/>
            <a:ext cx="2931765" cy="1674029"/>
          </a:xfrm>
          <a:prstGeom prst="rect">
            <a:avLst/>
          </a:prstGeom>
        </p:spPr>
      </p:pic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1BD3F7B7-68E5-4F07-AEB1-F60BB62F5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8"/>
            <a:endParaRPr lang="sv-SE" dirty="0">
              <a:solidFill>
                <a:schemeClr val="tx1"/>
              </a:solidFill>
            </a:endParaRPr>
          </a:p>
          <a:p>
            <a:r>
              <a:rPr lang="sv-SE" dirty="0" err="1">
                <a:solidFill>
                  <a:schemeClr val="tx1"/>
                </a:solidFill>
              </a:rPr>
              <a:t>Open</a:t>
            </a:r>
            <a:r>
              <a:rPr lang="sv-SE" dirty="0">
                <a:solidFill>
                  <a:schemeClr val="tx1"/>
                </a:solidFill>
              </a:rPr>
              <a:t> semi-</a:t>
            </a:r>
            <a:r>
              <a:rPr lang="sv-SE" dirty="0" err="1">
                <a:solidFill>
                  <a:schemeClr val="tx1"/>
                </a:solidFill>
              </a:rPr>
              <a:t>natural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grasslands</a:t>
            </a:r>
            <a:r>
              <a:rPr lang="sv-SE" dirty="0">
                <a:solidFill>
                  <a:schemeClr val="tx1"/>
                </a:solidFill>
              </a:rPr>
              <a:t> 300 </a:t>
            </a:r>
            <a:r>
              <a:rPr lang="sv-SE" dirty="0" err="1">
                <a:solidFill>
                  <a:schemeClr val="tx1"/>
                </a:solidFill>
              </a:rPr>
              <a:t>hectares</a:t>
            </a:r>
            <a:r>
              <a:rPr lang="sv-SE" dirty="0">
                <a:solidFill>
                  <a:schemeClr val="tx1"/>
                </a:solidFill>
              </a:rPr>
              <a:t> (1 livestock </a:t>
            </a:r>
            <a:r>
              <a:rPr lang="sv-SE" dirty="0" err="1">
                <a:solidFill>
                  <a:schemeClr val="tx1"/>
                </a:solidFill>
              </a:rPr>
              <a:t>units</a:t>
            </a:r>
            <a:r>
              <a:rPr lang="sv-SE" dirty="0">
                <a:solidFill>
                  <a:schemeClr val="tx1"/>
                </a:solidFill>
              </a:rPr>
              <a:t>/</a:t>
            </a:r>
            <a:r>
              <a:rPr lang="sv-SE" dirty="0" err="1">
                <a:solidFill>
                  <a:schemeClr val="tx1"/>
                </a:solidFill>
              </a:rPr>
              <a:t>hectare</a:t>
            </a:r>
            <a:r>
              <a:rPr lang="sv-SE" dirty="0">
                <a:solidFill>
                  <a:schemeClr val="tx1"/>
                </a:solidFill>
              </a:rPr>
              <a:t>)	 121 500 €/</a:t>
            </a:r>
            <a:r>
              <a:rPr lang="sv-SE" dirty="0" err="1">
                <a:solidFill>
                  <a:schemeClr val="tx1"/>
                </a:solidFill>
              </a:rPr>
              <a:t>year</a:t>
            </a:r>
            <a:endParaRPr lang="sv-SE" dirty="0">
              <a:solidFill>
                <a:schemeClr val="tx1"/>
              </a:solidFill>
            </a:endParaRPr>
          </a:p>
          <a:p>
            <a:endParaRPr lang="sv-SE" dirty="0">
              <a:solidFill>
                <a:schemeClr val="tx1"/>
              </a:solidFill>
            </a:endParaRPr>
          </a:p>
          <a:p>
            <a:r>
              <a:rPr lang="sv-SE" dirty="0" err="1">
                <a:solidFill>
                  <a:schemeClr val="tx1"/>
                </a:solidFill>
              </a:rPr>
              <a:t>Coastal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meadows</a:t>
            </a:r>
            <a:r>
              <a:rPr lang="sv-SE" dirty="0">
                <a:solidFill>
                  <a:schemeClr val="tx1"/>
                </a:solidFill>
              </a:rPr>
              <a:t> 230 </a:t>
            </a:r>
            <a:r>
              <a:rPr lang="sv-SE" dirty="0" err="1">
                <a:solidFill>
                  <a:schemeClr val="tx1"/>
                </a:solidFill>
              </a:rPr>
              <a:t>hectares</a:t>
            </a:r>
            <a:r>
              <a:rPr lang="sv-SE" dirty="0">
                <a:solidFill>
                  <a:schemeClr val="tx1"/>
                </a:solidFill>
              </a:rPr>
              <a:t> (1,5 livestock </a:t>
            </a:r>
            <a:r>
              <a:rPr lang="sv-SE" dirty="0" err="1">
                <a:solidFill>
                  <a:schemeClr val="tx1"/>
                </a:solidFill>
              </a:rPr>
              <a:t>units</a:t>
            </a:r>
            <a:r>
              <a:rPr lang="sv-SE" dirty="0">
                <a:solidFill>
                  <a:schemeClr val="tx1"/>
                </a:solidFill>
              </a:rPr>
              <a:t>/</a:t>
            </a:r>
            <a:r>
              <a:rPr lang="sv-SE" dirty="0" err="1">
                <a:solidFill>
                  <a:schemeClr val="tx1"/>
                </a:solidFill>
              </a:rPr>
              <a:t>hectare</a:t>
            </a:r>
            <a:r>
              <a:rPr lang="sv-SE" dirty="0">
                <a:solidFill>
                  <a:schemeClr val="tx1"/>
                </a:solidFill>
              </a:rPr>
              <a:t>) 139 725 €/</a:t>
            </a:r>
            <a:r>
              <a:rPr lang="sv-SE" dirty="0" err="1">
                <a:solidFill>
                  <a:schemeClr val="tx1"/>
                </a:solidFill>
              </a:rPr>
              <a:t>year</a:t>
            </a:r>
            <a:endParaRPr lang="sv-SE" dirty="0">
              <a:solidFill>
                <a:schemeClr val="tx1"/>
              </a:solidFill>
            </a:endParaRPr>
          </a:p>
          <a:p>
            <a:endParaRPr lang="sv-SE" dirty="0">
              <a:solidFill>
                <a:schemeClr val="tx1"/>
              </a:solidFill>
            </a:endParaRPr>
          </a:p>
          <a:p>
            <a:r>
              <a:rPr lang="sv-SE" dirty="0" err="1">
                <a:solidFill>
                  <a:schemeClr val="bg1"/>
                </a:solidFill>
              </a:rPr>
              <a:t>Woded</a:t>
            </a:r>
            <a:r>
              <a:rPr lang="sv-SE" dirty="0">
                <a:solidFill>
                  <a:schemeClr val="bg1"/>
                </a:solidFill>
              </a:rPr>
              <a:t> </a:t>
            </a:r>
            <a:r>
              <a:rPr lang="sv-SE" dirty="0" err="1">
                <a:solidFill>
                  <a:schemeClr val="bg1"/>
                </a:solidFill>
              </a:rPr>
              <a:t>meadows</a:t>
            </a:r>
            <a:r>
              <a:rPr lang="sv-SE" dirty="0">
                <a:solidFill>
                  <a:schemeClr val="bg1"/>
                </a:solidFill>
              </a:rPr>
              <a:t> 370 </a:t>
            </a:r>
            <a:r>
              <a:rPr lang="sv-SE" dirty="0" err="1">
                <a:solidFill>
                  <a:schemeClr val="bg1"/>
                </a:solidFill>
              </a:rPr>
              <a:t>hectares</a:t>
            </a:r>
            <a:r>
              <a:rPr lang="sv-SE" dirty="0">
                <a:solidFill>
                  <a:schemeClr val="bg1"/>
                </a:solidFill>
              </a:rPr>
              <a:t> (0,5 livestock </a:t>
            </a:r>
            <a:r>
              <a:rPr lang="sv-SE" dirty="0" err="1">
                <a:solidFill>
                  <a:schemeClr val="bg1"/>
                </a:solidFill>
              </a:rPr>
              <a:t>units</a:t>
            </a:r>
            <a:r>
              <a:rPr lang="sv-SE" dirty="0">
                <a:solidFill>
                  <a:schemeClr val="bg1"/>
                </a:solidFill>
              </a:rPr>
              <a:t>/</a:t>
            </a:r>
            <a:r>
              <a:rPr lang="sv-SE" dirty="0" err="1">
                <a:solidFill>
                  <a:schemeClr val="bg1"/>
                </a:solidFill>
              </a:rPr>
              <a:t>hectare</a:t>
            </a:r>
            <a:r>
              <a:rPr lang="sv-SE" dirty="0">
                <a:solidFill>
                  <a:schemeClr val="bg1"/>
                </a:solidFill>
              </a:rPr>
              <a:t>) 83 250 €/</a:t>
            </a:r>
            <a:r>
              <a:rPr lang="sv-SE" dirty="0" err="1">
                <a:solidFill>
                  <a:schemeClr val="bg1"/>
                </a:solidFill>
              </a:rPr>
              <a:t>year</a:t>
            </a:r>
            <a:endParaRPr lang="sv-SE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  <a:p>
            <a:r>
              <a:rPr lang="sv-SE" sz="4300" dirty="0" err="1">
                <a:solidFill>
                  <a:schemeClr val="bg1"/>
                </a:solidFill>
              </a:rPr>
              <a:t>Altogether</a:t>
            </a:r>
            <a:r>
              <a:rPr lang="sv-SE" sz="4300" dirty="0">
                <a:solidFill>
                  <a:schemeClr val="bg1"/>
                </a:solidFill>
              </a:rPr>
              <a:t> : 344 475 €/</a:t>
            </a:r>
            <a:r>
              <a:rPr lang="sv-SE" sz="4300" dirty="0" err="1">
                <a:solidFill>
                  <a:schemeClr val="bg1"/>
                </a:solidFill>
              </a:rPr>
              <a:t>year</a:t>
            </a:r>
            <a:endParaRPr lang="sv-SE" sz="43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v-SE" dirty="0">
                <a:solidFill>
                  <a:schemeClr val="bg1"/>
                </a:solidFill>
              </a:rPr>
              <a:t>	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6052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476B1EB6-F596-4C8A-BE1A-04D9642E25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473" y="3071864"/>
            <a:ext cx="3874138" cy="290560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7C38A04-9FDC-445B-A325-0653B1686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>
                <a:solidFill>
                  <a:srgbClr val="1A7BE6"/>
                </a:solidFill>
              </a:rPr>
              <a:t>	</a:t>
            </a:r>
            <a:r>
              <a:rPr lang="sv-SE" sz="6000" dirty="0">
                <a:solidFill>
                  <a:srgbClr val="1A7BE6"/>
                </a:solidFill>
              </a:rPr>
              <a:t>RDP					</a:t>
            </a:r>
            <a:endParaRPr lang="sv-SE" sz="12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D1BE7CC-7B68-4536-B474-1B262FDBA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301" y="63331"/>
            <a:ext cx="2931765" cy="1674029"/>
          </a:xfrm>
          <a:prstGeom prst="rect">
            <a:avLst/>
          </a:prstGeom>
        </p:spPr>
      </p:pic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1BD3F7B7-68E5-4F07-AEB1-F60BB62F5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sv-SE" sz="6400" dirty="0">
                <a:solidFill>
                  <a:srgbClr val="1A7BE6"/>
                </a:solidFill>
              </a:rPr>
              <a:t>Rural </a:t>
            </a:r>
            <a:r>
              <a:rPr lang="sv-SE" sz="6400" dirty="0" err="1">
                <a:solidFill>
                  <a:srgbClr val="1A7BE6"/>
                </a:solidFill>
              </a:rPr>
              <a:t>Development</a:t>
            </a:r>
            <a:r>
              <a:rPr lang="sv-SE" sz="6400" dirty="0">
                <a:solidFill>
                  <a:srgbClr val="1A7BE6"/>
                </a:solidFill>
              </a:rPr>
              <a:t> Program (RDP)</a:t>
            </a:r>
          </a:p>
          <a:p>
            <a:r>
              <a:rPr lang="sv-SE" sz="6400" dirty="0" err="1">
                <a:solidFill>
                  <a:srgbClr val="1A7BE6"/>
                </a:solidFill>
              </a:rPr>
              <a:t>We</a:t>
            </a:r>
            <a:r>
              <a:rPr lang="sv-SE" sz="6400" dirty="0">
                <a:solidFill>
                  <a:srgbClr val="1A7BE6"/>
                </a:solidFill>
              </a:rPr>
              <a:t> </a:t>
            </a:r>
            <a:r>
              <a:rPr lang="sv-SE" sz="6400" dirty="0" err="1">
                <a:solidFill>
                  <a:srgbClr val="1A7BE6"/>
                </a:solidFill>
              </a:rPr>
              <a:t>assume</a:t>
            </a:r>
            <a:r>
              <a:rPr lang="sv-SE" sz="6400" dirty="0">
                <a:solidFill>
                  <a:srgbClr val="1A7BE6"/>
                </a:solidFill>
              </a:rPr>
              <a:t> the same 900 </a:t>
            </a:r>
            <a:r>
              <a:rPr lang="sv-SE" sz="6400" dirty="0" err="1">
                <a:solidFill>
                  <a:srgbClr val="1A7BE6"/>
                </a:solidFill>
              </a:rPr>
              <a:t>hectares</a:t>
            </a:r>
            <a:r>
              <a:rPr lang="sv-SE" sz="6400" dirty="0">
                <a:solidFill>
                  <a:srgbClr val="1A7BE6"/>
                </a:solidFill>
              </a:rPr>
              <a:t> </a:t>
            </a:r>
            <a:r>
              <a:rPr lang="sv-SE" sz="6400" dirty="0" err="1">
                <a:solidFill>
                  <a:srgbClr val="1A7BE6"/>
                </a:solidFill>
              </a:rPr>
              <a:t>will</a:t>
            </a:r>
            <a:r>
              <a:rPr lang="sv-SE" sz="6400" dirty="0">
                <a:solidFill>
                  <a:srgbClr val="1A7BE6"/>
                </a:solidFill>
              </a:rPr>
              <a:t> </a:t>
            </a:r>
            <a:r>
              <a:rPr lang="sv-SE" sz="6400" dirty="0" err="1">
                <a:solidFill>
                  <a:srgbClr val="1A7BE6"/>
                </a:solidFill>
              </a:rPr>
              <a:t>gain</a:t>
            </a:r>
            <a:r>
              <a:rPr lang="sv-SE" sz="6400" dirty="0">
                <a:solidFill>
                  <a:srgbClr val="1A7BE6"/>
                </a:solidFill>
              </a:rPr>
              <a:t> subsidies from the RDP </a:t>
            </a:r>
            <a:r>
              <a:rPr lang="sv-SE" sz="6400" dirty="0" err="1">
                <a:solidFill>
                  <a:srgbClr val="1A7BE6"/>
                </a:solidFill>
              </a:rPr>
              <a:t>after</a:t>
            </a:r>
            <a:r>
              <a:rPr lang="sv-SE" sz="6400" dirty="0">
                <a:solidFill>
                  <a:srgbClr val="1A7BE6"/>
                </a:solidFill>
              </a:rPr>
              <a:t> the </a:t>
            </a:r>
            <a:r>
              <a:rPr lang="sv-SE" sz="6400" dirty="0" err="1">
                <a:solidFill>
                  <a:srgbClr val="1A7BE6"/>
                </a:solidFill>
              </a:rPr>
              <a:t>project</a:t>
            </a:r>
            <a:endParaRPr lang="sv-SE" sz="6400" dirty="0">
              <a:solidFill>
                <a:srgbClr val="1A7BE6"/>
              </a:solidFill>
            </a:endParaRPr>
          </a:p>
          <a:p>
            <a:r>
              <a:rPr lang="sv-SE" sz="6400" dirty="0" err="1">
                <a:solidFill>
                  <a:srgbClr val="1A7BE6"/>
                </a:solidFill>
              </a:rPr>
              <a:t>Calculation</a:t>
            </a:r>
            <a:r>
              <a:rPr lang="sv-SE" sz="6400" dirty="0">
                <a:solidFill>
                  <a:srgbClr val="1A7BE6"/>
                </a:solidFill>
              </a:rPr>
              <a:t> 3 different subsidies </a:t>
            </a:r>
            <a:r>
              <a:rPr lang="sv-SE" sz="6400" dirty="0">
                <a:solidFill>
                  <a:schemeClr val="accent5">
                    <a:lumMod val="75000"/>
                  </a:schemeClr>
                </a:solidFill>
              </a:rPr>
              <a:t>”gårdsstöd + miljöersättning”</a:t>
            </a:r>
          </a:p>
          <a:p>
            <a:r>
              <a:rPr lang="sv-SE" sz="6400" dirty="0">
                <a:solidFill>
                  <a:schemeClr val="tx1"/>
                </a:solidFill>
              </a:rPr>
              <a:t>-</a:t>
            </a:r>
            <a:r>
              <a:rPr lang="sv-SE" sz="6400" dirty="0" err="1">
                <a:solidFill>
                  <a:schemeClr val="tx1"/>
                </a:solidFill>
              </a:rPr>
              <a:t>Open</a:t>
            </a:r>
            <a:r>
              <a:rPr lang="sv-SE" sz="6400" dirty="0">
                <a:solidFill>
                  <a:schemeClr val="tx1"/>
                </a:solidFill>
              </a:rPr>
              <a:t> semi-</a:t>
            </a:r>
            <a:r>
              <a:rPr lang="sv-SE" sz="6400" dirty="0" err="1">
                <a:solidFill>
                  <a:schemeClr val="tx1"/>
                </a:solidFill>
              </a:rPr>
              <a:t>natural</a:t>
            </a:r>
            <a:r>
              <a:rPr lang="sv-SE" sz="6400" dirty="0">
                <a:solidFill>
                  <a:schemeClr val="tx1"/>
                </a:solidFill>
              </a:rPr>
              <a:t> </a:t>
            </a:r>
            <a:r>
              <a:rPr lang="sv-SE" sz="6400" dirty="0" err="1">
                <a:solidFill>
                  <a:schemeClr val="tx1"/>
                </a:solidFill>
              </a:rPr>
              <a:t>grasslands</a:t>
            </a:r>
            <a:r>
              <a:rPr lang="sv-SE" sz="6400" dirty="0">
                <a:solidFill>
                  <a:schemeClr val="tx1"/>
                </a:solidFill>
              </a:rPr>
              <a:t> 300 ha: </a:t>
            </a:r>
          </a:p>
          <a:p>
            <a:r>
              <a:rPr lang="sv-SE" sz="6400" dirty="0">
                <a:solidFill>
                  <a:schemeClr val="accent5">
                    <a:lumMod val="75000"/>
                  </a:schemeClr>
                </a:solidFill>
              </a:rPr>
              <a:t>131 €/ha  + 280 €/ha </a:t>
            </a:r>
            <a:r>
              <a:rPr lang="sv-SE" sz="6400" dirty="0">
                <a:solidFill>
                  <a:schemeClr val="tx1"/>
                </a:solidFill>
              </a:rPr>
              <a:t>=  123 300 €/</a:t>
            </a:r>
            <a:r>
              <a:rPr lang="sv-SE" sz="6400" dirty="0" err="1">
                <a:solidFill>
                  <a:schemeClr val="tx1"/>
                </a:solidFill>
              </a:rPr>
              <a:t>year</a:t>
            </a:r>
            <a:endParaRPr lang="sv-SE" sz="6400" dirty="0">
              <a:solidFill>
                <a:schemeClr val="tx1"/>
              </a:solidFill>
            </a:endParaRPr>
          </a:p>
          <a:p>
            <a:endParaRPr lang="sv-SE" sz="6400" dirty="0">
              <a:solidFill>
                <a:schemeClr val="tx1"/>
              </a:solidFill>
            </a:endParaRPr>
          </a:p>
          <a:p>
            <a:r>
              <a:rPr lang="sv-SE" sz="6400" dirty="0">
                <a:solidFill>
                  <a:schemeClr val="tx1"/>
                </a:solidFill>
              </a:rPr>
              <a:t>-</a:t>
            </a:r>
            <a:r>
              <a:rPr lang="sv-SE" sz="6400" dirty="0" err="1">
                <a:solidFill>
                  <a:schemeClr val="tx1"/>
                </a:solidFill>
              </a:rPr>
              <a:t>Coastal</a:t>
            </a:r>
            <a:r>
              <a:rPr lang="sv-SE" sz="6400" dirty="0">
                <a:solidFill>
                  <a:schemeClr val="tx1"/>
                </a:solidFill>
              </a:rPr>
              <a:t> </a:t>
            </a:r>
            <a:r>
              <a:rPr lang="sv-SE" sz="6400" dirty="0" err="1">
                <a:solidFill>
                  <a:schemeClr val="tx1"/>
                </a:solidFill>
              </a:rPr>
              <a:t>meadows</a:t>
            </a:r>
            <a:r>
              <a:rPr lang="sv-SE" sz="6400" dirty="0">
                <a:solidFill>
                  <a:schemeClr val="tx1"/>
                </a:solidFill>
              </a:rPr>
              <a:t> 230 ha: </a:t>
            </a:r>
          </a:p>
          <a:p>
            <a:r>
              <a:rPr lang="sv-SE" sz="6400" dirty="0">
                <a:solidFill>
                  <a:schemeClr val="accent5">
                    <a:lumMod val="75000"/>
                  </a:schemeClr>
                </a:solidFill>
              </a:rPr>
              <a:t>131 €/ha  + 280 €/ha </a:t>
            </a:r>
            <a:r>
              <a:rPr lang="sv-SE" sz="6400">
                <a:solidFill>
                  <a:schemeClr val="tx1"/>
                </a:solidFill>
              </a:rPr>
              <a:t>=  94 530 €</a:t>
            </a:r>
            <a:r>
              <a:rPr lang="sv-SE" sz="6400" dirty="0">
                <a:solidFill>
                  <a:schemeClr val="tx1"/>
                </a:solidFill>
              </a:rPr>
              <a:t>/ha </a:t>
            </a:r>
          </a:p>
          <a:p>
            <a:endParaRPr lang="sv-SE" sz="6400" dirty="0">
              <a:solidFill>
                <a:schemeClr val="tx1"/>
              </a:solidFill>
            </a:endParaRPr>
          </a:p>
          <a:p>
            <a:r>
              <a:rPr lang="sv-SE" sz="6400" dirty="0">
                <a:solidFill>
                  <a:schemeClr val="tx1"/>
                </a:solidFill>
              </a:rPr>
              <a:t>-</a:t>
            </a:r>
            <a:r>
              <a:rPr lang="sv-SE" sz="6400" dirty="0" err="1">
                <a:solidFill>
                  <a:schemeClr val="tx1"/>
                </a:solidFill>
              </a:rPr>
              <a:t>Grazed</a:t>
            </a:r>
            <a:r>
              <a:rPr lang="sv-SE" sz="6400" dirty="0">
                <a:solidFill>
                  <a:schemeClr val="tx1"/>
                </a:solidFill>
              </a:rPr>
              <a:t> </a:t>
            </a:r>
            <a:r>
              <a:rPr lang="sv-SE" sz="6400" dirty="0" err="1">
                <a:solidFill>
                  <a:schemeClr val="tx1"/>
                </a:solidFill>
              </a:rPr>
              <a:t>forest</a:t>
            </a:r>
            <a:r>
              <a:rPr lang="sv-SE" sz="6400" dirty="0">
                <a:solidFill>
                  <a:schemeClr val="tx1"/>
                </a:solidFill>
              </a:rPr>
              <a:t> 370 ha: </a:t>
            </a:r>
          </a:p>
          <a:p>
            <a:r>
              <a:rPr lang="sv-SE" sz="6400" dirty="0">
                <a:solidFill>
                  <a:schemeClr val="accent5">
                    <a:lumMod val="75000"/>
                  </a:schemeClr>
                </a:solidFill>
              </a:rPr>
              <a:t>350 € </a:t>
            </a:r>
            <a:r>
              <a:rPr lang="sv-SE" sz="6400" dirty="0">
                <a:solidFill>
                  <a:schemeClr val="tx1"/>
                </a:solidFill>
              </a:rPr>
              <a:t>=  95€/h4 530</a:t>
            </a:r>
          </a:p>
          <a:p>
            <a:endParaRPr lang="sv-SE" dirty="0">
              <a:solidFill>
                <a:schemeClr val="tx1"/>
              </a:solidFill>
            </a:endParaRPr>
          </a:p>
          <a:p>
            <a:r>
              <a:rPr lang="sv-SE" sz="9600" dirty="0">
                <a:solidFill>
                  <a:schemeClr val="tx1"/>
                </a:solidFill>
              </a:rPr>
              <a:t>In total     217 830 €/</a:t>
            </a:r>
            <a:r>
              <a:rPr lang="sv-SE" sz="9600" dirty="0" err="1">
                <a:solidFill>
                  <a:schemeClr val="tx1"/>
                </a:solidFill>
              </a:rPr>
              <a:t>year</a:t>
            </a:r>
            <a:endParaRPr lang="sv-SE" sz="9600" dirty="0">
              <a:solidFill>
                <a:schemeClr val="tx1"/>
              </a:solidFill>
            </a:endParaRPr>
          </a:p>
          <a:p>
            <a:endParaRPr lang="sv-SE" dirty="0">
              <a:solidFill>
                <a:schemeClr val="tx1"/>
              </a:solidFill>
            </a:endParaRPr>
          </a:p>
          <a:p>
            <a:endParaRPr lang="sv-SE" dirty="0">
              <a:solidFill>
                <a:schemeClr val="tx1"/>
              </a:solidFill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82442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C38A04-9FDC-445B-A325-0653B1686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>
                <a:solidFill>
                  <a:srgbClr val="1A7BE6"/>
                </a:solidFill>
              </a:rPr>
              <a:t>	</a:t>
            </a:r>
            <a:br>
              <a:rPr lang="sv-SE" dirty="0">
                <a:solidFill>
                  <a:srgbClr val="1A7BE6"/>
                </a:solidFill>
              </a:rPr>
            </a:br>
            <a:r>
              <a:rPr lang="sv-SE" sz="6000" dirty="0" err="1">
                <a:solidFill>
                  <a:srgbClr val="1A7BE6"/>
                </a:solidFill>
              </a:rPr>
              <a:t>Complement</a:t>
            </a:r>
            <a:r>
              <a:rPr lang="sv-SE" sz="6000" dirty="0">
                <a:solidFill>
                  <a:srgbClr val="1A7BE6"/>
                </a:solidFill>
              </a:rPr>
              <a:t> 					</a:t>
            </a:r>
            <a:endParaRPr lang="sv-SE" sz="12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D1BE7CC-7B68-4536-B474-1B262FDBA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301" y="63331"/>
            <a:ext cx="2931765" cy="1674029"/>
          </a:xfrm>
          <a:prstGeom prst="rect">
            <a:avLst/>
          </a:prstGeom>
        </p:spPr>
      </p:pic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1BD3F7B7-68E5-4F07-AEB1-F60BB62F5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sv-SE" dirty="0"/>
          </a:p>
          <a:p>
            <a:r>
              <a:rPr lang="sv-SE" dirty="0" err="1"/>
              <a:t>Inaccessible</a:t>
            </a:r>
            <a:r>
              <a:rPr lang="sv-SE" dirty="0"/>
              <a:t> land 100 </a:t>
            </a:r>
            <a:r>
              <a:rPr lang="sv-SE" dirty="0">
                <a:solidFill>
                  <a:schemeClr val="tx1"/>
                </a:solidFill>
              </a:rPr>
              <a:t>€/ha/</a:t>
            </a:r>
            <a:r>
              <a:rPr lang="sv-SE" dirty="0" err="1">
                <a:solidFill>
                  <a:schemeClr val="tx1"/>
                </a:solidFill>
              </a:rPr>
              <a:t>year</a:t>
            </a:r>
            <a:r>
              <a:rPr lang="sv-SE" dirty="0">
                <a:solidFill>
                  <a:schemeClr val="tx1"/>
                </a:solidFill>
              </a:rPr>
              <a:t>, </a:t>
            </a:r>
            <a:r>
              <a:rPr lang="sv-SE" dirty="0" err="1">
                <a:solidFill>
                  <a:schemeClr val="tx1"/>
                </a:solidFill>
              </a:rPr>
              <a:t>estimated</a:t>
            </a:r>
            <a:r>
              <a:rPr lang="sv-SE" dirty="0">
                <a:solidFill>
                  <a:schemeClr val="tx1"/>
                </a:solidFill>
              </a:rPr>
              <a:t> 286 ha in 2018 and </a:t>
            </a:r>
            <a:r>
              <a:rPr lang="sv-SE" dirty="0" err="1">
                <a:solidFill>
                  <a:schemeClr val="tx1"/>
                </a:solidFill>
              </a:rPr>
              <a:t>may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increase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now</a:t>
            </a:r>
            <a:r>
              <a:rPr lang="sv-SE" dirty="0">
                <a:solidFill>
                  <a:schemeClr val="tx1"/>
                </a:solidFill>
              </a:rPr>
              <a:t> 2019</a:t>
            </a:r>
          </a:p>
          <a:p>
            <a:r>
              <a:rPr lang="sv-SE" b="1" dirty="0">
                <a:solidFill>
                  <a:schemeClr val="tx1"/>
                </a:solidFill>
              </a:rPr>
              <a:t>=28 600 €/ha/</a:t>
            </a:r>
            <a:r>
              <a:rPr lang="sv-SE" b="1" dirty="0" err="1">
                <a:solidFill>
                  <a:schemeClr val="tx1"/>
                </a:solidFill>
              </a:rPr>
              <a:t>year</a:t>
            </a:r>
            <a:endParaRPr lang="sv-SE" b="1" dirty="0">
              <a:solidFill>
                <a:schemeClr val="tx1"/>
              </a:solidFill>
            </a:endParaRPr>
          </a:p>
          <a:p>
            <a:endParaRPr lang="sv-SE" dirty="0"/>
          </a:p>
          <a:p>
            <a:r>
              <a:rPr lang="sv-SE" dirty="0"/>
              <a:t>Harvesting </a:t>
            </a:r>
            <a:r>
              <a:rPr lang="sv-SE" dirty="0" err="1"/>
              <a:t>leafs</a:t>
            </a:r>
            <a:r>
              <a:rPr lang="sv-SE" dirty="0"/>
              <a:t> as </a:t>
            </a:r>
            <a:r>
              <a:rPr lang="sv-SE" dirty="0" err="1"/>
              <a:t>fodder</a:t>
            </a:r>
            <a:r>
              <a:rPr lang="sv-SE" dirty="0"/>
              <a:t> from </a:t>
            </a:r>
            <a:r>
              <a:rPr lang="sv-SE" dirty="0" err="1"/>
              <a:t>pollards</a:t>
            </a:r>
            <a:r>
              <a:rPr lang="sv-SE" dirty="0"/>
              <a:t> 10 </a:t>
            </a:r>
            <a:r>
              <a:rPr lang="sv-SE" dirty="0">
                <a:solidFill>
                  <a:schemeClr val="tx1"/>
                </a:solidFill>
              </a:rPr>
              <a:t>€/</a:t>
            </a:r>
            <a:r>
              <a:rPr lang="sv-SE" dirty="0" err="1">
                <a:solidFill>
                  <a:schemeClr val="tx1"/>
                </a:solidFill>
              </a:rPr>
              <a:t>tree</a:t>
            </a:r>
            <a:r>
              <a:rPr lang="sv-SE" dirty="0">
                <a:solidFill>
                  <a:schemeClr val="tx1"/>
                </a:solidFill>
              </a:rPr>
              <a:t> /</a:t>
            </a:r>
            <a:r>
              <a:rPr lang="sv-SE" dirty="0" err="1">
                <a:solidFill>
                  <a:schemeClr val="tx1"/>
                </a:solidFill>
              </a:rPr>
              <a:t>year</a:t>
            </a:r>
            <a:endParaRPr lang="sv-SE" dirty="0">
              <a:solidFill>
                <a:schemeClr val="tx1"/>
              </a:solidFill>
            </a:endParaRPr>
          </a:p>
          <a:p>
            <a:pPr lvl="1"/>
            <a:r>
              <a:rPr lang="sv-SE" dirty="0" err="1">
                <a:solidFill>
                  <a:schemeClr val="tx1"/>
                </a:solidFill>
              </a:rPr>
              <a:t>We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have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restored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more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than</a:t>
            </a:r>
            <a:r>
              <a:rPr lang="sv-SE" dirty="0">
                <a:solidFill>
                  <a:schemeClr val="tx1"/>
                </a:solidFill>
              </a:rPr>
              <a:t> 1300 </a:t>
            </a:r>
            <a:r>
              <a:rPr lang="sv-SE" dirty="0" err="1">
                <a:solidFill>
                  <a:schemeClr val="tx1"/>
                </a:solidFill>
              </a:rPr>
              <a:t>ancient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pollarded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trees</a:t>
            </a:r>
            <a:r>
              <a:rPr lang="sv-SE" dirty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sv-SE" dirty="0" err="1">
                <a:solidFill>
                  <a:schemeClr val="tx1"/>
                </a:solidFill>
              </a:rPr>
              <a:t>We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have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created</a:t>
            </a:r>
            <a:r>
              <a:rPr lang="sv-SE" dirty="0">
                <a:solidFill>
                  <a:schemeClr val="tx1"/>
                </a:solidFill>
              </a:rPr>
              <a:t> new </a:t>
            </a:r>
            <a:r>
              <a:rPr lang="sv-SE" dirty="0" err="1">
                <a:solidFill>
                  <a:schemeClr val="tx1"/>
                </a:solidFill>
              </a:rPr>
              <a:t>ones</a:t>
            </a:r>
            <a:r>
              <a:rPr lang="sv-SE" dirty="0">
                <a:solidFill>
                  <a:schemeClr val="tx1"/>
                </a:solidFill>
              </a:rPr>
              <a:t> as </a:t>
            </a:r>
            <a:r>
              <a:rPr lang="sv-SE" dirty="0" err="1">
                <a:solidFill>
                  <a:schemeClr val="tx1"/>
                </a:solidFill>
              </a:rPr>
              <a:t>well</a:t>
            </a:r>
            <a:r>
              <a:rPr lang="sv-SE" dirty="0">
                <a:solidFill>
                  <a:schemeClr val="tx1"/>
                </a:solidFill>
              </a:rPr>
              <a:t>. </a:t>
            </a:r>
          </a:p>
          <a:p>
            <a:pPr lvl="1"/>
            <a:r>
              <a:rPr lang="sv-SE" dirty="0" err="1">
                <a:solidFill>
                  <a:schemeClr val="tx1"/>
                </a:solidFill>
              </a:rPr>
              <a:t>Lets</a:t>
            </a:r>
            <a:r>
              <a:rPr lang="sv-SE" dirty="0">
                <a:solidFill>
                  <a:schemeClr val="tx1"/>
                </a:solidFill>
              </a:rPr>
              <a:t> make a </a:t>
            </a:r>
            <a:r>
              <a:rPr lang="sv-SE" dirty="0" err="1">
                <a:solidFill>
                  <a:schemeClr val="tx1"/>
                </a:solidFill>
              </a:rPr>
              <a:t>rough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estimate</a:t>
            </a:r>
            <a:r>
              <a:rPr lang="sv-SE" dirty="0">
                <a:solidFill>
                  <a:schemeClr val="tx1"/>
                </a:solidFill>
              </a:rPr>
              <a:t>, 700 </a:t>
            </a:r>
            <a:r>
              <a:rPr lang="sv-SE" dirty="0" err="1">
                <a:solidFill>
                  <a:schemeClr val="tx1"/>
                </a:solidFill>
              </a:rPr>
              <a:t>pollards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will</a:t>
            </a:r>
            <a:r>
              <a:rPr lang="sv-SE" dirty="0">
                <a:solidFill>
                  <a:schemeClr val="tx1"/>
                </a:solidFill>
              </a:rPr>
              <a:t> be </a:t>
            </a:r>
            <a:r>
              <a:rPr lang="sv-SE" dirty="0" err="1">
                <a:solidFill>
                  <a:schemeClr val="tx1"/>
                </a:solidFill>
              </a:rPr>
              <a:t>eligible</a:t>
            </a:r>
            <a:r>
              <a:rPr lang="sv-SE" dirty="0">
                <a:solidFill>
                  <a:schemeClr val="tx1"/>
                </a:solidFill>
              </a:rPr>
              <a:t> for the </a:t>
            </a:r>
            <a:r>
              <a:rPr lang="sv-SE" dirty="0" err="1">
                <a:solidFill>
                  <a:schemeClr val="tx1"/>
                </a:solidFill>
              </a:rPr>
              <a:t>subsidy</a:t>
            </a:r>
            <a:endParaRPr lang="sv-SE" dirty="0">
              <a:solidFill>
                <a:schemeClr val="tx1"/>
              </a:solidFill>
            </a:endParaRPr>
          </a:p>
          <a:p>
            <a:endParaRPr lang="sv-SE" dirty="0">
              <a:solidFill>
                <a:schemeClr val="tx1"/>
              </a:solidFill>
            </a:endParaRPr>
          </a:p>
          <a:p>
            <a:r>
              <a:rPr lang="sv-SE" b="1" dirty="0">
                <a:solidFill>
                  <a:schemeClr val="tx1"/>
                </a:solidFill>
              </a:rPr>
              <a:t>=7 000 €/</a:t>
            </a:r>
            <a:r>
              <a:rPr lang="sv-SE" b="1" dirty="0" err="1">
                <a:solidFill>
                  <a:schemeClr val="tx1"/>
                </a:solidFill>
              </a:rPr>
              <a:t>year</a:t>
            </a:r>
            <a:endParaRPr lang="sv-SE" b="1" dirty="0">
              <a:solidFill>
                <a:schemeClr val="tx1"/>
              </a:solidFill>
            </a:endParaRPr>
          </a:p>
          <a:p>
            <a:endParaRPr lang="sv-SE" dirty="0">
              <a:solidFill>
                <a:schemeClr val="tx1"/>
              </a:solidFill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3982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C38A04-9FDC-445B-A325-0653B1686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sv-SE" sz="6000" dirty="0">
                <a:solidFill>
                  <a:srgbClr val="1A7BE6"/>
                </a:solidFill>
              </a:rPr>
            </a:br>
            <a:br>
              <a:rPr lang="sv-SE" sz="6000" dirty="0">
                <a:solidFill>
                  <a:srgbClr val="1A7BE6"/>
                </a:solidFill>
              </a:rPr>
            </a:br>
            <a:r>
              <a:rPr lang="sv-SE" sz="6000" dirty="0">
                <a:solidFill>
                  <a:srgbClr val="1A7BE6"/>
                </a:solidFill>
              </a:rPr>
              <a:t>Money for </a:t>
            </a:r>
            <a:r>
              <a:rPr lang="sv-SE" sz="6000" dirty="0" err="1">
                <a:solidFill>
                  <a:srgbClr val="1A7BE6"/>
                </a:solidFill>
              </a:rPr>
              <a:t>contractors</a:t>
            </a:r>
            <a:r>
              <a:rPr lang="sv-SE" sz="6000" dirty="0">
                <a:solidFill>
                  <a:srgbClr val="1A7BE6"/>
                </a:solidFill>
              </a:rPr>
              <a:t>				</a:t>
            </a:r>
            <a:endParaRPr lang="sv-SE" sz="12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D1BE7CC-7B68-4536-B474-1B262FDBA4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301" y="63331"/>
            <a:ext cx="2931765" cy="1674029"/>
          </a:xfrm>
          <a:prstGeom prst="rect">
            <a:avLst/>
          </a:prstGeom>
        </p:spPr>
      </p:pic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1BD3F7B7-68E5-4F07-AEB1-F60BB62F5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  <a:p>
            <a:r>
              <a:rPr lang="sv-SE" dirty="0"/>
              <a:t>In </a:t>
            </a:r>
            <a:r>
              <a:rPr lang="sv-SE" dirty="0" err="1"/>
              <a:t>february</a:t>
            </a:r>
            <a:r>
              <a:rPr lang="sv-SE" dirty="0"/>
              <a:t> 2019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had</a:t>
            </a:r>
            <a:r>
              <a:rPr lang="sv-SE" dirty="0"/>
              <a:t> </a:t>
            </a:r>
            <a:r>
              <a:rPr lang="sv-SE" dirty="0" err="1"/>
              <a:t>payed</a:t>
            </a:r>
            <a:r>
              <a:rPr lang="sv-SE" dirty="0"/>
              <a:t> 5,5 miljon </a:t>
            </a:r>
            <a:r>
              <a:rPr lang="sv-SE" dirty="0">
                <a:solidFill>
                  <a:schemeClr val="tx1"/>
                </a:solidFill>
              </a:rPr>
              <a:t>€ to </a:t>
            </a:r>
            <a:r>
              <a:rPr lang="sv-SE" dirty="0" err="1">
                <a:solidFill>
                  <a:schemeClr val="tx1"/>
                </a:solidFill>
              </a:rPr>
              <a:t>contractors</a:t>
            </a:r>
            <a:r>
              <a:rPr lang="sv-SE" dirty="0">
                <a:solidFill>
                  <a:schemeClr val="tx1"/>
                </a:solidFill>
              </a:rPr>
              <a:t>.</a:t>
            </a:r>
          </a:p>
          <a:p>
            <a:endParaRPr lang="sv-SE" dirty="0">
              <a:solidFill>
                <a:schemeClr val="tx1"/>
              </a:solidFill>
            </a:endParaRPr>
          </a:p>
          <a:p>
            <a:r>
              <a:rPr lang="sv-SE" dirty="0">
                <a:solidFill>
                  <a:schemeClr val="tx1"/>
                </a:solidFill>
              </a:rPr>
              <a:t>25%  </a:t>
            </a:r>
            <a:r>
              <a:rPr lang="sv-SE" dirty="0" err="1">
                <a:solidFill>
                  <a:schemeClr val="tx1"/>
                </a:solidFill>
              </a:rPr>
              <a:t>of</a:t>
            </a:r>
            <a:r>
              <a:rPr lang="sv-SE" dirty="0">
                <a:solidFill>
                  <a:schemeClr val="tx1"/>
                </a:solidFill>
              </a:rPr>
              <a:t> the </a:t>
            </a:r>
            <a:r>
              <a:rPr lang="sv-SE" dirty="0" err="1">
                <a:solidFill>
                  <a:schemeClr val="tx1"/>
                </a:solidFill>
              </a:rPr>
              <a:t>money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went</a:t>
            </a:r>
            <a:r>
              <a:rPr lang="sv-SE" dirty="0">
                <a:solidFill>
                  <a:schemeClr val="tx1"/>
                </a:solidFill>
              </a:rPr>
              <a:t> to the </a:t>
            </a:r>
            <a:r>
              <a:rPr lang="sv-SE" dirty="0" err="1">
                <a:solidFill>
                  <a:schemeClr val="tx1"/>
                </a:solidFill>
              </a:rPr>
              <a:t>project</a:t>
            </a:r>
            <a:r>
              <a:rPr lang="sv-SE" dirty="0">
                <a:solidFill>
                  <a:schemeClr val="tx1"/>
                </a:solidFill>
              </a:rPr>
              <a:t> area (</a:t>
            </a:r>
            <a:r>
              <a:rPr lang="sv-SE" dirty="0" err="1">
                <a:solidFill>
                  <a:schemeClr val="tx1"/>
                </a:solidFill>
              </a:rPr>
              <a:t>archipelago</a:t>
            </a:r>
            <a:r>
              <a:rPr lang="sv-SE" dirty="0">
                <a:solidFill>
                  <a:schemeClr val="tx1"/>
                </a:solidFill>
              </a:rPr>
              <a:t> and </a:t>
            </a:r>
            <a:r>
              <a:rPr lang="sv-SE" dirty="0" err="1">
                <a:solidFill>
                  <a:schemeClr val="tx1"/>
                </a:solidFill>
              </a:rPr>
              <a:t>coast</a:t>
            </a:r>
            <a:r>
              <a:rPr lang="sv-SE" dirty="0">
                <a:solidFill>
                  <a:schemeClr val="tx1"/>
                </a:solidFill>
              </a:rPr>
              <a:t>, max 1 km from the </a:t>
            </a:r>
            <a:r>
              <a:rPr lang="sv-SE" dirty="0" err="1">
                <a:solidFill>
                  <a:schemeClr val="tx1"/>
                </a:solidFill>
              </a:rPr>
              <a:t>sea</a:t>
            </a:r>
            <a:r>
              <a:rPr lang="sv-SE" dirty="0">
                <a:solidFill>
                  <a:schemeClr val="tx1"/>
                </a:solidFill>
              </a:rPr>
              <a:t>)</a:t>
            </a:r>
          </a:p>
          <a:p>
            <a:r>
              <a:rPr lang="sv-SE" dirty="0" err="1">
                <a:solidFill>
                  <a:schemeClr val="tx1"/>
                </a:solidFill>
              </a:rPr>
              <a:t>Thats</a:t>
            </a:r>
            <a:r>
              <a:rPr lang="sv-SE" dirty="0">
                <a:solidFill>
                  <a:schemeClr val="tx1"/>
                </a:solidFill>
              </a:rPr>
              <a:t> 1.4 </a:t>
            </a:r>
            <a:r>
              <a:rPr lang="sv-SE" dirty="0" err="1">
                <a:solidFill>
                  <a:schemeClr val="tx1"/>
                </a:solidFill>
              </a:rPr>
              <a:t>milj</a:t>
            </a:r>
            <a:r>
              <a:rPr lang="sv-SE" dirty="0">
                <a:solidFill>
                  <a:schemeClr val="tx1"/>
                </a:solidFill>
              </a:rPr>
              <a:t> or 13 </a:t>
            </a:r>
            <a:r>
              <a:rPr lang="sv-SE" dirty="0" err="1">
                <a:solidFill>
                  <a:schemeClr val="tx1"/>
                </a:solidFill>
              </a:rPr>
              <a:t>milj</a:t>
            </a:r>
            <a:r>
              <a:rPr lang="sv-SE" dirty="0">
                <a:solidFill>
                  <a:schemeClr val="tx1"/>
                </a:solidFill>
              </a:rPr>
              <a:t> SEK</a:t>
            </a:r>
          </a:p>
          <a:p>
            <a:r>
              <a:rPr lang="sv-SE" dirty="0">
                <a:solidFill>
                  <a:srgbClr val="1A7BE6"/>
                </a:solidFill>
              </a:rPr>
              <a:t>100 different </a:t>
            </a:r>
            <a:r>
              <a:rPr lang="sv-SE" dirty="0" err="1">
                <a:solidFill>
                  <a:srgbClr val="1A7BE6"/>
                </a:solidFill>
              </a:rPr>
              <a:t>contractors</a:t>
            </a:r>
            <a:r>
              <a:rPr lang="sv-SE" dirty="0">
                <a:solidFill>
                  <a:srgbClr val="1A7BE6"/>
                </a:solidFill>
              </a:rPr>
              <a:t> </a:t>
            </a:r>
            <a:r>
              <a:rPr lang="sv-SE" dirty="0" err="1">
                <a:solidFill>
                  <a:srgbClr val="1A7BE6"/>
                </a:solidFill>
              </a:rPr>
              <a:t>within</a:t>
            </a:r>
            <a:r>
              <a:rPr lang="sv-SE" dirty="0">
                <a:solidFill>
                  <a:srgbClr val="1A7BE6"/>
                </a:solidFill>
              </a:rPr>
              <a:t> the </a:t>
            </a:r>
            <a:r>
              <a:rPr lang="sv-SE" dirty="0" err="1">
                <a:solidFill>
                  <a:srgbClr val="1A7BE6"/>
                </a:solidFill>
              </a:rPr>
              <a:t>project</a:t>
            </a:r>
            <a:r>
              <a:rPr lang="sv-SE" dirty="0">
                <a:solidFill>
                  <a:srgbClr val="1A7BE6"/>
                </a:solidFill>
              </a:rPr>
              <a:t> area!</a:t>
            </a:r>
          </a:p>
          <a:p>
            <a:endParaRPr lang="sv-SE" dirty="0">
              <a:solidFill>
                <a:schemeClr val="tx1"/>
              </a:solidFill>
            </a:endParaRPr>
          </a:p>
          <a:p>
            <a:r>
              <a:rPr lang="sv-SE" dirty="0">
                <a:solidFill>
                  <a:schemeClr val="tx1"/>
                </a:solidFill>
              </a:rPr>
              <a:t>39 % </a:t>
            </a:r>
            <a:r>
              <a:rPr lang="sv-SE" dirty="0" err="1">
                <a:solidFill>
                  <a:schemeClr val="tx1"/>
                </a:solidFill>
              </a:rPr>
              <a:t>of</a:t>
            </a:r>
            <a:r>
              <a:rPr lang="sv-SE" dirty="0">
                <a:solidFill>
                  <a:schemeClr val="tx1"/>
                </a:solidFill>
              </a:rPr>
              <a:t> the </a:t>
            </a:r>
            <a:r>
              <a:rPr lang="sv-SE" dirty="0" err="1">
                <a:solidFill>
                  <a:schemeClr val="tx1"/>
                </a:solidFill>
              </a:rPr>
              <a:t>money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went</a:t>
            </a:r>
            <a:r>
              <a:rPr lang="sv-SE" dirty="0">
                <a:solidFill>
                  <a:schemeClr val="tx1"/>
                </a:solidFill>
              </a:rPr>
              <a:t> to the region (Södermanland, Östergötland and Kalmar)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69155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Blå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Återblick">
  <a:themeElements>
    <a:clrScheme name="Återblick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Åter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Åter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3ed xmlns="44061ef7-8618-49bc-a675-a53f45adeff9" xsi:nil="true"/>
    <_x0069_lx9 xmlns="44061ef7-8618-49bc-a675-a53f45adeff9" xsi:nil="true"/>
    <Filter_x0020_Anneli xmlns="44061ef7-8618-49bc-a675-a53f45adeff9"/>
    <_x0069_rr1 xmlns="44061ef7-8618-49bc-a675-a53f45adeff9" xsi:nil="true"/>
    <iptc xmlns="44061ef7-8618-49bc-a675-a53f45adeff9" xsi:nil="true"/>
    <mshh xmlns="44061ef7-8618-49bc-a675-a53f45adeff9" xsi:nil="true"/>
    <hpyi xmlns="44061ef7-8618-49bc-a675-a53f45adeff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8BF7152CABC574992BB5CDB2BDB345B" ma:contentTypeVersion="8" ma:contentTypeDescription="Skapa ett nytt dokument." ma:contentTypeScope="" ma:versionID="d5d294405b31db0cd5357df367f54a9b">
  <xsd:schema xmlns:xsd="http://www.w3.org/2001/XMLSchema" xmlns:xs="http://www.w3.org/2001/XMLSchema" xmlns:p="http://schemas.microsoft.com/office/2006/metadata/properties" xmlns:ns2="44061ef7-8618-49bc-a675-a53f45adeff9" targetNamespace="http://schemas.microsoft.com/office/2006/metadata/properties" ma:root="true" ma:fieldsID="1388771dc184ac02f8715026e0117905" ns2:_="">
    <xsd:import namespace="44061ef7-8618-49bc-a675-a53f45adeff9"/>
    <xsd:element name="properties">
      <xsd:complexType>
        <xsd:sequence>
          <xsd:element name="documentManagement">
            <xsd:complexType>
              <xsd:all>
                <xsd:element ref="ns2:hpyi" minOccurs="0"/>
                <xsd:element ref="ns2:_x0069_lx9" minOccurs="0"/>
                <xsd:element ref="ns2:iptc" minOccurs="0"/>
                <xsd:element ref="ns2:p3ed" minOccurs="0"/>
                <xsd:element ref="ns2:mshh" minOccurs="0"/>
                <xsd:element ref="ns2:Filter_x0020_Anneli" minOccurs="0"/>
                <xsd:element ref="ns2:_x0069_rr1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061ef7-8618-49bc-a675-a53f45adeff9" elementFormDefault="qualified">
    <xsd:import namespace="http://schemas.microsoft.com/office/2006/documentManagement/types"/>
    <xsd:import namespace="http://schemas.microsoft.com/office/infopath/2007/PartnerControls"/>
    <xsd:element name="hpyi" ma:index="8" nillable="true" ma:displayName="Projektadministration" ma:internalName="hpyi">
      <xsd:simpleType>
        <xsd:restriction base="dms:Text"/>
      </xsd:simpleType>
    </xsd:element>
    <xsd:element name="_x0069_lx9" ma:index="9" nillable="true" ma:displayName="Objektinfo" ma:internalName="_x0069_lx9">
      <xsd:simpleType>
        <xsd:restriction base="dms:Text"/>
      </xsd:simpleType>
    </xsd:element>
    <xsd:element name="iptc" ma:index="10" nillable="true" ma:displayName="Partner" ma:internalName="iptc">
      <xsd:simpleType>
        <xsd:restriction base="dms:Text"/>
      </xsd:simpleType>
    </xsd:element>
    <xsd:element name="p3ed" ma:index="11" nillable="true" ma:displayName="Projektinformation" ma:internalName="p3ed">
      <xsd:simpleType>
        <xsd:restriction base="dms:Text"/>
      </xsd:simpleType>
    </xsd:element>
    <xsd:element name="mshh" ma:index="12" nillable="true" ma:displayName="Uppföljning" ma:internalName="mshh">
      <xsd:simpleType>
        <xsd:restriction base="dms:Text"/>
      </xsd:simpleType>
    </xsd:element>
    <xsd:element name="Filter_x0020_Anneli" ma:index="13" nillable="true" ma:displayName="Filter Anneli" ma:internalName="Filter_x0020_Anneli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dministration"/>
                    <xsd:enumeration value="Information"/>
                    <xsd:enumeration value="Objektinformation"/>
                    <xsd:enumeration value="Partner"/>
                  </xsd:restriction>
                </xsd:simpleType>
              </xsd:element>
            </xsd:sequence>
          </xsd:extension>
        </xsd:complexContent>
      </xsd:complexType>
    </xsd:element>
    <xsd:element name="_x0069_rr1" ma:index="14" nillable="true" ma:displayName="Administration" ma:internalName="_x0069_rr1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 ma:readOnly="true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B1DE38-09CD-4E52-B367-6142591DB0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AA4E2D4-39F4-4C97-B9C7-5209733224F2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44061ef7-8618-49bc-a675-a53f45adeff9"/>
    <ds:schemaRef ds:uri="http://purl.org/dc/terms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D5A90B9-995A-44A6-84B0-6719A8320C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061ef7-8618-49bc-a675-a53f45adef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639</TotalTime>
  <Words>826</Words>
  <Application>Microsoft Office PowerPoint</Application>
  <PresentationFormat>Bredbild</PresentationFormat>
  <Paragraphs>113</Paragraphs>
  <Slides>7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Office-tema</vt:lpstr>
      <vt:lpstr>Återblick</vt:lpstr>
      <vt:lpstr>LIFE Coast Benefit</vt:lpstr>
      <vt:lpstr> Ecosystem services     </vt:lpstr>
      <vt:lpstr> Providing     </vt:lpstr>
      <vt:lpstr> Providing services in total     </vt:lpstr>
      <vt:lpstr> RDP     </vt:lpstr>
      <vt:lpstr>  Complement      </vt:lpstr>
      <vt:lpstr>  Money for contractors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Coast Benefit</dc:title>
  <dc:creator>Lundgren Anneli</dc:creator>
  <cp:lastModifiedBy>Lundgren Anneli</cp:lastModifiedBy>
  <cp:revision>28</cp:revision>
  <dcterms:created xsi:type="dcterms:W3CDTF">2019-03-14T12:08:31Z</dcterms:created>
  <dcterms:modified xsi:type="dcterms:W3CDTF">2019-05-16T05:46:56Z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0x01010058BF7152CABC574992BB5CDB2BDB345B</vt:lpwstr>
  </property>
</Properties>
</file>