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1" r:id="rId2"/>
    <p:sldId id="263" r:id="rId3"/>
    <p:sldId id="271" r:id="rId4"/>
    <p:sldId id="272" r:id="rId5"/>
    <p:sldId id="275" r:id="rId6"/>
    <p:sldId id="274" r:id="rId7"/>
    <p:sldId id="276" r:id="rId8"/>
    <p:sldId id="277" r:id="rId9"/>
  </p:sldIdLst>
  <p:sldSz cx="9144000" cy="6858000" type="screen4x3"/>
  <p:notesSz cx="6797675" cy="9926638"/>
  <p:defaultTextStyle>
    <a:defPPr>
      <a:defRPr lang="sv-SE"/>
    </a:defPPr>
    <a:lvl1pPr marL="0" algn="l" defTabSz="768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10" algn="l" defTabSz="768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19" algn="l" defTabSz="768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029" algn="l" defTabSz="768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038" algn="l" defTabSz="768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048" algn="l" defTabSz="768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057" algn="l" defTabSz="768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067" algn="l" defTabSz="768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077" algn="l" defTabSz="76801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B340-5CEE-4E8D-93AB-B8A54D853E9C}" type="datetimeFigureOut">
              <a:rPr lang="sv-SE" smtClean="0"/>
              <a:t>2019-05-13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60A70-4168-4B69-9523-3E4CBF610E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959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ari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4" name="Rak 3"/>
          <p:cNvCxnSpPr/>
          <p:nvPr userDrawn="1"/>
        </p:nvCxnSpPr>
        <p:spPr>
          <a:xfrm>
            <a:off x="486561" y="5981350"/>
            <a:ext cx="7113865" cy="8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19526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ossgrö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72" y="1846097"/>
            <a:ext cx="3240316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49203" y="1846097"/>
            <a:ext cx="3240316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5" name="Rak 4"/>
          <p:cNvCxnSpPr/>
          <p:nvPr userDrawn="1"/>
        </p:nvCxnSpPr>
        <p:spPr>
          <a:xfrm>
            <a:off x="486561" y="5972961"/>
            <a:ext cx="7113865" cy="8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11137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ari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72" y="1846097"/>
            <a:ext cx="3240316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49203" y="1846097"/>
            <a:ext cx="3240316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5" name="Rak 4"/>
          <p:cNvCxnSpPr/>
          <p:nvPr userDrawn="1"/>
        </p:nvCxnSpPr>
        <p:spPr>
          <a:xfrm>
            <a:off x="486561" y="5981350"/>
            <a:ext cx="7113865" cy="8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11137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armorang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4" name="Rak 3"/>
          <p:cNvCxnSpPr/>
          <p:nvPr userDrawn="1"/>
        </p:nvCxnSpPr>
        <p:spPr>
          <a:xfrm>
            <a:off x="486561" y="5964572"/>
            <a:ext cx="7113865" cy="8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02748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armorang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72" y="1846097"/>
            <a:ext cx="3240316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49203" y="1846097"/>
            <a:ext cx="3240316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486561" y="5972961"/>
            <a:ext cx="7113865" cy="8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11137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ris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4" name="Rak 3"/>
          <p:cNvCxnSpPr/>
          <p:nvPr userDrawn="1"/>
        </p:nvCxnSpPr>
        <p:spPr>
          <a:xfrm>
            <a:off x="486561" y="5981350"/>
            <a:ext cx="7113865" cy="8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19526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ris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72" y="1846097"/>
            <a:ext cx="3240316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49203" y="1846097"/>
            <a:ext cx="3240316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5" name="Rak 4"/>
          <p:cNvCxnSpPr/>
          <p:nvPr userDrawn="1"/>
        </p:nvCxnSpPr>
        <p:spPr>
          <a:xfrm>
            <a:off x="486561" y="5972961"/>
            <a:ext cx="7113865" cy="8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11137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iolett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4" name="Rak 3"/>
          <p:cNvCxnSpPr/>
          <p:nvPr userDrawn="1"/>
        </p:nvCxnSpPr>
        <p:spPr>
          <a:xfrm>
            <a:off x="486561" y="5981350"/>
            <a:ext cx="7113865" cy="8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19526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iolett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72" y="1846097"/>
            <a:ext cx="3240316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49203" y="1846097"/>
            <a:ext cx="3240316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5" name="Rak 4"/>
          <p:cNvCxnSpPr/>
          <p:nvPr userDrawn="1"/>
        </p:nvCxnSpPr>
        <p:spPr>
          <a:xfrm>
            <a:off x="486561" y="5972961"/>
            <a:ext cx="7113865" cy="8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11137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ossgrö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4" name="Rak 3"/>
          <p:cNvCxnSpPr/>
          <p:nvPr userDrawn="1"/>
        </p:nvCxnSpPr>
        <p:spPr>
          <a:xfrm>
            <a:off x="486561" y="5972961"/>
            <a:ext cx="7113865" cy="8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11137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141E2C7-4CD1-4E82-9A0E-20D6E721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43" y="262766"/>
            <a:ext cx="7187163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6400F-2A13-4211-8D37-28E38D11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072" y="1846097"/>
            <a:ext cx="6895412" cy="3456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21B03CF4-3CE5-4634-A35C-B2376DCB9166}"/>
              </a:ext>
            </a:extLst>
          </p:cNvPr>
          <p:cNvCxnSpPr/>
          <p:nvPr/>
        </p:nvCxnSpPr>
        <p:spPr>
          <a:xfrm>
            <a:off x="429947" y="5967482"/>
            <a:ext cx="714785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8C3DEF-FDA1-4422-A964-0D20CB4C4A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37" y="5403745"/>
            <a:ext cx="787496" cy="88318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860484" y="5318620"/>
            <a:ext cx="922789" cy="104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13" y="5219526"/>
            <a:ext cx="1448963" cy="1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76072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9029" indent="-229029" algn="l" defTabSz="576072" rtl="0" eaLnBrk="1" latinLnBrk="0" hangingPunct="1">
        <a:lnSpc>
          <a:spcPts val="2268"/>
        </a:lnSpc>
        <a:spcBef>
          <a:spcPts val="504"/>
        </a:spcBef>
        <a:buClr>
          <a:schemeClr val="accent1"/>
        </a:buClr>
        <a:buFont typeface="Arial" panose="020B0604020202020204" pitchFamily="34" charset="0"/>
        <a:buChar char="●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5050" indent="-161020" algn="l" defTabSz="576072" rtl="0" eaLnBrk="1" latinLnBrk="0" hangingPunct="1">
        <a:lnSpc>
          <a:spcPts val="2268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95050" indent="-161020" algn="l" defTabSz="576072" rtl="0" eaLnBrk="1" latinLnBrk="0" hangingPunct="1">
        <a:lnSpc>
          <a:spcPts val="2268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95050" indent="-161020" algn="l" defTabSz="576072" rtl="0" eaLnBrk="1" latinLnBrk="0" hangingPunct="1">
        <a:lnSpc>
          <a:spcPts val="2268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95050" indent="-161020" algn="l" defTabSz="576072" rtl="0" eaLnBrk="1" latinLnBrk="0" hangingPunct="1">
        <a:lnSpc>
          <a:spcPts val="2268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98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234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48306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sv-SE" dirty="0"/>
              <a:t>Nynäs </a:t>
            </a:r>
            <a:r>
              <a:rPr lang="sv-SE" dirty="0" err="1"/>
              <a:t>nature</a:t>
            </a:r>
            <a:r>
              <a:rPr lang="sv-SE" dirty="0"/>
              <a:t> </a:t>
            </a:r>
            <a:r>
              <a:rPr lang="sv-SE" dirty="0" err="1"/>
              <a:t>reserve</a:t>
            </a:r>
            <a:br>
              <a:rPr lang="sv-SE" dirty="0"/>
            </a:br>
            <a:r>
              <a:rPr lang="sv-SE" sz="1600" dirty="0"/>
              <a:t>Lotta Lindberg-Thompson</a:t>
            </a:r>
            <a:br>
              <a:rPr lang="sv-SE" sz="1600" dirty="0"/>
            </a:br>
            <a:r>
              <a:rPr lang="sv-SE" sz="1600" dirty="0"/>
              <a:t>2019-05-16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0071" y="1646920"/>
            <a:ext cx="6444059" cy="3785158"/>
          </a:xfrm>
        </p:spPr>
        <p:txBody>
          <a:bodyPr/>
          <a:lstStyle/>
          <a:p>
            <a:pPr marL="0" indent="0"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88" y="1209965"/>
            <a:ext cx="5742032" cy="43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0643" y="262767"/>
            <a:ext cx="7187163" cy="850810"/>
          </a:xfrm>
        </p:spPr>
        <p:txBody>
          <a:bodyPr/>
          <a:lstStyle/>
          <a:p>
            <a:pPr algn="ctr"/>
            <a:r>
              <a:rPr lang="sv-SE" dirty="0"/>
              <a:t>Nynäs </a:t>
            </a:r>
            <a:r>
              <a:rPr lang="sv-SE" dirty="0" err="1"/>
              <a:t>nature</a:t>
            </a:r>
            <a:r>
              <a:rPr lang="sv-SE" dirty="0"/>
              <a:t> </a:t>
            </a:r>
            <a:r>
              <a:rPr lang="sv-SE" dirty="0" err="1"/>
              <a:t>reserve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0072" y="1846097"/>
            <a:ext cx="7304138" cy="3456058"/>
          </a:xfrm>
        </p:spPr>
        <p:txBody>
          <a:bodyPr/>
          <a:lstStyle/>
          <a:p>
            <a:r>
              <a:rPr lang="sv-SE" sz="2400" dirty="0"/>
              <a:t>Total area </a:t>
            </a:r>
            <a:r>
              <a:rPr lang="sv-SE" sz="2400" dirty="0" err="1"/>
              <a:t>of</a:t>
            </a:r>
            <a:r>
              <a:rPr lang="sv-SE" sz="2400" dirty="0"/>
              <a:t> 3800 ha</a:t>
            </a:r>
          </a:p>
          <a:p>
            <a:endParaRPr lang="sv-SE" dirty="0"/>
          </a:p>
          <a:p>
            <a:r>
              <a:rPr lang="sv-SE" dirty="0"/>
              <a:t>770 ha </a:t>
            </a:r>
            <a:r>
              <a:rPr lang="sv-SE" dirty="0" err="1"/>
              <a:t>of</a:t>
            </a:r>
            <a:r>
              <a:rPr lang="sv-SE" dirty="0"/>
              <a:t> lakes, </a:t>
            </a:r>
            <a:r>
              <a:rPr lang="sv-SE" dirty="0" err="1"/>
              <a:t>streams</a:t>
            </a:r>
            <a:r>
              <a:rPr lang="sv-SE" dirty="0"/>
              <a:t> and </a:t>
            </a:r>
            <a:r>
              <a:rPr lang="sv-SE" dirty="0" err="1"/>
              <a:t>coastal</a:t>
            </a:r>
            <a:r>
              <a:rPr lang="sv-SE" dirty="0"/>
              <a:t> areas</a:t>
            </a:r>
          </a:p>
          <a:p>
            <a:r>
              <a:rPr lang="sv-SE" dirty="0"/>
              <a:t>2400 ha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forested</a:t>
            </a:r>
            <a:r>
              <a:rPr lang="sv-SE" dirty="0"/>
              <a:t> area</a:t>
            </a:r>
          </a:p>
          <a:p>
            <a:r>
              <a:rPr lang="sv-SE" dirty="0"/>
              <a:t>280 ha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grazing</a:t>
            </a:r>
            <a:r>
              <a:rPr lang="sv-SE" dirty="0"/>
              <a:t> areas</a:t>
            </a:r>
          </a:p>
          <a:p>
            <a:r>
              <a:rPr lang="sv-SE" dirty="0"/>
              <a:t>380 ha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arable</a:t>
            </a:r>
            <a:r>
              <a:rPr lang="sv-SE" dirty="0"/>
              <a:t> land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06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Nynäs </a:t>
            </a:r>
            <a:r>
              <a:rPr lang="sv-SE" dirty="0" err="1">
                <a:solidFill>
                  <a:schemeClr val="tx1"/>
                </a:solidFill>
              </a:rPr>
              <a:t>nature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reserve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0" y="1846263"/>
            <a:ext cx="2825192" cy="3455987"/>
          </a:xfrm>
        </p:spPr>
      </p:pic>
      <p:sp>
        <p:nvSpPr>
          <p:cNvPr id="5" name="Platshållare för innehåll 4"/>
          <p:cNvSpPr>
            <a:spLocks noGrp="1"/>
          </p:cNvSpPr>
          <p:nvPr>
            <p:ph idx="10"/>
          </p:nvPr>
        </p:nvSpPr>
        <p:spPr>
          <a:xfrm>
            <a:off x="4122420" y="1846097"/>
            <a:ext cx="3467099" cy="3456058"/>
          </a:xfrm>
        </p:spPr>
        <p:txBody>
          <a:bodyPr/>
          <a:lstStyle/>
          <a:p>
            <a:r>
              <a:rPr lang="sv-SE" dirty="0" err="1"/>
              <a:t>Governing</a:t>
            </a:r>
            <a:r>
              <a:rPr lang="sv-SE" dirty="0"/>
              <a:t> </a:t>
            </a:r>
            <a:r>
              <a:rPr lang="sv-SE" dirty="0" err="1"/>
              <a:t>body</a:t>
            </a:r>
            <a:r>
              <a:rPr lang="sv-SE" dirty="0"/>
              <a:t> – Region </a:t>
            </a:r>
            <a:r>
              <a:rPr lang="sv-SE" dirty="0" err="1"/>
              <a:t>of</a:t>
            </a:r>
            <a:r>
              <a:rPr lang="sv-SE" dirty="0"/>
              <a:t> Sörmland (County council)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Our</a:t>
            </a:r>
            <a:r>
              <a:rPr lang="sv-SE" dirty="0"/>
              <a:t> mission: </a:t>
            </a:r>
          </a:p>
          <a:p>
            <a:pPr marL="0" indent="0">
              <a:buNone/>
            </a:pPr>
            <a:r>
              <a:rPr lang="en-US" sz="1600" dirty="0"/>
              <a:t>To enable our citizens to take part in cultural activities, offer education and outdoor activities </a:t>
            </a:r>
          </a:p>
          <a:p>
            <a:pPr marL="0" indent="0">
              <a:buNone/>
            </a:pPr>
            <a:r>
              <a:rPr lang="en-US" sz="1600" dirty="0"/>
              <a:t>To increase environmental awareness</a:t>
            </a:r>
          </a:p>
          <a:p>
            <a:pPr marL="0" indent="0">
              <a:buNone/>
            </a:pPr>
            <a:r>
              <a:rPr lang="en-US" sz="1600" dirty="0"/>
              <a:t>To increase biological diversity</a:t>
            </a:r>
          </a:p>
          <a:p>
            <a:pPr marL="0" indent="0">
              <a:buNone/>
            </a:pPr>
            <a:endParaRPr lang="en-US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88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90643" y="262766"/>
            <a:ext cx="7187163" cy="742169"/>
          </a:xfrm>
        </p:spPr>
        <p:txBody>
          <a:bodyPr anchor="ctr"/>
          <a:lstStyle/>
          <a:p>
            <a:pPr algn="ctr"/>
            <a:r>
              <a:rPr lang="sv-SE" dirty="0"/>
              <a:t>Life Coast Benefit 2013-2019</a:t>
            </a:r>
            <a:br>
              <a:rPr lang="sv-SE" dirty="0"/>
            </a:br>
            <a:r>
              <a:rPr lang="sv-SE" dirty="0"/>
              <a:t>Actions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</a:p>
          <a:p>
            <a:r>
              <a:rPr lang="sv-SE" dirty="0"/>
              <a:t>Restauration </a:t>
            </a:r>
            <a:r>
              <a:rPr lang="sv-SE" dirty="0" err="1"/>
              <a:t>of</a:t>
            </a:r>
            <a:r>
              <a:rPr lang="sv-SE" dirty="0"/>
              <a:t> 103 ha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pastures</a:t>
            </a:r>
            <a:endParaRPr lang="sv-SE" dirty="0"/>
          </a:p>
          <a:p>
            <a:r>
              <a:rPr lang="sv-SE" dirty="0"/>
              <a:t>Controlled </a:t>
            </a:r>
            <a:r>
              <a:rPr lang="sv-SE" dirty="0" err="1"/>
              <a:t>conservation</a:t>
            </a:r>
            <a:r>
              <a:rPr lang="sv-SE" dirty="0"/>
              <a:t> </a:t>
            </a:r>
            <a:r>
              <a:rPr lang="sv-SE" dirty="0" err="1"/>
              <a:t>burning</a:t>
            </a:r>
            <a:r>
              <a:rPr lang="sv-SE" dirty="0"/>
              <a:t> 8 ha</a:t>
            </a:r>
          </a:p>
          <a:p>
            <a:r>
              <a:rPr lang="sv-SE" dirty="0" err="1"/>
              <a:t>Fencing</a:t>
            </a:r>
            <a:r>
              <a:rPr lang="sv-SE" dirty="0"/>
              <a:t> 1500 km</a:t>
            </a:r>
          </a:p>
          <a:p>
            <a:r>
              <a:rPr lang="sv-SE" dirty="0" err="1"/>
              <a:t>Cattle</a:t>
            </a:r>
            <a:r>
              <a:rPr lang="sv-SE" dirty="0"/>
              <a:t> </a:t>
            </a:r>
            <a:r>
              <a:rPr lang="sv-SE" dirty="0" err="1"/>
              <a:t>grids</a:t>
            </a:r>
            <a:endParaRPr lang="sv-SE" dirty="0"/>
          </a:p>
          <a:p>
            <a:r>
              <a:rPr lang="sv-SE" dirty="0" err="1"/>
              <a:t>Building</a:t>
            </a:r>
            <a:r>
              <a:rPr lang="sv-SE" dirty="0"/>
              <a:t> a </a:t>
            </a:r>
            <a:r>
              <a:rPr lang="sv-SE" dirty="0" err="1"/>
              <a:t>sheep</a:t>
            </a:r>
            <a:r>
              <a:rPr lang="sv-SE" dirty="0"/>
              <a:t> barn</a:t>
            </a:r>
          </a:p>
          <a:p>
            <a:r>
              <a:rPr lang="sv-SE" dirty="0" err="1"/>
              <a:t>Aerial</a:t>
            </a:r>
            <a:r>
              <a:rPr lang="sv-SE" dirty="0"/>
              <a:t> </a:t>
            </a:r>
            <a:r>
              <a:rPr lang="sv-SE" dirty="0" err="1"/>
              <a:t>photography</a:t>
            </a:r>
            <a:br>
              <a:rPr lang="sv-SE" dirty="0"/>
            </a:b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sv-SE" dirty="0"/>
          </a:p>
          <a:p>
            <a:r>
              <a:rPr lang="sv-SE" dirty="0" err="1"/>
              <a:t>Monitoring</a:t>
            </a:r>
            <a:r>
              <a:rPr lang="sv-SE" dirty="0"/>
              <a:t> and </a:t>
            </a:r>
            <a:r>
              <a:rPr lang="sv-SE" dirty="0" err="1"/>
              <a:t>inventory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bird</a:t>
            </a:r>
            <a:r>
              <a:rPr lang="sv-SE" dirty="0"/>
              <a:t> species and </a:t>
            </a:r>
            <a:r>
              <a:rPr lang="sv-SE" dirty="0" err="1"/>
              <a:t>vascular</a:t>
            </a:r>
            <a:r>
              <a:rPr lang="sv-SE" dirty="0"/>
              <a:t> plants </a:t>
            </a:r>
            <a:r>
              <a:rPr lang="sv-SE" dirty="0" err="1"/>
              <a:t>before</a:t>
            </a:r>
            <a:r>
              <a:rPr lang="sv-SE" dirty="0"/>
              <a:t> projekt start</a:t>
            </a:r>
          </a:p>
          <a:p>
            <a:r>
              <a:rPr lang="sv-SE" dirty="0"/>
              <a:t>Revision </a:t>
            </a:r>
            <a:r>
              <a:rPr lang="sv-SE" dirty="0" err="1"/>
              <a:t>of</a:t>
            </a:r>
            <a:r>
              <a:rPr lang="sv-SE" dirty="0"/>
              <a:t> management plan</a:t>
            </a:r>
          </a:p>
          <a:p>
            <a:r>
              <a:rPr lang="sv-SE" dirty="0"/>
              <a:t>Information and </a:t>
            </a:r>
            <a:r>
              <a:rPr lang="sv-SE" dirty="0" err="1"/>
              <a:t>communication</a:t>
            </a:r>
            <a:r>
              <a:rPr lang="sv-SE" dirty="0"/>
              <a:t> to visitors and </a:t>
            </a:r>
            <a:r>
              <a:rPr lang="sv-SE" dirty="0" err="1"/>
              <a:t>tenants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70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90643" y="262766"/>
            <a:ext cx="7187163" cy="742169"/>
          </a:xfrm>
        </p:spPr>
        <p:txBody>
          <a:bodyPr anchor="ctr"/>
          <a:lstStyle/>
          <a:p>
            <a:pPr algn="ctr"/>
            <a:br>
              <a:rPr lang="sv-SE" dirty="0"/>
            </a:br>
            <a:r>
              <a:rPr lang="sv-SE" dirty="0"/>
              <a:t>Life Coast Benefit 2013-2019</a:t>
            </a:r>
            <a:br>
              <a:rPr lang="sv-SE" dirty="0"/>
            </a:br>
            <a:r>
              <a:rPr lang="sv-SE" dirty="0"/>
              <a:t>Actions</a:t>
            </a:r>
            <a:br>
              <a:rPr lang="sv-SE" dirty="0"/>
            </a:br>
            <a:r>
              <a:rPr lang="sv-SE" dirty="0" err="1"/>
              <a:t>Pasture</a:t>
            </a:r>
            <a:r>
              <a:rPr lang="sv-SE" dirty="0"/>
              <a:t> restoration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dirty="0"/>
              <a:t> Before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dirty="0" err="1"/>
              <a:t>After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Platshållare för innehåll 11">
            <a:extLst>
              <a:ext uri="{FF2B5EF4-FFF2-40B4-BE49-F238E27FC236}">
                <a16:creationId xmlns:a16="http://schemas.microsoft.com/office/drawing/2014/main" id="{08156920-ED5D-4DA4-BDA5-3B23A5A8A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7" y="2333710"/>
            <a:ext cx="3234993" cy="2962190"/>
          </a:xfrm>
          <a:prstGeom prst="rect">
            <a:avLst/>
          </a:prstGeom>
        </p:spPr>
      </p:pic>
      <p:pic>
        <p:nvPicPr>
          <p:cNvPr id="9" name="Platshållare för innehåll 14">
            <a:extLst>
              <a:ext uri="{FF2B5EF4-FFF2-40B4-BE49-F238E27FC236}">
                <a16:creationId xmlns:a16="http://schemas.microsoft.com/office/drawing/2014/main" id="{41DADD80-BB53-42C9-82D3-992D8B31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5" y="2333710"/>
            <a:ext cx="3225165" cy="2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0643" y="262766"/>
            <a:ext cx="7187163" cy="1878454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Life Coast Benefit 2013-2019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Actions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 err="1">
                <a:solidFill>
                  <a:schemeClr val="tx1"/>
                </a:solidFill>
              </a:rPr>
              <a:t>Sheep</a:t>
            </a:r>
            <a:r>
              <a:rPr lang="sv-SE" dirty="0">
                <a:solidFill>
                  <a:schemeClr val="tx1"/>
                </a:solidFill>
              </a:rPr>
              <a:t> barn</a:t>
            </a:r>
            <a:br>
              <a:rPr lang="sv-SE" dirty="0">
                <a:solidFill>
                  <a:schemeClr val="tx1"/>
                </a:solidFill>
              </a:rPr>
            </a:b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0"/>
          </p:nvPr>
        </p:nvSpPr>
        <p:spPr>
          <a:xfrm>
            <a:off x="4122420" y="1846097"/>
            <a:ext cx="3467099" cy="345605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10" y="2288223"/>
            <a:ext cx="4607982" cy="3455987"/>
          </a:xfrm>
        </p:spPr>
      </p:pic>
    </p:spTree>
    <p:extLst>
      <p:ext uri="{BB962C8B-B14F-4D97-AF65-F5344CB8AC3E}">
        <p14:creationId xmlns:p14="http://schemas.microsoft.com/office/powerpoint/2010/main" val="42637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Life Coast Benefits 2013-2019</a:t>
            </a:r>
            <a:br>
              <a:rPr lang="sv-SE" dirty="0"/>
            </a:br>
            <a:r>
              <a:rPr lang="sv-SE" dirty="0"/>
              <a:t>Actions</a:t>
            </a:r>
            <a:br>
              <a:rPr lang="sv-SE" dirty="0"/>
            </a:br>
            <a:r>
              <a:rPr lang="sv-SE" dirty="0" err="1"/>
              <a:t>Conservation</a:t>
            </a:r>
            <a:r>
              <a:rPr lang="sv-SE" dirty="0"/>
              <a:t> </a:t>
            </a:r>
            <a:r>
              <a:rPr lang="sv-SE" dirty="0" err="1"/>
              <a:t>burning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23" y="1846263"/>
            <a:ext cx="2303991" cy="3455987"/>
          </a:xfrm>
        </p:spPr>
      </p:pic>
    </p:spTree>
    <p:extLst>
      <p:ext uri="{BB962C8B-B14F-4D97-AF65-F5344CB8AC3E}">
        <p14:creationId xmlns:p14="http://schemas.microsoft.com/office/powerpoint/2010/main" val="27552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Summary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Dare to make restorations even though it looks very overgrown!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Use historical maps and materials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Important with good cooperation and communication between the different participants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sv-SE" sz="1800" dirty="0"/>
              <a:t>Do not </a:t>
            </a:r>
            <a:r>
              <a:rPr lang="sv-SE" sz="1800" dirty="0" err="1"/>
              <a:t>underestimate</a:t>
            </a:r>
            <a:r>
              <a:rPr lang="sv-SE" sz="1800" dirty="0"/>
              <a:t> the </a:t>
            </a:r>
            <a:r>
              <a:rPr lang="sv-SE" sz="1800" dirty="0" err="1"/>
              <a:t>power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information and </a:t>
            </a:r>
            <a:r>
              <a:rPr lang="sv-SE" sz="1800" dirty="0" err="1"/>
              <a:t>communication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stakeholders</a:t>
            </a:r>
            <a:endParaRPr lang="sv-SE" sz="1800" dirty="0"/>
          </a:p>
          <a:p>
            <a:endParaRPr lang="sv-SE" sz="1800" dirty="0"/>
          </a:p>
          <a:p>
            <a:r>
              <a:rPr lang="sv-SE" sz="1800" dirty="0" err="1"/>
              <a:t>Assume</a:t>
            </a:r>
            <a:r>
              <a:rPr lang="sv-SE" sz="1800" dirty="0"/>
              <a:t> </a:t>
            </a:r>
            <a:r>
              <a:rPr lang="sv-SE" sz="1800" dirty="0" err="1"/>
              <a:t>that</a:t>
            </a:r>
            <a:r>
              <a:rPr lang="sv-SE" sz="1800" dirty="0"/>
              <a:t> </a:t>
            </a:r>
            <a:r>
              <a:rPr lang="sv-SE" sz="1800" dirty="0" err="1"/>
              <a:t>everything</a:t>
            </a:r>
            <a:r>
              <a:rPr lang="sv-SE" sz="1800" dirty="0"/>
              <a:t> </a:t>
            </a:r>
            <a:r>
              <a:rPr lang="sv-SE" sz="1800" dirty="0" err="1"/>
              <a:t>takes</a:t>
            </a:r>
            <a:r>
              <a:rPr lang="sv-SE" sz="1800" dirty="0"/>
              <a:t> </a:t>
            </a:r>
            <a:r>
              <a:rPr lang="sv-SE" sz="1800" dirty="0" err="1"/>
              <a:t>longer</a:t>
            </a:r>
            <a:r>
              <a:rPr lang="sv-SE" sz="1800" dirty="0"/>
              <a:t> </a:t>
            </a:r>
            <a:r>
              <a:rPr lang="sv-SE" sz="1800" dirty="0" err="1"/>
              <a:t>time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have</a:t>
            </a:r>
            <a:r>
              <a:rPr lang="sv-SE" sz="1800" dirty="0"/>
              <a:t> </a:t>
            </a:r>
            <a:r>
              <a:rPr lang="sv-SE" sz="1800" dirty="0" err="1"/>
              <a:t>accounted</a:t>
            </a:r>
            <a:r>
              <a:rPr lang="sv-SE" sz="1800" dirty="0"/>
              <a:t> for</a:t>
            </a:r>
          </a:p>
        </p:txBody>
      </p:sp>
    </p:spTree>
    <p:extLst>
      <p:ext uri="{BB962C8B-B14F-4D97-AF65-F5344CB8AC3E}">
        <p14:creationId xmlns:p14="http://schemas.microsoft.com/office/powerpoint/2010/main" val="29054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gion Sörmland PPT Liggande (4;3)">
  <a:themeElements>
    <a:clrScheme name="RS">
      <a:dk1>
        <a:sysClr val="windowText" lastClr="000000"/>
      </a:dk1>
      <a:lt1>
        <a:sysClr val="window" lastClr="FFFFFF"/>
      </a:lt1>
      <a:dk2>
        <a:srgbClr val="6EBD8F"/>
      </a:dk2>
      <a:lt2>
        <a:srgbClr val="000000"/>
      </a:lt2>
      <a:accent1>
        <a:srgbClr val="24406C"/>
      </a:accent1>
      <a:accent2>
        <a:srgbClr val="E25046"/>
      </a:accent2>
      <a:accent3>
        <a:srgbClr val="9D1458"/>
      </a:accent3>
      <a:accent4>
        <a:srgbClr val="614789"/>
      </a:accent4>
      <a:accent5>
        <a:srgbClr val="1A7251"/>
      </a:accent5>
      <a:accent6>
        <a:srgbClr val="F9B44F"/>
      </a:accent6>
      <a:hlink>
        <a:srgbClr val="24406C"/>
      </a:hlink>
      <a:folHlink>
        <a:srgbClr val="24406C"/>
      </a:folHlink>
    </a:clrScheme>
    <a:fontScheme name="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b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Sörmland PPT mall_20181203.potx" id="{1980F7BC-670F-4F2B-8138-CFE88B422589}" vid="{CF263F11-89DC-474B-8EC0-6CE17CF3D9A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Sörmland PPT Liggande (4;3)</Template>
  <TotalTime>489</TotalTime>
  <Words>187</Words>
  <Application>Microsoft Office PowerPoint</Application>
  <PresentationFormat>Bildspel på skärmen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Region Sörmland PPT Liggande (4;3)</vt:lpstr>
      <vt:lpstr>Nynäs nature reserve Lotta Lindberg-Thompson 2019-05-16 </vt:lpstr>
      <vt:lpstr>Nynäs nature reserve</vt:lpstr>
      <vt:lpstr>Nynäs nature reserve</vt:lpstr>
      <vt:lpstr>Life Coast Benefit 2013-2019 Actions</vt:lpstr>
      <vt:lpstr> Life Coast Benefit 2013-2019 Actions Pasture restoration</vt:lpstr>
      <vt:lpstr>Life Coast Benefit 2013-2019 Actions Sheep barn </vt:lpstr>
      <vt:lpstr>Life Coast Benefits 2013-2019 Actions Conservation burning</vt:lpstr>
      <vt:lpstr>Summary</vt:lpstr>
    </vt:vector>
  </TitlesOfParts>
  <Company>Landstinget Sörmland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Verksamhetsplanering 2019</dc:title>
  <dc:creator>Karlsson, Marita</dc:creator>
  <cp:lastModifiedBy>Lundgren Anneli</cp:lastModifiedBy>
  <cp:revision>54</cp:revision>
  <cp:lastPrinted>2019-05-10T15:33:07Z</cp:lastPrinted>
  <dcterms:created xsi:type="dcterms:W3CDTF">2019-02-14T09:48:17Z</dcterms:created>
  <dcterms:modified xsi:type="dcterms:W3CDTF">2019-05-13T08:20:20Z</dcterms:modified>
</cp:coreProperties>
</file>