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4"/>
    <p:sldMasterId id="2147483909" r:id="rId5"/>
  </p:sldMasterIdLst>
  <p:notesMasterIdLst>
    <p:notesMasterId r:id="rId22"/>
  </p:notesMasterIdLst>
  <p:sldIdLst>
    <p:sldId id="256" r:id="rId6"/>
    <p:sldId id="275" r:id="rId7"/>
    <p:sldId id="257" r:id="rId8"/>
    <p:sldId id="284" r:id="rId9"/>
    <p:sldId id="285" r:id="rId10"/>
    <p:sldId id="265" r:id="rId11"/>
    <p:sldId id="289" r:id="rId12"/>
    <p:sldId id="268" r:id="rId13"/>
    <p:sldId id="269" r:id="rId14"/>
    <p:sldId id="283" r:id="rId15"/>
    <p:sldId id="271" r:id="rId16"/>
    <p:sldId id="281" r:id="rId17"/>
    <p:sldId id="273" r:id="rId18"/>
    <p:sldId id="290" r:id="rId19"/>
    <p:sldId id="280" r:id="rId20"/>
    <p:sldId id="270"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son Martin" initials="LM" lastIdx="3" clrIdx="0">
    <p:extLst>
      <p:ext uri="{19B8F6BF-5375-455C-9EA6-DF929625EA0E}">
        <p15:presenceInfo xmlns:p15="http://schemas.microsoft.com/office/powerpoint/2012/main" userId="S-1-5-21-2979246621-1925778976-876374310-6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7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75776" autoAdjust="0"/>
  </p:normalViewPr>
  <p:slideViewPr>
    <p:cSldViewPr snapToGrid="0">
      <p:cViewPr varScale="1">
        <p:scale>
          <a:sx n="64" d="100"/>
          <a:sy n="64" d="100"/>
        </p:scale>
        <p:origin x="1122" y="10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A5BDD-794B-47B4-87A7-F0DA81EB92E1}" type="datetimeFigureOut">
              <a:rPr lang="sv-SE" smtClean="0"/>
              <a:t>2019-05-10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716B3-BA3D-4603-91E2-F78B300298E4}" type="slidenum">
              <a:rPr lang="sv-SE" smtClean="0"/>
              <a:t>‹#›</a:t>
            </a:fld>
            <a:endParaRPr lang="sv-SE"/>
          </a:p>
        </p:txBody>
      </p:sp>
    </p:spTree>
    <p:extLst>
      <p:ext uri="{BB962C8B-B14F-4D97-AF65-F5344CB8AC3E}">
        <p14:creationId xmlns:p14="http://schemas.microsoft.com/office/powerpoint/2010/main" val="4276254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a:t>
            </a:fld>
            <a:endParaRPr lang="sv-SE"/>
          </a:p>
        </p:txBody>
      </p:sp>
    </p:spTree>
    <p:extLst>
      <p:ext uri="{BB962C8B-B14F-4D97-AF65-F5344CB8AC3E}">
        <p14:creationId xmlns:p14="http://schemas.microsoft.com/office/powerpoint/2010/main" val="315656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the coastal landscape (based on what I have said) we often have better conditions for preserving and developing a high biodiversity connected to forests and other wooded habitat types than in other regions with for example more intensive forestry.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A bit surprising has investigations of the amount of dead wood in protected areas located in pine (</a:t>
            </a:r>
            <a:r>
              <a:rPr lang="en-US" i="1" noProof="0" dirty="0"/>
              <a:t>Pinus </a:t>
            </a:r>
            <a:r>
              <a:rPr lang="en-US" i="1" noProof="0" dirty="0" err="1"/>
              <a:t>sylvestris</a:t>
            </a:r>
            <a:r>
              <a:rPr lang="en-US" noProof="0" dirty="0"/>
              <a:t>) dominated landscapes shown lower proportions dead wood in the coastal area than in other regions. Maybe an effect of the traditional use of the forests (the need of firewood and productive wooded pastures).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general the amount and proportion of dead wood is higher in protected areas than in the matrix landscape but it is still too low amounts and deficiencies in quality! The proportion of dead wood in natural pine forests is often about 30-40% but the natural production of dead wood of pine is in general slow.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Based on that knowledge we have used the measures in the project to increase the amount of dead wood, especially pinewood, in many of our Natura 2000-sites.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Logs have been left (often in light-open positions). Other trees have been debarked to produce standing dead wood in short or long time. Also piles of thin wood and branches have been left for the biodiversity.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addition, the measure benefits biodiversity, we use some of the material that otherwise should have generated more costs.</a:t>
            </a:r>
          </a:p>
        </p:txBody>
      </p:sp>
      <p:sp>
        <p:nvSpPr>
          <p:cNvPr id="4" name="Platshållare för bildnummer 3"/>
          <p:cNvSpPr>
            <a:spLocks noGrp="1"/>
          </p:cNvSpPr>
          <p:nvPr>
            <p:ph type="sldNum" sz="quarter" idx="5"/>
          </p:nvPr>
        </p:nvSpPr>
        <p:spPr/>
        <p:txBody>
          <a:bodyPr/>
          <a:lstStyle/>
          <a:p>
            <a:fld id="{C63716B3-BA3D-4603-91E2-F78B300298E4}" type="slidenum">
              <a:rPr lang="sv-SE" smtClean="0"/>
              <a:t>10</a:t>
            </a:fld>
            <a:endParaRPr lang="sv-SE"/>
          </a:p>
        </p:txBody>
      </p:sp>
    </p:spTree>
    <p:extLst>
      <p:ext uri="{BB962C8B-B14F-4D97-AF65-F5344CB8AC3E}">
        <p14:creationId xmlns:p14="http://schemas.microsoft.com/office/powerpoint/2010/main" val="297197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Vigorous overgrowth by Spruce (</a:t>
            </a:r>
            <a:r>
              <a:rPr lang="en-US" i="1" noProof="0" dirty="0" err="1"/>
              <a:t>Picea</a:t>
            </a:r>
            <a:r>
              <a:rPr lang="en-US" i="1" noProof="0" dirty="0"/>
              <a:t> </a:t>
            </a:r>
            <a:r>
              <a:rPr lang="en-US" i="1" noProof="0" dirty="0" err="1"/>
              <a:t>abies</a:t>
            </a:r>
            <a:r>
              <a:rPr lang="en-US" noProof="0" dirty="0"/>
              <a:t>) and younger trees is often a big treat for old pine-trees and broadleaved trees.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If this will go on the microhabitat for species connected to them will be unfavorable and later on the trees will die.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the project we have made measures to avoid this threat. To increase the variation in the forests we cut both plantations and invasive coniferous trees on 165 ha.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Clearings have been made around more than 4600 valuable ancient and veteran trees and also around next generation of old trees.</a:t>
            </a:r>
          </a:p>
        </p:txBody>
      </p:sp>
      <p:sp>
        <p:nvSpPr>
          <p:cNvPr id="4" name="Platshållare för bildnummer 3"/>
          <p:cNvSpPr>
            <a:spLocks noGrp="1"/>
          </p:cNvSpPr>
          <p:nvPr>
            <p:ph type="sldNum" sz="quarter" idx="5"/>
          </p:nvPr>
        </p:nvSpPr>
        <p:spPr/>
        <p:txBody>
          <a:bodyPr/>
          <a:lstStyle/>
          <a:p>
            <a:fld id="{C63716B3-BA3D-4603-91E2-F78B300298E4}" type="slidenum">
              <a:rPr lang="sv-SE" smtClean="0"/>
              <a:t>11</a:t>
            </a:fld>
            <a:endParaRPr lang="sv-SE"/>
          </a:p>
        </p:txBody>
      </p:sp>
    </p:spTree>
    <p:extLst>
      <p:ext uri="{BB962C8B-B14F-4D97-AF65-F5344CB8AC3E}">
        <p14:creationId xmlns:p14="http://schemas.microsoft.com/office/powerpoint/2010/main" val="428917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some sites we have old broadleaved trees that have been pollarded in the past. Many of them have raised crowns and heavy branches today which risks breaking the tree in the future, especially after measures have been done to open up around the tree.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By reducing and put down the crown of a tree, a measure done by trained arborists we expect to extend the life of the trees as well as let down more light through the foliage.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We have also done pollarding (</a:t>
            </a:r>
            <a:r>
              <a:rPr lang="en-US" noProof="0" dirty="0" err="1"/>
              <a:t>hamling</a:t>
            </a:r>
            <a:r>
              <a:rPr lang="en-US" noProof="0" dirty="0"/>
              <a:t>) on old pollarded trees and on young trees that can be the new ones when the old dies.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a short film we will meet one of the arborists telling about his work with crown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total approximately 1300 trees have been measured to reducing and put down the crown or re-pollarding.</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12</a:t>
            </a:fld>
            <a:endParaRPr lang="sv-SE"/>
          </a:p>
        </p:txBody>
      </p:sp>
    </p:spTree>
    <p:extLst>
      <p:ext uri="{BB962C8B-B14F-4D97-AF65-F5344CB8AC3E}">
        <p14:creationId xmlns:p14="http://schemas.microsoft.com/office/powerpoint/2010/main" val="248821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southeastern Sweden is a region where recurrent forest fires have had great impact on the forest in the past and we have many species that are direct or indirect favored by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We knew that the origin of these fires are both manmade (use of fire to open up for agriculture) and natural (combination of climate, soil type and thunderstorms).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surveys of the historical fire frequency in our region the pine forests were affected by fires almost every 30 years, sometimes more often!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Surveys also show that the fire frequency declined some hundred years ago and has almost ceased today </a:t>
            </a:r>
            <a:r>
              <a:rPr lang="en-US" dirty="0"/>
              <a:t>– a big threat for some species and a  reason to dense and dark forests</a:t>
            </a:r>
            <a:r>
              <a:rPr lang="en-US" noProof="0" dirty="0"/>
              <a:t>. Despite the massive forest fires we have seen in late years the annually affected area is lower than in historical times!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short film about prescribed burning (on next slide you will have a short summary in English).</a:t>
            </a:r>
            <a:endParaRPr lang="en-US" b="1"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the project prescribed burning have been done on 80 ha.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By monitoring of structures and insects we have seen that the measures </a:t>
            </a:r>
            <a:r>
              <a:rPr lang="en-US" dirty="0"/>
              <a:t>has the desired effect, you can read more in our reports.</a:t>
            </a: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13</a:t>
            </a:fld>
            <a:endParaRPr lang="sv-SE"/>
          </a:p>
        </p:txBody>
      </p:sp>
    </p:spTree>
    <p:extLst>
      <p:ext uri="{BB962C8B-B14F-4D97-AF65-F5344CB8AC3E}">
        <p14:creationId xmlns:p14="http://schemas.microsoft.com/office/powerpoint/2010/main" val="150087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14</a:t>
            </a:fld>
            <a:endParaRPr lang="sv-SE"/>
          </a:p>
        </p:txBody>
      </p:sp>
    </p:spTree>
    <p:extLst>
      <p:ext uri="{BB962C8B-B14F-4D97-AF65-F5344CB8AC3E}">
        <p14:creationId xmlns:p14="http://schemas.microsoft.com/office/powerpoint/2010/main" val="40881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Aerial photos before and after measures at </a:t>
            </a:r>
            <a:r>
              <a:rPr lang="en-US" dirty="0" err="1"/>
              <a:t>Rösten</a:t>
            </a:r>
            <a:r>
              <a:rPr lang="en-US" dirty="0"/>
              <a:t> </a:t>
            </a:r>
            <a:r>
              <a:rPr lang="en-US" dirty="0" err="1"/>
              <a:t>Nynäs</a:t>
            </a:r>
            <a:r>
              <a:rPr lang="en-US" dirty="0"/>
              <a:t>, Natura 2000-site SE0220126</a:t>
            </a:r>
          </a:p>
          <a:p>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15</a:t>
            </a:fld>
            <a:endParaRPr lang="sv-SE"/>
          </a:p>
        </p:txBody>
      </p:sp>
    </p:spTree>
    <p:extLst>
      <p:ext uri="{BB962C8B-B14F-4D97-AF65-F5344CB8AC3E}">
        <p14:creationId xmlns:p14="http://schemas.microsoft.com/office/powerpoint/2010/main" val="967349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16</a:t>
            </a:fld>
            <a:endParaRPr lang="sv-SE"/>
          </a:p>
        </p:txBody>
      </p:sp>
    </p:spTree>
    <p:extLst>
      <p:ext uri="{BB962C8B-B14F-4D97-AF65-F5344CB8AC3E}">
        <p14:creationId xmlns:p14="http://schemas.microsoft.com/office/powerpoint/2010/main" val="1141734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en-US" noProof="0" dirty="0"/>
              <a:t>High nature conservation values are adapted to trees in the coastal landscape of southeastern Sweden (in the counties of </a:t>
            </a:r>
            <a:r>
              <a:rPr lang="en-US" noProof="0" dirty="0" err="1"/>
              <a:t>Södermanland</a:t>
            </a:r>
            <a:r>
              <a:rPr lang="en-US" noProof="0" dirty="0"/>
              <a:t>, </a:t>
            </a:r>
            <a:r>
              <a:rPr lang="en-US" noProof="0" dirty="0" err="1"/>
              <a:t>Östergötland</a:t>
            </a:r>
            <a:r>
              <a:rPr lang="en-US" noProof="0" dirty="0"/>
              <a:t> and Kalmar) where we have run the LIFE Coast Benefit project since 2013.</a:t>
            </a:r>
          </a:p>
          <a:p>
            <a:pPr marL="171450" indent="-171450">
              <a:buFontTx/>
              <a:buChar char="-"/>
            </a:pPr>
            <a:r>
              <a:rPr lang="en-US" noProof="0" dirty="0"/>
              <a:t>Here you will find old and mature trees, veteran and ancient trees as well as a cultural landscape with many connections to trees.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 will now tell you about this landscape, our tree related measures in the project and some of the inhabitants and of course all the trees we hope to have appreciated our 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Feel free to ask your questions and contribute with your knowledge and opinions today and during the conference.</a:t>
            </a:r>
          </a:p>
          <a:p>
            <a:pPr marL="171450" indent="-171450">
              <a:buFontTx/>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2</a:t>
            </a:fld>
            <a:endParaRPr lang="sv-SE"/>
          </a:p>
        </p:txBody>
      </p:sp>
    </p:spTree>
    <p:extLst>
      <p:ext uri="{BB962C8B-B14F-4D97-AF65-F5344CB8AC3E}">
        <p14:creationId xmlns:p14="http://schemas.microsoft.com/office/powerpoint/2010/main" val="421794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en-US" noProof="0" dirty="0"/>
              <a:t>A thin soil layer on bedrock is dominating along the coast and on islands in the region. The proportion of bare rocks are usually high.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There are deeper clayey soils in valleys and other lower areas, locally it also occurs sandy soil.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In some areas there are presence of lime in the soil.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annual average temperature is high (compared to many other parts of Sweden) and the region have by the lowest annual average precipitation in the country.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climate on the coast is characterized by a cold spring, warm and dry summer and a longer warm autumn than the surrounding areas depending on the heating and cooling of the sea.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ongoing climate change might further strengthen this with more extreme weather situations and </a:t>
            </a:r>
            <a:r>
              <a:rPr lang="en-US" dirty="0"/>
              <a:t>shift of seasons.</a:t>
            </a:r>
            <a:endParaRPr lang="en-US" noProof="0"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noProof="0"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Pine (</a:t>
            </a:r>
            <a:r>
              <a:rPr lang="en-US" i="1" noProof="0" dirty="0"/>
              <a:t>Pinus </a:t>
            </a:r>
            <a:r>
              <a:rPr lang="en-US" i="1" noProof="0" dirty="0" err="1"/>
              <a:t>sylvestris</a:t>
            </a:r>
            <a:r>
              <a:rPr lang="en-US" noProof="0" dirty="0"/>
              <a:t>) is the dominant tree species of many wooded habitats along the coast.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Old and very old (mature) pine trees are widespread in the region and will be found in both pine dominated old forests (Habitat 9010 Western taiga) and scattered in younger forests as well as in grazed areas with various tree composition (Habitat </a:t>
            </a:r>
            <a:r>
              <a:rPr lang="en-US" sz="1200" noProof="0" dirty="0"/>
              <a:t>9070 Fennoscandian wooded pastures).</a:t>
            </a:r>
            <a:r>
              <a:rPr lang="en-US" noProof="0" dirty="0"/>
              <a:t> </a:t>
            </a:r>
          </a:p>
          <a:p>
            <a:pPr marL="285750" indent="-285750">
              <a:buFontTx/>
              <a:buChar char="-"/>
            </a:pPr>
            <a:r>
              <a:rPr lang="en-US" noProof="0" dirty="0"/>
              <a:t>The forests on the coast are less influenced by modern forestry than in many other areas, important for the biodiversity and for possibilities for dispersion of species!</a:t>
            </a:r>
          </a:p>
        </p:txBody>
      </p:sp>
      <p:sp>
        <p:nvSpPr>
          <p:cNvPr id="4" name="Platshållare för bildnummer 3"/>
          <p:cNvSpPr>
            <a:spLocks noGrp="1"/>
          </p:cNvSpPr>
          <p:nvPr>
            <p:ph type="sldNum" sz="quarter" idx="5"/>
          </p:nvPr>
        </p:nvSpPr>
        <p:spPr/>
        <p:txBody>
          <a:bodyPr/>
          <a:lstStyle/>
          <a:p>
            <a:fld id="{C63716B3-BA3D-4603-91E2-F78B300298E4}" type="slidenum">
              <a:rPr lang="sv-SE" smtClean="0"/>
              <a:t>3</a:t>
            </a:fld>
            <a:endParaRPr lang="sv-SE"/>
          </a:p>
        </p:txBody>
      </p:sp>
    </p:spTree>
    <p:extLst>
      <p:ext uri="{BB962C8B-B14F-4D97-AF65-F5344CB8AC3E}">
        <p14:creationId xmlns:p14="http://schemas.microsoft.com/office/powerpoint/2010/main" val="219365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High biodiversity is also connected to broadleaved trees along the coast, particularly Oak (</a:t>
            </a:r>
            <a:r>
              <a:rPr lang="en-US" i="1" noProof="0" dirty="0"/>
              <a:t>Quercus </a:t>
            </a:r>
            <a:r>
              <a:rPr lang="en-US" i="1" noProof="0" dirty="0" err="1"/>
              <a:t>robur</a:t>
            </a:r>
            <a:r>
              <a:rPr lang="en-US" noProof="0" dirty="0"/>
              <a:t>) and Lime-tree (</a:t>
            </a:r>
            <a:r>
              <a:rPr lang="en-US" i="1" noProof="0" dirty="0" err="1"/>
              <a:t>Tilia</a:t>
            </a:r>
            <a:r>
              <a:rPr lang="en-US" i="1" noProof="0" dirty="0"/>
              <a:t> </a:t>
            </a:r>
            <a:r>
              <a:rPr lang="en-US" i="1" noProof="0" dirty="0" err="1"/>
              <a:t>cordata</a:t>
            </a:r>
            <a:r>
              <a:rPr lang="en-US" noProof="0" dirty="0"/>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Oak is found in mixt forests with pine in rocky slopes and together with other broadleaved trees on deeper soil (Habitat 9020 </a:t>
            </a:r>
            <a:r>
              <a:rPr lang="sv-SE" sz="1200" b="0" i="0" u="none" strike="noStrike" kern="1200" baseline="0" dirty="0" err="1">
                <a:solidFill>
                  <a:schemeClr val="tx1"/>
                </a:solidFill>
                <a:latin typeface="+mn-lt"/>
                <a:ea typeface="+mn-ea"/>
                <a:cs typeface="+mn-cs"/>
              </a:rPr>
              <a:t>Fennoscandian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hemiboreal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natural</a:t>
            </a:r>
            <a:r>
              <a:rPr lang="sv-SE" sz="1200" b="0" i="0" u="none" strike="noStrike" kern="1200" baseline="0" dirty="0">
                <a:solidFill>
                  <a:schemeClr val="tx1"/>
                </a:solidFill>
                <a:latin typeface="+mn-lt"/>
                <a:ea typeface="+mn-ea"/>
                <a:cs typeface="+mn-cs"/>
              </a:rPr>
              <a:t> old broad-</a:t>
            </a:r>
            <a:r>
              <a:rPr lang="sv-SE" sz="1200" b="0" i="0" u="none" strike="noStrike" kern="1200" baseline="0" dirty="0" err="1">
                <a:solidFill>
                  <a:schemeClr val="tx1"/>
                </a:solidFill>
                <a:latin typeface="+mn-lt"/>
                <a:ea typeface="+mn-ea"/>
                <a:cs typeface="+mn-cs"/>
              </a:rPr>
              <a:t>leaved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deciduous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forests</a:t>
            </a:r>
            <a:r>
              <a:rPr lang="sv-SE" sz="1200" b="0" i="0" u="none" strike="noStrike" kern="1200" baseline="0" dirty="0">
                <a:solidFill>
                  <a:schemeClr val="tx1"/>
                </a:solidFill>
                <a:latin typeface="+mn-lt"/>
                <a:ea typeface="+mn-ea"/>
                <a:cs typeface="+mn-cs"/>
              </a:rPr>
              <a:t> (</a:t>
            </a:r>
            <a:r>
              <a:rPr lang="sv-SE" sz="1200" b="0" i="1" u="none" strike="noStrike" kern="1200" baseline="0" dirty="0" err="1">
                <a:solidFill>
                  <a:schemeClr val="tx1"/>
                </a:solidFill>
                <a:latin typeface="+mn-lt"/>
                <a:ea typeface="+mn-ea"/>
                <a:cs typeface="+mn-cs"/>
              </a:rPr>
              <a:t>Quercus</a:t>
            </a:r>
            <a:r>
              <a:rPr lang="sv-SE" sz="1200" b="0" i="1" u="none" strike="noStrike" kern="1200" baseline="0" dirty="0">
                <a:solidFill>
                  <a:schemeClr val="tx1"/>
                </a:solidFill>
                <a:latin typeface="+mn-lt"/>
                <a:ea typeface="+mn-ea"/>
                <a:cs typeface="+mn-cs"/>
              </a:rPr>
              <a:t>, </a:t>
            </a:r>
            <a:r>
              <a:rPr lang="sv-SE" sz="1200" b="0" i="1" u="none" strike="noStrike" kern="1200" baseline="0" dirty="0" err="1">
                <a:solidFill>
                  <a:schemeClr val="tx1"/>
                </a:solidFill>
                <a:latin typeface="+mn-lt"/>
                <a:ea typeface="+mn-ea"/>
                <a:cs typeface="+mn-cs"/>
              </a:rPr>
              <a:t>Tilia</a:t>
            </a:r>
            <a:r>
              <a:rPr lang="sv-SE" sz="1200" b="0" i="1" u="none" strike="noStrike" kern="1200" baseline="0" dirty="0">
                <a:solidFill>
                  <a:schemeClr val="tx1"/>
                </a:solidFill>
                <a:latin typeface="+mn-lt"/>
                <a:ea typeface="+mn-ea"/>
                <a:cs typeface="+mn-cs"/>
              </a:rPr>
              <a:t>, Acer, </a:t>
            </a:r>
            <a:r>
              <a:rPr lang="sv-SE" sz="1200" b="0" i="1" u="none" strike="noStrike" kern="1200" baseline="0" dirty="0" err="1">
                <a:solidFill>
                  <a:schemeClr val="tx1"/>
                </a:solidFill>
                <a:latin typeface="+mn-lt"/>
                <a:ea typeface="+mn-ea"/>
                <a:cs typeface="+mn-cs"/>
              </a:rPr>
              <a:t>Fraxinus</a:t>
            </a:r>
            <a:r>
              <a:rPr lang="sv-SE" sz="1200" b="0" i="1"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or </a:t>
            </a:r>
            <a:r>
              <a:rPr lang="sv-SE" sz="1200" b="0" i="1" u="none" strike="noStrike" kern="1200" baseline="0" dirty="0" err="1">
                <a:solidFill>
                  <a:schemeClr val="tx1"/>
                </a:solidFill>
                <a:latin typeface="+mn-lt"/>
                <a:ea typeface="+mn-ea"/>
                <a:cs typeface="+mn-cs"/>
              </a:rPr>
              <a:t>Ulmus</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rich</a:t>
            </a:r>
            <a:r>
              <a:rPr lang="sv-SE" sz="1200" b="0" i="0" u="none" strike="noStrike" kern="1200" baseline="0" dirty="0">
                <a:solidFill>
                  <a:schemeClr val="tx1"/>
                </a:solidFill>
                <a:latin typeface="+mn-lt"/>
                <a:ea typeface="+mn-ea"/>
                <a:cs typeface="+mn-cs"/>
              </a:rPr>
              <a:t> in </a:t>
            </a:r>
            <a:r>
              <a:rPr lang="sv-SE" sz="1200" b="0" i="0" u="none" strike="noStrike" kern="1200" baseline="0" dirty="0" err="1">
                <a:solidFill>
                  <a:schemeClr val="tx1"/>
                </a:solidFill>
                <a:latin typeface="+mn-lt"/>
                <a:ea typeface="+mn-ea"/>
                <a:cs typeface="+mn-cs"/>
              </a:rPr>
              <a:t>epiphytes</a:t>
            </a:r>
            <a:r>
              <a:rPr lang="en-US" noProof="0" dirty="0">
                <a:highlight>
                  <a:srgbClr val="FFFF00"/>
                </a:highlight>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biggest oaks are often found in areas that are or have been pastures for long time (Habitat 9070 </a:t>
            </a:r>
            <a:r>
              <a:rPr lang="en-US" sz="1200" noProof="0" dirty="0"/>
              <a:t>Fennoscandian wooded pastures)</a:t>
            </a:r>
            <a:r>
              <a:rPr lang="en-US" noProof="0" dirty="0"/>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In some regions of the coast the Lime-tree is common and many of the older ones have an origin from pollarding (</a:t>
            </a:r>
            <a:r>
              <a:rPr lang="en-US" noProof="0" dirty="0" err="1"/>
              <a:t>hamling</a:t>
            </a:r>
            <a:r>
              <a:rPr lang="en-US" noProof="0" dirty="0"/>
              <a:t>) in a more light open agricultural landscape.</a:t>
            </a:r>
          </a:p>
        </p:txBody>
      </p:sp>
      <p:sp>
        <p:nvSpPr>
          <p:cNvPr id="4" name="Platshållare för bildnummer 3"/>
          <p:cNvSpPr>
            <a:spLocks noGrp="1"/>
          </p:cNvSpPr>
          <p:nvPr>
            <p:ph type="sldNum" sz="quarter" idx="5"/>
          </p:nvPr>
        </p:nvSpPr>
        <p:spPr/>
        <p:txBody>
          <a:bodyPr/>
          <a:lstStyle/>
          <a:p>
            <a:fld id="{C63716B3-BA3D-4603-91E2-F78B300298E4}" type="slidenum">
              <a:rPr lang="sv-SE" smtClean="0"/>
              <a:t>4</a:t>
            </a:fld>
            <a:endParaRPr lang="sv-SE"/>
          </a:p>
        </p:txBody>
      </p:sp>
    </p:spTree>
    <p:extLst>
      <p:ext uri="{BB962C8B-B14F-4D97-AF65-F5344CB8AC3E}">
        <p14:creationId xmlns:p14="http://schemas.microsoft.com/office/powerpoint/2010/main" val="232746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The favorable climate and continuity of trees on the coast is also valuable for the biodiversity associated with other species of trees.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For example birch (</a:t>
            </a:r>
            <a:r>
              <a:rPr lang="en-US" i="1" noProof="0" dirty="0"/>
              <a:t>Betula </a:t>
            </a:r>
            <a:r>
              <a:rPr lang="en-US" i="1" noProof="0" dirty="0" err="1"/>
              <a:t>pubescens</a:t>
            </a:r>
            <a:r>
              <a:rPr lang="en-US" noProof="0" dirty="0"/>
              <a:t>) and alder (</a:t>
            </a:r>
            <a:r>
              <a:rPr lang="en-US" i="1" noProof="0" dirty="0" err="1"/>
              <a:t>Alnus</a:t>
            </a:r>
            <a:r>
              <a:rPr lang="en-US" i="1" noProof="0" dirty="0"/>
              <a:t> </a:t>
            </a:r>
            <a:r>
              <a:rPr lang="en-US" i="1" noProof="0" dirty="0" err="1"/>
              <a:t>glutinosa</a:t>
            </a:r>
            <a:r>
              <a:rPr lang="en-US" noProof="0" dirty="0"/>
              <a:t>) has been shown to have a variety of insect fauna, with some </a:t>
            </a:r>
            <a:r>
              <a:rPr lang="en-US" noProof="0" dirty="0" err="1"/>
              <a:t>redlisted</a:t>
            </a:r>
            <a:r>
              <a:rPr lang="en-US" noProof="0" dirty="0"/>
              <a:t> species, for example the hermit beetle (</a:t>
            </a:r>
            <a:r>
              <a:rPr lang="en-US" i="1" noProof="0" dirty="0" err="1"/>
              <a:t>Osmoderma</a:t>
            </a:r>
            <a:r>
              <a:rPr lang="en-US" i="1" noProof="0" dirty="0"/>
              <a:t> </a:t>
            </a:r>
            <a:r>
              <a:rPr lang="en-US" i="1" noProof="0" dirty="0" err="1"/>
              <a:t>eremita</a:t>
            </a:r>
            <a:r>
              <a:rPr lang="en-US" noProof="0" dirty="0"/>
              <a:t>) is found in old alder on the coast.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Ancient trees and continuity of dead wood of all species of trees are important and a prioritized substrate for the conservation of biodiversity!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noProof="0" dirty="0"/>
              <a:t>Maybe a management that ensures high amount and continuity of old trees and dead wood of common deciduous trees as birch, alder and aspen (</a:t>
            </a:r>
            <a:r>
              <a:rPr lang="en-US" sz="1200" i="1" kern="1200" noProof="0" dirty="0" err="1">
                <a:solidFill>
                  <a:schemeClr val="tx1"/>
                </a:solidFill>
                <a:effectLst/>
                <a:latin typeface="+mn-lt"/>
                <a:ea typeface="+mn-ea"/>
                <a:cs typeface="+mn-cs"/>
              </a:rPr>
              <a:t>Populus</a:t>
            </a:r>
            <a:r>
              <a:rPr lang="en-US" sz="1200" i="1" kern="1200" noProof="0" dirty="0">
                <a:solidFill>
                  <a:schemeClr val="tx1"/>
                </a:solidFill>
                <a:effectLst/>
                <a:latin typeface="+mn-lt"/>
                <a:ea typeface="+mn-ea"/>
                <a:cs typeface="+mn-cs"/>
              </a:rPr>
              <a:t> </a:t>
            </a:r>
            <a:r>
              <a:rPr lang="en-US" sz="1200" i="1" kern="1200" noProof="0" dirty="0" err="1">
                <a:solidFill>
                  <a:schemeClr val="tx1"/>
                </a:solidFill>
                <a:effectLst/>
                <a:latin typeface="+mn-lt"/>
                <a:ea typeface="+mn-ea"/>
                <a:cs typeface="+mn-cs"/>
              </a:rPr>
              <a:t>tremula</a:t>
            </a:r>
            <a:r>
              <a:rPr lang="en-US" sz="1200" kern="1200" noProof="0" dirty="0">
                <a:solidFill>
                  <a:schemeClr val="tx1"/>
                </a:solidFill>
                <a:effectLst/>
                <a:latin typeface="+mn-lt"/>
                <a:ea typeface="+mn-ea"/>
                <a:cs typeface="+mn-cs"/>
              </a:rPr>
              <a:t>) can help us too </a:t>
            </a:r>
            <a:r>
              <a:rPr lang="en-US" dirty="0"/>
              <a:t>bridging periods of shortage</a:t>
            </a:r>
            <a:r>
              <a:rPr lang="en-US" sz="1200" kern="1200" noProof="0" dirty="0">
                <a:solidFill>
                  <a:schemeClr val="tx1"/>
                </a:solidFill>
                <a:effectLst/>
                <a:latin typeface="+mn-lt"/>
                <a:ea typeface="+mn-ea"/>
                <a:cs typeface="+mn-cs"/>
              </a:rPr>
              <a:t> of substrate for some </a:t>
            </a:r>
            <a:r>
              <a:rPr lang="en-US" noProof="0" dirty="0"/>
              <a:t>threatened</a:t>
            </a:r>
            <a:r>
              <a:rPr lang="en-US" sz="1200" kern="1200" noProof="0" dirty="0">
                <a:solidFill>
                  <a:schemeClr val="tx1"/>
                </a:solidFill>
                <a:effectLst/>
                <a:latin typeface="+mn-lt"/>
                <a:ea typeface="+mn-ea"/>
                <a:cs typeface="+mn-cs"/>
              </a:rPr>
              <a:t> species.</a:t>
            </a:r>
            <a:endParaRPr lang="en-US" noProof="0"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5</a:t>
            </a:fld>
            <a:endParaRPr lang="sv-SE"/>
          </a:p>
        </p:txBody>
      </p:sp>
    </p:spTree>
    <p:extLst>
      <p:ext uri="{BB962C8B-B14F-4D97-AF65-F5344CB8AC3E}">
        <p14:creationId xmlns:p14="http://schemas.microsoft.com/office/powerpoint/2010/main" val="150059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en-US" noProof="0" dirty="0"/>
              <a:t>Coastal forests is a primary landscape but influenced and used by humans since it rose from the sea.</a:t>
            </a:r>
          </a:p>
          <a:p>
            <a:pPr marL="285750" indent="-285750">
              <a:buFontTx/>
              <a:buChar char="-"/>
            </a:pPr>
            <a:r>
              <a:rPr lang="en-US" noProof="0" dirty="0"/>
              <a:t>Almost all forests in the region have been used for grazing, wood for construction, tools etc. and for firewood.</a:t>
            </a:r>
          </a:p>
          <a:p>
            <a:pPr marL="285750" indent="-285750">
              <a:buFontTx/>
              <a:buChar char="-"/>
            </a:pPr>
            <a:r>
              <a:rPr lang="en-US" noProof="0" dirty="0"/>
              <a:t>In some areas, especially on islands clearcuttings have never occurred.</a:t>
            </a:r>
          </a:p>
          <a:p>
            <a:pPr marL="285750" indent="-285750">
              <a:buFontTx/>
              <a:buChar char="-"/>
            </a:pPr>
            <a:r>
              <a:rPr lang="en-US" noProof="0" dirty="0"/>
              <a:t>By that it have benefited species attached to warm, bright conditions and continuity of trees.</a:t>
            </a:r>
          </a:p>
          <a:p>
            <a:pPr marL="285750" indent="-285750">
              <a:buFontTx/>
              <a:buChar char="-"/>
            </a:pPr>
            <a:r>
              <a:rPr lang="en-US" noProof="0" dirty="0"/>
              <a:t>The bright and semi-open landscape have contributed to the habitat connection and spread of species in the landscape, although the water have been a strong barrier for some species.</a:t>
            </a:r>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6</a:t>
            </a:fld>
            <a:endParaRPr lang="sv-SE"/>
          </a:p>
        </p:txBody>
      </p:sp>
    </p:spTree>
    <p:extLst>
      <p:ext uri="{BB962C8B-B14F-4D97-AF65-F5344CB8AC3E}">
        <p14:creationId xmlns:p14="http://schemas.microsoft.com/office/powerpoint/2010/main" val="10153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en-US" sz="1200" dirty="0"/>
              <a:t>An example what have happened in the landscape since the 1940´s. Island of </a:t>
            </a:r>
            <a:r>
              <a:rPr lang="en-US" sz="1200" dirty="0" err="1"/>
              <a:t>Eknön</a:t>
            </a:r>
            <a:r>
              <a:rPr lang="en-US" sz="1200" dirty="0"/>
              <a:t>, Natura 2000-site SE0230135</a:t>
            </a:r>
            <a:endParaRPr lang="en-US"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the 1940´s and likely during long time before that almost the total island was an open or semi-open landscape, see for example the areas along the waterfront in west and the big area on the southeastern part of the island.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About 20 years later the landscape was much more dense and dark.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Before project LIFE Coast Benefit started to do measures in some parts of the island the overgrowth had continued. Almost all forests on the island is much denser than in the 60´s and before that, although the island is one of the hardest grazed areas in County of </a:t>
            </a:r>
            <a:r>
              <a:rPr lang="en-US" noProof="0" dirty="0" err="1"/>
              <a:t>Östergötland</a:t>
            </a:r>
            <a:r>
              <a:rPr lang="en-US"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But the overgrowth has created new opportunities for nature conservation, some of you will see and here more about that tomorrow!</a:t>
            </a:r>
          </a:p>
          <a:p>
            <a:pPr marL="285750" indent="-285750">
              <a:buFontTx/>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7</a:t>
            </a:fld>
            <a:endParaRPr lang="sv-SE"/>
          </a:p>
        </p:txBody>
      </p:sp>
    </p:spTree>
    <p:extLst>
      <p:ext uri="{BB962C8B-B14F-4D97-AF65-F5344CB8AC3E}">
        <p14:creationId xmlns:p14="http://schemas.microsoft.com/office/powerpoint/2010/main" val="48376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number of residents in the archipelago is much lower today than it was before the mid-1900s. Fewer need to do the work done by several years ago!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By that the number of animal herds has also decreased, but luckily we still have some people working with grazing livestock.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forests that in the past was important for multiple use are not so important any more. Construction wood and tools are easier to get hold of in other places and fewer need wood for heating.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High values for conservation affects how forestry should be conducted and in combination with high cost for transports etc. profitability is difficult to achieve both in forestry and in management of grazed forests and wooded pastures, especially on islands.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On top on that we have climate change and atmospheric nitrogen that affects growth and vegetation period. The vegetation period in southern Sweden have been 20 days longer since the mid 80s.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8</a:t>
            </a:fld>
            <a:endParaRPr lang="sv-SE"/>
          </a:p>
        </p:txBody>
      </p:sp>
    </p:spTree>
    <p:extLst>
      <p:ext uri="{BB962C8B-B14F-4D97-AF65-F5344CB8AC3E}">
        <p14:creationId xmlns:p14="http://schemas.microsoft.com/office/powerpoint/2010/main" val="98647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aim in the project for areas that are grazed or has structures (old trees with wide crowns, occurrence of flowering shrubs and openings with grass or typical flora) dependent on grazing has been to restore them to a more light-open landscape.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Openings has been widen, old trees with wide crowns and next generation of old trees as well as flowering shrubs have been favored.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We have also cleared around remnants from the past to give people the opportunity  to better understand the historical landscape.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In total more than 1000 ha of grazed forests and wooded pastures have been affected by the measures in the project.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majority of the measures have been performed by local or regional companies, for example farmers/animal keepers or small forestry companies.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Depending on the conditions in each site, forest harvesters (</a:t>
            </a:r>
            <a:r>
              <a:rPr lang="en-US" noProof="0" dirty="0" err="1"/>
              <a:t>skördare</a:t>
            </a:r>
            <a:r>
              <a:rPr lang="en-US" noProof="0" dirty="0"/>
              <a:t>) and forwarders (</a:t>
            </a:r>
            <a:r>
              <a:rPr lang="en-US" noProof="0" dirty="0" err="1"/>
              <a:t>skotare</a:t>
            </a:r>
            <a:r>
              <a:rPr lang="en-US" noProof="0" dirty="0"/>
              <a:t>) as well as manual work have been used.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logistics and use of barges (</a:t>
            </a:r>
            <a:r>
              <a:rPr lang="en-US" noProof="0" dirty="0" err="1"/>
              <a:t>pråmar</a:t>
            </a:r>
            <a:r>
              <a:rPr lang="en-US" noProof="0" dirty="0"/>
              <a:t>) for machines and timber has been particularly important on islands.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The expectation has been that the restorations will improve the possibility to preserve and develop the biodiversity in grazed forests and wooded pastures.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Grazing by cattle and/or sheep is desirable but in some remote or logistically difficult sites periodic management with clearing have to be done instead.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By the measures the future management and possibilities for grazing has improved. By increased feed supply for the livestock many sites have improved their sustainability for grazing and by that it will be an easier work for the keepers.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At least 370 ha of grazed forests (maybe more in some years) that have been affected by the measures in the project will receive support from the rural development program to be grazed. Another 700 ha will also be grazed together with these areas or temporarily, for example as a resource dry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Especially on islands some of the sites was grazed before with no or very low financing but after the project the incentives to continue the grazing has increased</a:t>
            </a:r>
            <a:r>
              <a:rPr lang="sv-SE" dirty="0"/>
              <a:t>.</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63716B3-BA3D-4603-91E2-F78B300298E4}" type="slidenum">
              <a:rPr lang="sv-SE" smtClean="0"/>
              <a:t>9</a:t>
            </a:fld>
            <a:endParaRPr lang="sv-SE"/>
          </a:p>
        </p:txBody>
      </p:sp>
    </p:spTree>
    <p:extLst>
      <p:ext uri="{BB962C8B-B14F-4D97-AF65-F5344CB8AC3E}">
        <p14:creationId xmlns:p14="http://schemas.microsoft.com/office/powerpoint/2010/main" val="254184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2A2A57-6279-4EEC-B6C0-5BFD5A66E3D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5217C8C-CC69-41A7-8924-7BF3E56AB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668F597-797D-4C70-93AE-F9A69D4DA14D}"/>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4CEA48B4-347F-4524-AA2C-460A6FA551F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77F6E61-9C76-408B-A580-1569D50E5763}"/>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8042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BD7E52-A613-45DC-AD3A-F29386F8683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823859-6A51-49E8-8010-AE6C8FF66D7C}"/>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88A91AE-747F-4602-96AE-F3D6CE2D5D6A}"/>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1ECF29CF-A630-4571-851A-C5F595602E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C0F7C65-282A-4BB8-90CF-3D764B9BC7F1}"/>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2097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2BCDCF9-8C9D-4D9F-82A7-E4D9D05EF1D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78D3C3E-512B-4069-9ACF-246A3850B3FC}"/>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CAC42F2-2EA3-4B61-A719-AC19815A443F}"/>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B920D5F0-1904-48D9-9F81-E54E2915EB7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CF002D7-CC12-49DC-99DF-30437E474C07}"/>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211041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01C8290-4E45-4ACC-9FDD-BE4025C944A5}" type="slidenum">
              <a:rPr lang="sv-SE" smtClean="0"/>
              <a:t>‹#›</a:t>
            </a:fld>
            <a:endParaRPr lang="sv-S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52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133447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01C8290-4E45-4ACC-9FDD-BE4025C944A5}" type="slidenum">
              <a:rPr lang="sv-SE" smtClean="0"/>
              <a:t>‹#›</a:t>
            </a:fld>
            <a:endParaRPr lang="sv-S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591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1EA3F977-A72C-466A-A9DC-3E0AEA939331}" type="datetimeFigureOut">
              <a:rPr lang="sv-SE" smtClean="0"/>
              <a:t>2019-05-10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94740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5"/>
            <a:ext cx="4937760" cy="32867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2867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1EA3F977-A72C-466A-A9DC-3E0AEA939331}" type="datetimeFigureOut">
              <a:rPr lang="sv-SE" smtClean="0"/>
              <a:t>2019-05-10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051327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1EA3F977-A72C-466A-A9DC-3E0AEA939331}" type="datetimeFigureOut">
              <a:rPr lang="sv-SE" smtClean="0"/>
              <a:t>2019-05-10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4248583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A3F977-A72C-466A-A9DC-3E0AEA939331}" type="datetimeFigureOut">
              <a:rPr lang="sv-SE" smtClean="0"/>
              <a:t>2019-05-10</a:t>
            </a:fld>
            <a:endParaRPr lang="sv-S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v-SE"/>
          </a:p>
        </p:txBody>
      </p:sp>
      <p:sp>
        <p:nvSpPr>
          <p:cNvPr id="9" name="Slide Number Placeholder 8"/>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51506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EA3F977-A72C-466A-A9DC-3E0AEA939331}" type="datetimeFigureOut">
              <a:rPr lang="sv-SE" smtClean="0"/>
              <a:t>2019-05-10</a:t>
            </a:fld>
            <a:endParaRPr lang="sv-S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v-S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1C8290-4E45-4ACC-9FDD-BE4025C944A5}" type="slidenum">
              <a:rPr lang="sv-SE" smtClean="0"/>
              <a:t>‹#›</a:t>
            </a:fld>
            <a:endParaRPr lang="sv-SE"/>
          </a:p>
        </p:txBody>
      </p:sp>
    </p:spTree>
    <p:extLst>
      <p:ext uri="{BB962C8B-B14F-4D97-AF65-F5344CB8AC3E}">
        <p14:creationId xmlns:p14="http://schemas.microsoft.com/office/powerpoint/2010/main" val="268940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2B9632-CDBC-4B3F-8C5A-5C169F86B3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323F1CC-BD4F-4AB3-9335-FC864F272235}"/>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37576F-FED8-49EB-84CA-73CA7AAA9722}"/>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CC06A5D7-772E-4BC0-BC18-6B94E88427C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AC02FAD-1DDA-481B-8163-CED13CAFF207}"/>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1227913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1EA3F977-A72C-466A-A9DC-3E0AEA939331}" type="datetimeFigureOut">
              <a:rPr lang="sv-SE" smtClean="0"/>
              <a:t>2019-05-10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2407306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564231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148883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CBD1EE-7E5D-4AD8-9B6D-5EB7B5E39B5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251937F-FF35-40DD-92A9-F47786987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320B97DF-0DCD-4C48-8AF6-8970229D82FF}"/>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AA16FF99-A930-4E69-AAE4-B1E62573964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9B459E1-22C5-4A2E-B3B4-4E1942BF98C4}"/>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273565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7ED762-BE8C-492F-9171-F8EFDF06FE5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33597C3-181D-48C8-ADD9-293EF1641E20}"/>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4D30F06-4C78-434A-A266-C66D94D59CE3}"/>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9C104E6-2DE6-45EA-A966-90485E375F97}"/>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6" name="Platshållare för sidfot 5">
            <a:extLst>
              <a:ext uri="{FF2B5EF4-FFF2-40B4-BE49-F238E27FC236}">
                <a16:creationId xmlns:a16="http://schemas.microsoft.com/office/drawing/2014/main" id="{3B7B55B4-B522-4B8F-932F-4EE190545D9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399558F-10B0-43CB-839C-43C9240928FF}"/>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70121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F8150E-4299-475B-AE51-B32B91BD8D8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32194CC-C5E9-43C1-84C3-660309C11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C1C93AC-5379-4CD5-9871-B23389E01FB3}"/>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5A4941A-1062-4A76-8D6C-299748FE4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B624A783-B7A3-442E-AC8B-AE20CB8A1341}"/>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B885A28-8DAA-4C5F-A707-7D7308792E97}"/>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8" name="Platshållare för sidfot 7">
            <a:extLst>
              <a:ext uri="{FF2B5EF4-FFF2-40B4-BE49-F238E27FC236}">
                <a16:creationId xmlns:a16="http://schemas.microsoft.com/office/drawing/2014/main" id="{290A0D0F-01D0-43CC-A25C-413C59BDE90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29B43DE-A60A-404C-A69C-5A1BFFBA613A}"/>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19209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17196-15CC-43B9-ADD9-B42504D050A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C00D02B-5D28-4C9F-A920-6BD9506F1B30}"/>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4" name="Platshållare för sidfot 3">
            <a:extLst>
              <a:ext uri="{FF2B5EF4-FFF2-40B4-BE49-F238E27FC236}">
                <a16:creationId xmlns:a16="http://schemas.microsoft.com/office/drawing/2014/main" id="{41A22285-DAA3-436E-8C2B-1C110E0237E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5D20687-ACEE-42E0-AD1E-3717FB249978}"/>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89297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DAFCC8-DEF6-4DCD-A277-82BAE271AC0E}"/>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3" name="Platshållare för sidfot 2">
            <a:extLst>
              <a:ext uri="{FF2B5EF4-FFF2-40B4-BE49-F238E27FC236}">
                <a16:creationId xmlns:a16="http://schemas.microsoft.com/office/drawing/2014/main" id="{68E2935F-DF84-422B-BF9F-E85A87ED08F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1C8C4A8-0387-4779-B5FD-19B087801ABF}"/>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265306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92C9D9-80D6-4784-ABEE-9F4116A6D3F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31FE962-0E26-495C-9E01-C934D6FED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1FB38EE-568F-4465-AC88-42AF45FD1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8584A60D-2D75-45DE-B203-6CF8C654ECE9}"/>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6" name="Platshållare för sidfot 5">
            <a:extLst>
              <a:ext uri="{FF2B5EF4-FFF2-40B4-BE49-F238E27FC236}">
                <a16:creationId xmlns:a16="http://schemas.microsoft.com/office/drawing/2014/main" id="{A083D400-562C-4F5F-985B-626534813D7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62F5BA-A9F3-4F8E-B203-1997962B4BB3}"/>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385044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3CF36-D0C1-47D2-A123-2F31C87979B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6B3B9A9-99E2-425C-8ACA-6714B0B4E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AF517A2-6194-42AC-B49D-2154AB57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6B93B0EE-1DB4-4218-88A1-D2B601F0C1D1}"/>
              </a:ext>
            </a:extLst>
          </p:cNvPr>
          <p:cNvSpPr>
            <a:spLocks noGrp="1"/>
          </p:cNvSpPr>
          <p:nvPr>
            <p:ph type="dt" sz="half" idx="10"/>
          </p:nvPr>
        </p:nvSpPr>
        <p:spPr/>
        <p:txBody>
          <a:bodyPr/>
          <a:lstStyle/>
          <a:p>
            <a:fld id="{1EA3F977-A72C-466A-A9DC-3E0AEA939331}" type="datetimeFigureOut">
              <a:rPr lang="sv-SE" smtClean="0"/>
              <a:t>2019-05-10</a:t>
            </a:fld>
            <a:endParaRPr lang="sv-SE"/>
          </a:p>
        </p:txBody>
      </p:sp>
      <p:sp>
        <p:nvSpPr>
          <p:cNvPr id="6" name="Platshållare för sidfot 5">
            <a:extLst>
              <a:ext uri="{FF2B5EF4-FFF2-40B4-BE49-F238E27FC236}">
                <a16:creationId xmlns:a16="http://schemas.microsoft.com/office/drawing/2014/main" id="{CE76B226-3568-4AC6-A4FC-7EECBC67159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A2CC90-56F6-43E5-B994-96C5FE004EAF}"/>
              </a:ext>
            </a:extLst>
          </p:cNvPr>
          <p:cNvSpPr>
            <a:spLocks noGrp="1"/>
          </p:cNvSpPr>
          <p:nvPr>
            <p:ph type="sldNum" sz="quarter" idx="12"/>
          </p:nvPr>
        </p:nvSpPr>
        <p:spPr/>
        <p:txBody>
          <a:bodyPr/>
          <a:lstStyle/>
          <a:p>
            <a:fld id="{C01C8290-4E45-4ACC-9FDD-BE4025C944A5}" type="slidenum">
              <a:rPr lang="sv-SE" smtClean="0"/>
              <a:t>‹#›</a:t>
            </a:fld>
            <a:endParaRPr lang="sv-SE"/>
          </a:p>
        </p:txBody>
      </p:sp>
    </p:spTree>
    <p:extLst>
      <p:ext uri="{BB962C8B-B14F-4D97-AF65-F5344CB8AC3E}">
        <p14:creationId xmlns:p14="http://schemas.microsoft.com/office/powerpoint/2010/main" val="271421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E7D4E56-2C07-4B49-9938-9162B43C6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3EE06FA-C935-48F9-A226-F9C74DF4B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AD388F4-9A81-4486-93BB-EFB28AD3D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3F977-A72C-466A-A9DC-3E0AEA939331}" type="datetimeFigureOut">
              <a:rPr lang="sv-SE" smtClean="0"/>
              <a:t>2019-05-10</a:t>
            </a:fld>
            <a:endParaRPr lang="sv-SE"/>
          </a:p>
        </p:txBody>
      </p:sp>
      <p:sp>
        <p:nvSpPr>
          <p:cNvPr id="5" name="Platshållare för sidfot 4">
            <a:extLst>
              <a:ext uri="{FF2B5EF4-FFF2-40B4-BE49-F238E27FC236}">
                <a16:creationId xmlns:a16="http://schemas.microsoft.com/office/drawing/2014/main" id="{A599A7CA-29CD-49C8-857E-CA366BDBF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BBB43DB-6681-4D71-82F7-3C5AFFE45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C8290-4E45-4ACC-9FDD-BE4025C944A5}" type="slidenum">
              <a:rPr lang="sv-SE" smtClean="0"/>
              <a:t>‹#›</a:t>
            </a:fld>
            <a:endParaRPr lang="sv-SE"/>
          </a:p>
        </p:txBody>
      </p:sp>
    </p:spTree>
    <p:extLst>
      <p:ext uri="{BB962C8B-B14F-4D97-AF65-F5344CB8AC3E}">
        <p14:creationId xmlns:p14="http://schemas.microsoft.com/office/powerpoint/2010/main" val="57613030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A3F977-A72C-466A-A9DC-3E0AEA939331}" type="datetimeFigureOut">
              <a:rPr lang="sv-SE" smtClean="0"/>
              <a:t>2019-05-10</a:t>
            </a:fld>
            <a:endParaRPr lang="sv-S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v-S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01C8290-4E45-4ACC-9FDD-BE4025C944A5}" type="slidenum">
              <a:rPr lang="sv-SE" smtClean="0"/>
              <a:t>‹#›</a:t>
            </a:fld>
            <a:endParaRPr lang="sv-S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86145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3.JP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6.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ildobjekt 73">
            <a:extLst>
              <a:ext uri="{FF2B5EF4-FFF2-40B4-BE49-F238E27FC236}">
                <a16:creationId xmlns:a16="http://schemas.microsoft.com/office/drawing/2014/main" id="{E2296947-19B5-4763-A8C3-9278943193A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2" r="-2" b="743"/>
          <a:stretch/>
        </p:blipFill>
        <p:spPr>
          <a:xfrm>
            <a:off x="-182887" y="-164595"/>
            <a:ext cx="6447707" cy="4622292"/>
          </a:xfrm>
          <a:prstGeom prst="rect">
            <a:avLst/>
          </a:prstGeom>
          <a:effectLst>
            <a:softEdge rad="533400"/>
          </a:effectLst>
        </p:spPr>
      </p:pic>
      <p:pic>
        <p:nvPicPr>
          <p:cNvPr id="58" name="Bildobjekt 57">
            <a:extLst>
              <a:ext uri="{FF2B5EF4-FFF2-40B4-BE49-F238E27FC236}">
                <a16:creationId xmlns:a16="http://schemas.microsoft.com/office/drawing/2014/main" id="{32F201CC-625F-4874-9E33-AE3865FBEA9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2" b="40357"/>
          <a:stretch/>
        </p:blipFill>
        <p:spPr>
          <a:xfrm>
            <a:off x="-1267749" y="2699532"/>
            <a:ext cx="6447707" cy="3845519"/>
          </a:xfrm>
          <a:prstGeom prst="rect">
            <a:avLst/>
          </a:prstGeom>
          <a:effectLst>
            <a:softEdge rad="533400"/>
          </a:effectLst>
        </p:spPr>
      </p:pic>
      <p:pic>
        <p:nvPicPr>
          <p:cNvPr id="79" name="Picture 78">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45A6BB77-28C2-4BA4-961A-5F735912B7DF}"/>
              </a:ext>
            </a:extLst>
          </p:cNvPr>
          <p:cNvSpPr>
            <a:spLocks noGrp="1"/>
          </p:cNvSpPr>
          <p:nvPr>
            <p:ph type="ctrTitle"/>
          </p:nvPr>
        </p:nvSpPr>
        <p:spPr>
          <a:xfrm>
            <a:off x="6447707" y="1492154"/>
            <a:ext cx="4820134" cy="1635639"/>
          </a:xfrm>
        </p:spPr>
        <p:txBody>
          <a:bodyPr anchor="t">
            <a:normAutofit/>
          </a:bodyPr>
          <a:lstStyle/>
          <a:p>
            <a:pPr algn="l"/>
            <a:r>
              <a:rPr lang="sv-SE" sz="4800" dirty="0">
                <a:solidFill>
                  <a:srgbClr val="1A7BE6"/>
                </a:solidFill>
              </a:rPr>
              <a:t>LIFE Coast Benefit</a:t>
            </a:r>
          </a:p>
        </p:txBody>
      </p:sp>
      <p:sp>
        <p:nvSpPr>
          <p:cNvPr id="3" name="Underrubrik 2">
            <a:extLst>
              <a:ext uri="{FF2B5EF4-FFF2-40B4-BE49-F238E27FC236}">
                <a16:creationId xmlns:a16="http://schemas.microsoft.com/office/drawing/2014/main" id="{449B09AC-B821-4F4F-9A12-D187F5655AF4}"/>
              </a:ext>
            </a:extLst>
          </p:cNvPr>
          <p:cNvSpPr>
            <a:spLocks noGrp="1"/>
          </p:cNvSpPr>
          <p:nvPr>
            <p:ph type="subTitle" idx="1"/>
          </p:nvPr>
        </p:nvSpPr>
        <p:spPr>
          <a:xfrm>
            <a:off x="6447707" y="2476983"/>
            <a:ext cx="4820134" cy="3738622"/>
          </a:xfrm>
        </p:spPr>
        <p:txBody>
          <a:bodyPr anchor="b">
            <a:normAutofit fontScale="92500" lnSpcReduction="10000"/>
          </a:bodyPr>
          <a:lstStyle/>
          <a:p>
            <a:pPr algn="l"/>
            <a:r>
              <a:rPr lang="en-GB" sz="3200" dirty="0">
                <a:solidFill>
                  <a:srgbClr val="1A7BE6"/>
                </a:solidFill>
              </a:rPr>
              <a:t>Lighter forests on the coast</a:t>
            </a:r>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endParaRPr lang="en-GB" sz="1800" dirty="0">
              <a:solidFill>
                <a:srgbClr val="000000"/>
              </a:solidFill>
            </a:endParaRPr>
          </a:p>
          <a:p>
            <a:pPr algn="l"/>
            <a:r>
              <a:rPr lang="en-GB" sz="1800" dirty="0">
                <a:solidFill>
                  <a:srgbClr val="000000"/>
                </a:solidFill>
              </a:rPr>
              <a:t>Martin Larsson</a:t>
            </a:r>
          </a:p>
          <a:p>
            <a:pPr algn="l"/>
            <a:r>
              <a:rPr lang="en-GB" sz="1800" dirty="0">
                <a:solidFill>
                  <a:srgbClr val="000000"/>
                </a:solidFill>
              </a:rPr>
              <a:t>County Administrative Board </a:t>
            </a:r>
            <a:r>
              <a:rPr lang="en-GB" sz="1800" dirty="0" err="1">
                <a:solidFill>
                  <a:srgbClr val="000000"/>
                </a:solidFill>
              </a:rPr>
              <a:t>Östergötland</a:t>
            </a:r>
            <a:r>
              <a:rPr lang="sv-SE" sz="1800" dirty="0">
                <a:solidFill>
                  <a:srgbClr val="000000"/>
                </a:solidFill>
              </a:rPr>
              <a:t>	</a:t>
            </a:r>
          </a:p>
        </p:txBody>
      </p:sp>
      <p:pic>
        <p:nvPicPr>
          <p:cNvPr id="5" name="Bildobjekt 4">
            <a:extLst>
              <a:ext uri="{FF2B5EF4-FFF2-40B4-BE49-F238E27FC236}">
                <a16:creationId xmlns:a16="http://schemas.microsoft.com/office/drawing/2014/main" id="{E018F4E2-0BB5-489D-956E-F10DA610E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1130" y="3292388"/>
            <a:ext cx="3368562" cy="2246805"/>
          </a:xfrm>
          <a:prstGeom prst="rect">
            <a:avLst/>
          </a:prstGeom>
        </p:spPr>
      </p:pic>
    </p:spTree>
    <p:extLst>
      <p:ext uri="{BB962C8B-B14F-4D97-AF65-F5344CB8AC3E}">
        <p14:creationId xmlns:p14="http://schemas.microsoft.com/office/powerpoint/2010/main" val="3587763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7B614BEC-BACC-411C-826A-69DE36FE7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915" y="1840891"/>
            <a:ext cx="3255181" cy="4340241"/>
          </a:xfrm>
          <a:prstGeom prst="rect">
            <a:avLst/>
          </a:prstGeom>
        </p:spPr>
      </p:pic>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770" y="484395"/>
            <a:ext cx="1847945" cy="1055171"/>
          </a:xfrm>
          <a:prstGeom prst="rect">
            <a:avLst/>
          </a:prstGeom>
        </p:spPr>
      </p:pic>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Laying and standing</a:t>
            </a:r>
            <a:br>
              <a:rPr lang="en-US" sz="6000" dirty="0">
                <a:solidFill>
                  <a:srgbClr val="1A7BE6"/>
                </a:solidFill>
              </a:rPr>
            </a:br>
            <a:r>
              <a:rPr lang="en-US" sz="6000" dirty="0">
                <a:solidFill>
                  <a:srgbClr val="1A7BE6"/>
                </a:solidFill>
              </a:rPr>
              <a:t>	dead wood</a:t>
            </a:r>
            <a:endParaRPr lang="en-US" sz="1200" dirty="0"/>
          </a:p>
        </p:txBody>
      </p:sp>
      <p:pic>
        <p:nvPicPr>
          <p:cNvPr id="16" name="Platshållare för innehåll 15">
            <a:extLst>
              <a:ext uri="{FF2B5EF4-FFF2-40B4-BE49-F238E27FC236}">
                <a16:creationId xmlns:a16="http://schemas.microsoft.com/office/drawing/2014/main" id="{98896F14-B26E-4A8A-B26C-25AB8DFCFA1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840891"/>
            <a:ext cx="5786987" cy="4340241"/>
          </a:xfrm>
        </p:spPr>
      </p:pic>
      <p:pic>
        <p:nvPicPr>
          <p:cNvPr id="5" name="Bildobjekt 4">
            <a:extLst>
              <a:ext uri="{FF2B5EF4-FFF2-40B4-BE49-F238E27FC236}">
                <a16:creationId xmlns:a16="http://schemas.microsoft.com/office/drawing/2014/main" id="{AF5448D1-5212-41E0-BF9B-6F9FAF64A230}"/>
              </a:ext>
            </a:extLst>
          </p:cNvPr>
          <p:cNvPicPr>
            <a:picLocks noChangeAspect="1"/>
          </p:cNvPicPr>
          <p:nvPr/>
        </p:nvPicPr>
        <p:blipFill>
          <a:blip r:embed="rId6"/>
          <a:stretch>
            <a:fillRect/>
          </a:stretch>
        </p:blipFill>
        <p:spPr>
          <a:xfrm>
            <a:off x="5118326" y="3447799"/>
            <a:ext cx="3876190" cy="2733333"/>
          </a:xfrm>
          <a:prstGeom prst="rect">
            <a:avLst/>
          </a:prstGeom>
        </p:spPr>
      </p:pic>
      <p:sp>
        <p:nvSpPr>
          <p:cNvPr id="6" name="textruta 5">
            <a:extLst>
              <a:ext uri="{FF2B5EF4-FFF2-40B4-BE49-F238E27FC236}">
                <a16:creationId xmlns:a16="http://schemas.microsoft.com/office/drawing/2014/main" id="{DC088DCF-F13C-4DB1-B1D0-37D9D6E4DA57}"/>
              </a:ext>
            </a:extLst>
          </p:cNvPr>
          <p:cNvSpPr txBox="1"/>
          <p:nvPr/>
        </p:nvSpPr>
        <p:spPr>
          <a:xfrm>
            <a:off x="5927225" y="3059668"/>
            <a:ext cx="3067291" cy="369332"/>
          </a:xfrm>
          <a:prstGeom prst="rect">
            <a:avLst/>
          </a:prstGeom>
          <a:noFill/>
        </p:spPr>
        <p:txBody>
          <a:bodyPr wrap="square" rtlCol="0">
            <a:spAutoFit/>
          </a:bodyPr>
          <a:lstStyle/>
          <a:p>
            <a:r>
              <a:rPr lang="en-US" dirty="0"/>
              <a:t>Proportion of dead wood</a:t>
            </a:r>
          </a:p>
        </p:txBody>
      </p:sp>
    </p:spTree>
    <p:extLst>
      <p:ext uri="{BB962C8B-B14F-4D97-AF65-F5344CB8AC3E}">
        <p14:creationId xmlns:p14="http://schemas.microsoft.com/office/powerpoint/2010/main" val="743913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Clearing around veteran</a:t>
            </a:r>
            <a:br>
              <a:rPr lang="en-US" sz="6000" dirty="0">
                <a:solidFill>
                  <a:srgbClr val="1A7BE6"/>
                </a:solidFill>
              </a:rPr>
            </a:br>
            <a:r>
              <a:rPr lang="en-US" sz="6000" dirty="0">
                <a:solidFill>
                  <a:srgbClr val="1A7BE6"/>
                </a:solidFill>
              </a:rPr>
              <a:t>	trees and successors</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896" y="522607"/>
            <a:ext cx="1872784" cy="1069354"/>
          </a:xfrm>
          <a:prstGeom prst="rect">
            <a:avLst/>
          </a:prstGeom>
        </p:spPr>
      </p:pic>
      <p:pic>
        <p:nvPicPr>
          <p:cNvPr id="5" name="Platshållare för innehåll 4">
            <a:extLst>
              <a:ext uri="{FF2B5EF4-FFF2-40B4-BE49-F238E27FC236}">
                <a16:creationId xmlns:a16="http://schemas.microsoft.com/office/drawing/2014/main" id="{CF5E6449-F8B2-4763-9CC2-A00E47F1DE8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915609"/>
            <a:ext cx="5671595" cy="4253697"/>
          </a:xfrm>
        </p:spPr>
      </p:pic>
      <p:pic>
        <p:nvPicPr>
          <p:cNvPr id="7" name="Bildobjekt 6">
            <a:extLst>
              <a:ext uri="{FF2B5EF4-FFF2-40B4-BE49-F238E27FC236}">
                <a16:creationId xmlns:a16="http://schemas.microsoft.com/office/drawing/2014/main" id="{EF11D291-CB90-482E-A4B4-27D83C6A2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751" y="1915609"/>
            <a:ext cx="6422249" cy="4253697"/>
          </a:xfrm>
          <a:prstGeom prst="rect">
            <a:avLst/>
          </a:prstGeom>
        </p:spPr>
      </p:pic>
    </p:spTree>
    <p:extLst>
      <p:ext uri="{BB962C8B-B14F-4D97-AF65-F5344CB8AC3E}">
        <p14:creationId xmlns:p14="http://schemas.microsoft.com/office/powerpoint/2010/main" val="138291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Crown reduction</a:t>
            </a:r>
            <a:br>
              <a:rPr lang="en-US" sz="6000" dirty="0">
                <a:solidFill>
                  <a:srgbClr val="1A7BE6"/>
                </a:solidFill>
              </a:rPr>
            </a:br>
            <a:r>
              <a:rPr lang="en-US" sz="6000" dirty="0">
                <a:solidFill>
                  <a:srgbClr val="1A7BE6"/>
                </a:solidFill>
              </a:rPr>
              <a:t>	and pollarding</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01" y="63331"/>
            <a:ext cx="2931765" cy="1674029"/>
          </a:xfrm>
          <a:prstGeom prst="rect">
            <a:avLst/>
          </a:prstGeom>
        </p:spPr>
      </p:pic>
      <p:pic>
        <p:nvPicPr>
          <p:cNvPr id="5" name="Platshållare för innehåll 4">
            <a:extLst>
              <a:ext uri="{FF2B5EF4-FFF2-40B4-BE49-F238E27FC236}">
                <a16:creationId xmlns:a16="http://schemas.microsoft.com/office/drawing/2014/main" id="{85EB0DF5-E064-4E4A-B966-4051D9DA46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43555" y="1910474"/>
            <a:ext cx="5648445" cy="4236334"/>
          </a:xfrm>
        </p:spPr>
      </p:pic>
      <p:pic>
        <p:nvPicPr>
          <p:cNvPr id="10" name="Bildobjekt 9">
            <a:extLst>
              <a:ext uri="{FF2B5EF4-FFF2-40B4-BE49-F238E27FC236}">
                <a16:creationId xmlns:a16="http://schemas.microsoft.com/office/drawing/2014/main" id="{26E09C83-39FD-4934-9A55-A1F0EFDA9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0474"/>
            <a:ext cx="6354501" cy="4236334"/>
          </a:xfrm>
          <a:prstGeom prst="rect">
            <a:avLst/>
          </a:prstGeom>
        </p:spPr>
      </p:pic>
    </p:spTree>
    <p:extLst>
      <p:ext uri="{BB962C8B-B14F-4D97-AF65-F5344CB8AC3E}">
        <p14:creationId xmlns:p14="http://schemas.microsoft.com/office/powerpoint/2010/main" val="403441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sv-SE" sz="6000" dirty="0">
                <a:solidFill>
                  <a:srgbClr val="1A7BE6"/>
                </a:solidFill>
              </a:rPr>
              <a:t> </a:t>
            </a:r>
            <a:r>
              <a:rPr lang="en-US" sz="6000" dirty="0">
                <a:solidFill>
                  <a:srgbClr val="1A7BE6"/>
                </a:solidFill>
              </a:rPr>
              <a:t>Prescribed burning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01" y="63331"/>
            <a:ext cx="2931765" cy="1674029"/>
          </a:xfrm>
          <a:prstGeom prst="rect">
            <a:avLst/>
          </a:prstGeom>
        </p:spPr>
      </p:pic>
      <p:pic>
        <p:nvPicPr>
          <p:cNvPr id="10" name="Platshållare för innehåll 9">
            <a:extLst>
              <a:ext uri="{FF2B5EF4-FFF2-40B4-BE49-F238E27FC236}">
                <a16:creationId xmlns:a16="http://schemas.microsoft.com/office/drawing/2014/main" id="{624F32E0-47AA-4D59-995D-06295E8D038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60778" y="1857837"/>
            <a:ext cx="5825789" cy="4369342"/>
          </a:xfrm>
        </p:spPr>
      </p:pic>
      <p:pic>
        <p:nvPicPr>
          <p:cNvPr id="5" name="Bildobjekt 4">
            <a:extLst>
              <a:ext uri="{FF2B5EF4-FFF2-40B4-BE49-F238E27FC236}">
                <a16:creationId xmlns:a16="http://schemas.microsoft.com/office/drawing/2014/main" id="{74E7CF54-E1EE-4A61-8F3D-966BC2FA2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71" y="1857837"/>
            <a:ext cx="5825789" cy="4369342"/>
          </a:xfrm>
          <a:prstGeom prst="rect">
            <a:avLst/>
          </a:prstGeom>
        </p:spPr>
      </p:pic>
    </p:spTree>
    <p:extLst>
      <p:ext uri="{BB962C8B-B14F-4D97-AF65-F5344CB8AC3E}">
        <p14:creationId xmlns:p14="http://schemas.microsoft.com/office/powerpoint/2010/main" val="111027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a:bodyPr>
          <a:lstStyle/>
          <a:p>
            <a:r>
              <a:rPr lang="sv-SE" dirty="0">
                <a:solidFill>
                  <a:srgbClr val="1A7BE6"/>
                </a:solidFill>
              </a:rPr>
              <a:t>	</a:t>
            </a:r>
            <a:r>
              <a:rPr lang="en-US" sz="4900" dirty="0">
                <a:solidFill>
                  <a:srgbClr val="1A7BE6"/>
                </a:solidFill>
              </a:rPr>
              <a:t>A short summary of the</a:t>
            </a:r>
            <a:br>
              <a:rPr lang="en-US" sz="4900" dirty="0">
                <a:solidFill>
                  <a:srgbClr val="1A7BE6"/>
                </a:solidFill>
              </a:rPr>
            </a:br>
            <a:r>
              <a:rPr lang="en-US" sz="4900" dirty="0">
                <a:solidFill>
                  <a:srgbClr val="1A7BE6"/>
                </a:solidFill>
              </a:rPr>
              <a:t>	film about prescribed burning</a:t>
            </a:r>
            <a:endParaRPr lang="en-US" sz="49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702" y="286603"/>
            <a:ext cx="1620978" cy="925574"/>
          </a:xfrm>
          <a:prstGeom prst="rect">
            <a:avLst/>
          </a:prstGeom>
        </p:spPr>
      </p:pic>
      <p:sp>
        <p:nvSpPr>
          <p:cNvPr id="6" name="Platshållare för innehåll 5">
            <a:extLst>
              <a:ext uri="{FF2B5EF4-FFF2-40B4-BE49-F238E27FC236}">
                <a16:creationId xmlns:a16="http://schemas.microsoft.com/office/drawing/2014/main" id="{34DEA5CC-EE70-4824-8093-7333AEF60055}"/>
              </a:ext>
            </a:extLst>
          </p:cNvPr>
          <p:cNvSpPr>
            <a:spLocks noGrp="1"/>
          </p:cNvSpPr>
          <p:nvPr>
            <p:ph idx="1"/>
          </p:nvPr>
        </p:nvSpPr>
        <p:spPr/>
        <p:txBody>
          <a:bodyPr/>
          <a:lstStyle/>
          <a:p>
            <a:r>
              <a:rPr lang="sv-SE" dirty="0"/>
              <a:t>- </a:t>
            </a:r>
            <a:r>
              <a:rPr lang="en-US" dirty="0"/>
              <a:t>We are in a landscape with frequent historical forest fires and presence of many species that are direct or indirect favored by this.</a:t>
            </a:r>
          </a:p>
          <a:p>
            <a:r>
              <a:rPr lang="en-US" dirty="0"/>
              <a:t>- Before a prescribed burning we make a plan that describes how the burning shall be done, borders of the area, objects that have to be protected and safety issues etc.</a:t>
            </a:r>
          </a:p>
          <a:p>
            <a:r>
              <a:rPr lang="en-US" dirty="0"/>
              <a:t>- Exactly the right weather conditions (for example temperature, wind and dryness on the ground) are needed. The exact day the burning will be done is not possible to decide longtime in advance.</a:t>
            </a:r>
          </a:p>
          <a:p>
            <a:r>
              <a:rPr lang="en-US" dirty="0"/>
              <a:t>- Before the burning starts we are in the area for planning and in the same time bigger animals will be frightened away.</a:t>
            </a:r>
          </a:p>
          <a:p>
            <a:r>
              <a:rPr lang="en-US" dirty="0"/>
              <a:t>- Of course there are some small animals that can not escape the fires and heat but in the long run we creates structures and an environment that promote high nature conservation values.</a:t>
            </a:r>
          </a:p>
          <a:p>
            <a:endParaRPr lang="sv-SE" dirty="0"/>
          </a:p>
          <a:p>
            <a:endParaRPr lang="sv-SE" dirty="0"/>
          </a:p>
        </p:txBody>
      </p:sp>
    </p:spTree>
    <p:extLst>
      <p:ext uri="{BB962C8B-B14F-4D97-AF65-F5344CB8AC3E}">
        <p14:creationId xmlns:p14="http://schemas.microsoft.com/office/powerpoint/2010/main" val="396724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sv-SE" sz="6000" dirty="0">
                <a:solidFill>
                  <a:srgbClr val="1A7BE6"/>
                </a:solidFill>
              </a:rPr>
              <a:t> </a:t>
            </a:r>
            <a:br>
              <a:rPr lang="sv-SE" sz="6000" dirty="0">
                <a:solidFill>
                  <a:srgbClr val="1A7BE6"/>
                </a:solidFill>
              </a:rPr>
            </a:br>
            <a:r>
              <a:rPr lang="sv-SE" sz="6000" dirty="0">
                <a:solidFill>
                  <a:srgbClr val="1A7BE6"/>
                </a:solidFill>
              </a:rPr>
              <a:t>	</a:t>
            </a:r>
            <a:r>
              <a:rPr lang="en-US" sz="6000" dirty="0">
                <a:solidFill>
                  <a:srgbClr val="1A7BE6"/>
                </a:solidFill>
              </a:rPr>
              <a:t>Changes in landscape</a:t>
            </a:r>
            <a:br>
              <a:rPr lang="en-US" sz="6000" dirty="0">
                <a:solidFill>
                  <a:srgbClr val="1A7BE6"/>
                </a:solidFill>
              </a:rPr>
            </a:br>
            <a:r>
              <a:rPr lang="en-US" sz="6000" dirty="0">
                <a:solidFill>
                  <a:srgbClr val="1A7BE6"/>
                </a:solidFill>
              </a:rPr>
              <a:t>	after LIFE CB</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03" y="63332"/>
            <a:ext cx="2931764" cy="1674028"/>
          </a:xfrm>
          <a:prstGeom prst="rect">
            <a:avLst/>
          </a:prstGeom>
        </p:spPr>
      </p:pic>
      <p:pic>
        <p:nvPicPr>
          <p:cNvPr id="5" name="Platshållare för innehåll 4">
            <a:extLst>
              <a:ext uri="{FF2B5EF4-FFF2-40B4-BE49-F238E27FC236}">
                <a16:creationId xmlns:a16="http://schemas.microsoft.com/office/drawing/2014/main" id="{1E29346B-37E6-4787-96B4-3FA9406F193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960630"/>
            <a:ext cx="6035596" cy="4022725"/>
          </a:xfrm>
        </p:spPr>
      </p:pic>
      <p:pic>
        <p:nvPicPr>
          <p:cNvPr id="7" name="Bildobjekt 6">
            <a:extLst>
              <a:ext uri="{FF2B5EF4-FFF2-40B4-BE49-F238E27FC236}">
                <a16:creationId xmlns:a16="http://schemas.microsoft.com/office/drawing/2014/main" id="{6C7F8E2E-7174-4F71-B453-EF2BD34D6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45" y="1960630"/>
            <a:ext cx="6026555" cy="4022725"/>
          </a:xfrm>
          <a:prstGeom prst="rect">
            <a:avLst/>
          </a:prstGeom>
        </p:spPr>
      </p:pic>
      <p:sp>
        <p:nvSpPr>
          <p:cNvPr id="3" name="textruta 2">
            <a:extLst>
              <a:ext uri="{FF2B5EF4-FFF2-40B4-BE49-F238E27FC236}">
                <a16:creationId xmlns:a16="http://schemas.microsoft.com/office/drawing/2014/main" id="{4A10A22B-34DA-40A9-85E1-CEA69094FC38}"/>
              </a:ext>
            </a:extLst>
          </p:cNvPr>
          <p:cNvSpPr txBox="1"/>
          <p:nvPr/>
        </p:nvSpPr>
        <p:spPr>
          <a:xfrm>
            <a:off x="1963837" y="2060295"/>
            <a:ext cx="8264325" cy="369332"/>
          </a:xfrm>
          <a:prstGeom prst="rect">
            <a:avLst/>
          </a:prstGeom>
          <a:solidFill>
            <a:schemeClr val="bg1"/>
          </a:solidFill>
        </p:spPr>
        <p:txBody>
          <a:bodyPr wrap="square" rtlCol="0">
            <a:spAutoFit/>
          </a:bodyPr>
          <a:lstStyle/>
          <a:p>
            <a:r>
              <a:rPr lang="en-US" dirty="0"/>
              <a:t>Aerial photos before and after measures at </a:t>
            </a:r>
            <a:r>
              <a:rPr lang="en-US" dirty="0" err="1"/>
              <a:t>Rösten</a:t>
            </a:r>
            <a:r>
              <a:rPr lang="en-US" dirty="0"/>
              <a:t> </a:t>
            </a:r>
            <a:r>
              <a:rPr lang="en-US" dirty="0" err="1"/>
              <a:t>Nynäs</a:t>
            </a:r>
            <a:r>
              <a:rPr lang="en-US" dirty="0"/>
              <a:t>, Natura 2000-site SE0220126</a:t>
            </a:r>
          </a:p>
        </p:txBody>
      </p:sp>
    </p:spTree>
    <p:extLst>
      <p:ext uri="{BB962C8B-B14F-4D97-AF65-F5344CB8AC3E}">
        <p14:creationId xmlns:p14="http://schemas.microsoft.com/office/powerpoint/2010/main" val="236218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5046811-264F-4F41-97B2-35E699D4F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81" y="0"/>
            <a:ext cx="10554637" cy="6234428"/>
          </a:xfrm>
          <a:prstGeom prst="rect">
            <a:avLst/>
          </a:prstGeom>
        </p:spPr>
      </p:pic>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a:xfrm>
            <a:off x="3298784" y="4819124"/>
            <a:ext cx="7685590" cy="986438"/>
          </a:xfrm>
        </p:spPr>
        <p:txBody>
          <a:bodyPr>
            <a:normAutofit/>
          </a:bodyPr>
          <a:lstStyle/>
          <a:p>
            <a:r>
              <a:rPr lang="sv-SE" dirty="0">
                <a:solidFill>
                  <a:srgbClr val="1A7BE6"/>
                </a:solidFill>
              </a:rPr>
              <a:t>	</a:t>
            </a:r>
            <a:r>
              <a:rPr lang="en-US" sz="6000" dirty="0">
                <a:solidFill>
                  <a:srgbClr val="1A7BE6"/>
                </a:solidFill>
              </a:rPr>
              <a:t>Thanks for listening!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148" y="178229"/>
            <a:ext cx="1727572" cy="986438"/>
          </a:xfrm>
          <a:prstGeom prst="rect">
            <a:avLst/>
          </a:prstGeom>
        </p:spPr>
      </p:pic>
    </p:spTree>
    <p:extLst>
      <p:ext uri="{BB962C8B-B14F-4D97-AF65-F5344CB8AC3E}">
        <p14:creationId xmlns:p14="http://schemas.microsoft.com/office/powerpoint/2010/main" val="223253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1A441CB-EC0A-4FF2-A59F-51096FD2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213" y="63329"/>
            <a:ext cx="3004787" cy="6181278"/>
          </a:xfrm>
          <a:prstGeom prst="rect">
            <a:avLst/>
          </a:prstGeom>
        </p:spPr>
      </p:pic>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a:xfrm>
            <a:off x="1097280" y="286603"/>
            <a:ext cx="10058400" cy="1450757"/>
          </a:xfrm>
        </p:spPr>
        <p:txBody>
          <a:bodyPr>
            <a:normAutofit/>
          </a:bodyPr>
          <a:lstStyle/>
          <a:p>
            <a:r>
              <a:rPr lang="sv-SE" dirty="0">
                <a:solidFill>
                  <a:srgbClr val="1A7BE6"/>
                </a:solidFill>
              </a:rPr>
              <a:t>	</a:t>
            </a:r>
            <a:r>
              <a:rPr lang="en-US" dirty="0">
                <a:solidFill>
                  <a:srgbClr val="1A7BE6"/>
                </a:solidFill>
              </a:rPr>
              <a:t>A landscape with h</a:t>
            </a:r>
            <a:r>
              <a:rPr lang="en-US" sz="4400" dirty="0">
                <a:solidFill>
                  <a:srgbClr val="1A7BE6"/>
                </a:solidFill>
              </a:rPr>
              <a:t>igh </a:t>
            </a:r>
            <a:br>
              <a:rPr lang="en-US" sz="4400" dirty="0">
                <a:solidFill>
                  <a:srgbClr val="1A7BE6"/>
                </a:solidFill>
              </a:rPr>
            </a:br>
            <a:r>
              <a:rPr lang="en-US" sz="4400" dirty="0">
                <a:solidFill>
                  <a:srgbClr val="1A7BE6"/>
                </a:solidFill>
              </a:rPr>
              <a:t>	</a:t>
            </a:r>
            <a:r>
              <a:rPr lang="en-US" dirty="0">
                <a:solidFill>
                  <a:srgbClr val="1A7BE6"/>
                </a:solidFill>
              </a:rPr>
              <a:t>tree values</a:t>
            </a:r>
            <a:endParaRPr lang="en-US"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009" y="246449"/>
            <a:ext cx="2011905" cy="1148791"/>
          </a:xfrm>
          <a:prstGeom prst="rect">
            <a:avLst/>
          </a:prstGeom>
        </p:spPr>
      </p:pic>
      <p:pic>
        <p:nvPicPr>
          <p:cNvPr id="16" name="Bildobjekt 15">
            <a:extLst>
              <a:ext uri="{FF2B5EF4-FFF2-40B4-BE49-F238E27FC236}">
                <a16:creationId xmlns:a16="http://schemas.microsoft.com/office/drawing/2014/main" id="{0F82CFCB-B823-43CF-AC1E-ACFE2FACE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51944"/>
            <a:ext cx="3294498" cy="4392663"/>
          </a:xfrm>
          <a:prstGeom prst="rect">
            <a:avLst/>
          </a:prstGeom>
        </p:spPr>
      </p:pic>
      <p:pic>
        <p:nvPicPr>
          <p:cNvPr id="12" name="Platshållare för innehåll 11">
            <a:extLst>
              <a:ext uri="{FF2B5EF4-FFF2-40B4-BE49-F238E27FC236}">
                <a16:creationId xmlns:a16="http://schemas.microsoft.com/office/drawing/2014/main" id="{4147A57A-0480-4289-B94A-3F376DBC9A3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028281" y="1851946"/>
            <a:ext cx="3294495" cy="4392661"/>
          </a:xfrm>
        </p:spPr>
      </p:pic>
      <p:pic>
        <p:nvPicPr>
          <p:cNvPr id="6" name="Bildobjekt 5">
            <a:extLst>
              <a:ext uri="{FF2B5EF4-FFF2-40B4-BE49-F238E27FC236}">
                <a16:creationId xmlns:a16="http://schemas.microsoft.com/office/drawing/2014/main" id="{616006E4-E70C-43FA-BF94-90E7B5DA7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0855" y="1851946"/>
            <a:ext cx="3294496" cy="4392661"/>
          </a:xfrm>
          <a:prstGeom prst="rect">
            <a:avLst/>
          </a:prstGeom>
        </p:spPr>
      </p:pic>
      <p:sp>
        <p:nvSpPr>
          <p:cNvPr id="9" name="textruta 8">
            <a:extLst>
              <a:ext uri="{FF2B5EF4-FFF2-40B4-BE49-F238E27FC236}">
                <a16:creationId xmlns:a16="http://schemas.microsoft.com/office/drawing/2014/main" id="{1190B10C-A66D-4EA5-99C6-5F0B12E1B3C0}"/>
              </a:ext>
            </a:extLst>
          </p:cNvPr>
          <p:cNvSpPr txBox="1"/>
          <p:nvPr/>
        </p:nvSpPr>
        <p:spPr>
          <a:xfrm>
            <a:off x="8821437" y="5382311"/>
            <a:ext cx="1701479" cy="523220"/>
          </a:xfrm>
          <a:prstGeom prst="rect">
            <a:avLst/>
          </a:prstGeom>
          <a:solidFill>
            <a:schemeClr val="bg1"/>
          </a:solidFill>
        </p:spPr>
        <p:txBody>
          <a:bodyPr wrap="square" rtlCol="0">
            <a:spAutoFit/>
          </a:bodyPr>
          <a:lstStyle/>
          <a:p>
            <a:r>
              <a:rPr lang="sv-SE" sz="1400" dirty="0" err="1"/>
              <a:t>Nest</a:t>
            </a:r>
            <a:r>
              <a:rPr lang="sv-SE" sz="1400" dirty="0"/>
              <a:t> </a:t>
            </a:r>
            <a:r>
              <a:rPr lang="sv-SE" sz="1400" dirty="0" err="1"/>
              <a:t>of</a:t>
            </a:r>
            <a:r>
              <a:rPr lang="sv-SE" sz="1400" dirty="0"/>
              <a:t> Sea Eagle (</a:t>
            </a:r>
            <a:r>
              <a:rPr lang="sv-SE" sz="1400" i="1" dirty="0" err="1"/>
              <a:t>Haliaeetus</a:t>
            </a:r>
            <a:r>
              <a:rPr lang="sv-SE" sz="1400" i="1" dirty="0"/>
              <a:t> </a:t>
            </a:r>
            <a:r>
              <a:rPr lang="sv-SE" sz="1400" i="1" dirty="0" err="1"/>
              <a:t>albicilla</a:t>
            </a:r>
            <a:r>
              <a:rPr lang="sv-SE" sz="1400" dirty="0"/>
              <a:t>)</a:t>
            </a:r>
          </a:p>
        </p:txBody>
      </p:sp>
      <p:sp>
        <p:nvSpPr>
          <p:cNvPr id="10" name="Pil: nedåt 9">
            <a:extLst>
              <a:ext uri="{FF2B5EF4-FFF2-40B4-BE49-F238E27FC236}">
                <a16:creationId xmlns:a16="http://schemas.microsoft.com/office/drawing/2014/main" id="{94E9C9FC-C8D7-44A7-ABFE-E4D059633008}"/>
              </a:ext>
            </a:extLst>
          </p:cNvPr>
          <p:cNvSpPr/>
          <p:nvPr/>
        </p:nvSpPr>
        <p:spPr>
          <a:xfrm rot="11534396" flipH="1">
            <a:off x="10048422" y="2338799"/>
            <a:ext cx="172904" cy="2965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08137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Coastal forests </a:t>
            </a:r>
            <a:br>
              <a:rPr lang="en-US" sz="6000" dirty="0">
                <a:solidFill>
                  <a:srgbClr val="1A7BE6"/>
                </a:solidFill>
              </a:rPr>
            </a:br>
            <a:r>
              <a:rPr lang="en-US" sz="6000" dirty="0">
                <a:solidFill>
                  <a:srgbClr val="1A7BE6"/>
                </a:solidFill>
              </a:rPr>
              <a:t>	in Eastern Sweden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084" y="215944"/>
            <a:ext cx="1469995" cy="839363"/>
          </a:xfrm>
          <a:prstGeom prst="rect">
            <a:avLst/>
          </a:prstGeom>
        </p:spPr>
      </p:pic>
      <p:pic>
        <p:nvPicPr>
          <p:cNvPr id="7" name="Platshållare för innehåll 6">
            <a:extLst>
              <a:ext uri="{FF2B5EF4-FFF2-40B4-BE49-F238E27FC236}">
                <a16:creationId xmlns:a16="http://schemas.microsoft.com/office/drawing/2014/main" id="{48CFD0C8-07FE-4320-B317-6D37E8B3B9C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82" r="1" b="10071"/>
          <a:stretch/>
        </p:blipFill>
        <p:spPr>
          <a:xfrm>
            <a:off x="7349357" y="1226173"/>
            <a:ext cx="4205121" cy="5008010"/>
          </a:xfrm>
        </p:spPr>
      </p:pic>
      <p:pic>
        <p:nvPicPr>
          <p:cNvPr id="5" name="Bildobjekt 4">
            <a:extLst>
              <a:ext uri="{FF2B5EF4-FFF2-40B4-BE49-F238E27FC236}">
                <a16:creationId xmlns:a16="http://schemas.microsoft.com/office/drawing/2014/main" id="{527C8152-0A72-42D0-8880-5D4C42A90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519" y="1808019"/>
            <a:ext cx="5901553" cy="4426164"/>
          </a:xfrm>
          <a:prstGeom prst="rect">
            <a:avLst/>
          </a:prstGeom>
        </p:spPr>
      </p:pic>
    </p:spTree>
    <p:extLst>
      <p:ext uri="{BB962C8B-B14F-4D97-AF65-F5344CB8AC3E}">
        <p14:creationId xmlns:p14="http://schemas.microsoft.com/office/powerpoint/2010/main" val="388244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Coastal forests </a:t>
            </a:r>
            <a:br>
              <a:rPr lang="en-US" sz="6000" dirty="0">
                <a:solidFill>
                  <a:srgbClr val="1A7BE6"/>
                </a:solidFill>
              </a:rPr>
            </a:br>
            <a:r>
              <a:rPr lang="en-US" sz="6000" dirty="0">
                <a:solidFill>
                  <a:srgbClr val="1A7BE6"/>
                </a:solidFill>
              </a:rPr>
              <a:t>	in Eastern Sweden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01" y="63331"/>
            <a:ext cx="2931765" cy="1674029"/>
          </a:xfrm>
          <a:prstGeom prst="rect">
            <a:avLst/>
          </a:prstGeom>
        </p:spPr>
      </p:pic>
      <p:pic>
        <p:nvPicPr>
          <p:cNvPr id="9" name="Platshållare för innehåll 8">
            <a:extLst>
              <a:ext uri="{FF2B5EF4-FFF2-40B4-BE49-F238E27FC236}">
                <a16:creationId xmlns:a16="http://schemas.microsoft.com/office/drawing/2014/main" id="{B085452F-5F1C-4C30-854A-6113F14D353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04275" y="1960632"/>
            <a:ext cx="5687725" cy="4265794"/>
          </a:xfrm>
        </p:spPr>
      </p:pic>
      <p:pic>
        <p:nvPicPr>
          <p:cNvPr id="5" name="Bildobjekt 4">
            <a:extLst>
              <a:ext uri="{FF2B5EF4-FFF2-40B4-BE49-F238E27FC236}">
                <a16:creationId xmlns:a16="http://schemas.microsoft.com/office/drawing/2014/main" id="{6C4ACAF2-10A3-4667-9701-25711FD03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60633"/>
            <a:ext cx="6408087" cy="4265794"/>
          </a:xfrm>
          <a:prstGeom prst="rect">
            <a:avLst/>
          </a:prstGeom>
        </p:spPr>
      </p:pic>
    </p:spTree>
    <p:extLst>
      <p:ext uri="{BB962C8B-B14F-4D97-AF65-F5344CB8AC3E}">
        <p14:creationId xmlns:p14="http://schemas.microsoft.com/office/powerpoint/2010/main" val="101443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Coastal forests </a:t>
            </a:r>
            <a:br>
              <a:rPr lang="en-US" sz="6000" dirty="0">
                <a:solidFill>
                  <a:srgbClr val="1A7BE6"/>
                </a:solidFill>
              </a:rPr>
            </a:br>
            <a:r>
              <a:rPr lang="en-US" sz="6000" dirty="0">
                <a:solidFill>
                  <a:srgbClr val="1A7BE6"/>
                </a:solidFill>
              </a:rPr>
              <a:t>	in Eastern Sweden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01" y="63331"/>
            <a:ext cx="2931765" cy="1674029"/>
          </a:xfrm>
          <a:prstGeom prst="rect">
            <a:avLst/>
          </a:prstGeom>
        </p:spPr>
      </p:pic>
      <p:pic>
        <p:nvPicPr>
          <p:cNvPr id="6" name="Platshållare för innehåll 5">
            <a:extLst>
              <a:ext uri="{FF2B5EF4-FFF2-40B4-BE49-F238E27FC236}">
                <a16:creationId xmlns:a16="http://schemas.microsoft.com/office/drawing/2014/main" id="{4696B876-BAB2-47AE-BD15-026B1AD06D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38369" y="1834690"/>
            <a:ext cx="5825786" cy="4369340"/>
          </a:xfrm>
        </p:spPr>
      </p:pic>
      <p:pic>
        <p:nvPicPr>
          <p:cNvPr id="5" name="Bildobjekt 4">
            <a:extLst>
              <a:ext uri="{FF2B5EF4-FFF2-40B4-BE49-F238E27FC236}">
                <a16:creationId xmlns:a16="http://schemas.microsoft.com/office/drawing/2014/main" id="{CF39D131-E636-4FD7-9234-A568A73C2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45" y="1834690"/>
            <a:ext cx="5825787" cy="4369340"/>
          </a:xfrm>
          <a:prstGeom prst="rect">
            <a:avLst/>
          </a:prstGeom>
        </p:spPr>
      </p:pic>
    </p:spTree>
    <p:extLst>
      <p:ext uri="{BB962C8B-B14F-4D97-AF65-F5344CB8AC3E}">
        <p14:creationId xmlns:p14="http://schemas.microsoft.com/office/powerpoint/2010/main" val="160984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3C25B35C-9387-41D9-B15D-DD00448F0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844" y="1845734"/>
            <a:ext cx="5751454" cy="4313591"/>
          </a:xfrm>
          <a:prstGeom prst="rect">
            <a:avLst/>
          </a:prstGeom>
        </p:spPr>
      </p:pic>
      <p:pic>
        <p:nvPicPr>
          <p:cNvPr id="16" name="Bildobjekt 15">
            <a:extLst>
              <a:ext uri="{FF2B5EF4-FFF2-40B4-BE49-F238E27FC236}">
                <a16:creationId xmlns:a16="http://schemas.microsoft.com/office/drawing/2014/main" id="{7FDA3A99-3A32-4E03-ADFF-B3465430D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7" y="1837414"/>
            <a:ext cx="2870522" cy="4321911"/>
          </a:xfrm>
          <a:prstGeom prst="rect">
            <a:avLst/>
          </a:prstGeom>
        </p:spPr>
      </p:pic>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Why the landscape in the past 	benefited certain species?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345" y="506213"/>
            <a:ext cx="1584670" cy="904841"/>
          </a:xfrm>
          <a:prstGeom prst="rect">
            <a:avLst/>
          </a:prstGeom>
        </p:spPr>
      </p:pic>
      <p:pic>
        <p:nvPicPr>
          <p:cNvPr id="5" name="Bildobjekt 4">
            <a:extLst>
              <a:ext uri="{FF2B5EF4-FFF2-40B4-BE49-F238E27FC236}">
                <a16:creationId xmlns:a16="http://schemas.microsoft.com/office/drawing/2014/main" id="{68569AB7-CCF6-4136-908F-F2582CA180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4650" y="1845734"/>
            <a:ext cx="3387350" cy="4313592"/>
          </a:xfrm>
          <a:prstGeom prst="rect">
            <a:avLst/>
          </a:prstGeom>
        </p:spPr>
      </p:pic>
    </p:spTree>
    <p:extLst>
      <p:ext uri="{BB962C8B-B14F-4D97-AF65-F5344CB8AC3E}">
        <p14:creationId xmlns:p14="http://schemas.microsoft.com/office/powerpoint/2010/main" val="7398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What has happened over</a:t>
            </a:r>
            <a:br>
              <a:rPr lang="en-US" sz="6000" dirty="0">
                <a:solidFill>
                  <a:srgbClr val="1A7BE6"/>
                </a:solidFill>
              </a:rPr>
            </a:br>
            <a:r>
              <a:rPr lang="en-US" sz="6000" dirty="0">
                <a:solidFill>
                  <a:srgbClr val="1A7BE6"/>
                </a:solidFill>
              </a:rPr>
              <a:t>	the last 100 to 150 years?</a:t>
            </a:r>
            <a:endParaRPr lang="en-US"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080" y="206751"/>
            <a:ext cx="2295464" cy="1310703"/>
          </a:xfrm>
          <a:prstGeom prst="rect">
            <a:avLst/>
          </a:prstGeom>
        </p:spPr>
      </p:pic>
      <p:pic>
        <p:nvPicPr>
          <p:cNvPr id="5" name="Platshållare för innehåll 4">
            <a:extLst>
              <a:ext uri="{FF2B5EF4-FFF2-40B4-BE49-F238E27FC236}">
                <a16:creationId xmlns:a16="http://schemas.microsoft.com/office/drawing/2014/main" id="{C43E16A9-0BF8-428A-80A9-CA810984808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22203" y="1778510"/>
            <a:ext cx="3209547" cy="4535407"/>
          </a:xfrm>
        </p:spPr>
      </p:pic>
      <p:pic>
        <p:nvPicPr>
          <p:cNvPr id="7" name="Bildobjekt 6">
            <a:extLst>
              <a:ext uri="{FF2B5EF4-FFF2-40B4-BE49-F238E27FC236}">
                <a16:creationId xmlns:a16="http://schemas.microsoft.com/office/drawing/2014/main" id="{418D7929-D2FA-40A5-9D48-2B400C42F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516" y="1861363"/>
            <a:ext cx="3158649" cy="4452554"/>
          </a:xfrm>
          <a:prstGeom prst="rect">
            <a:avLst/>
          </a:prstGeom>
        </p:spPr>
      </p:pic>
      <p:pic>
        <p:nvPicPr>
          <p:cNvPr id="10" name="Bildobjekt 9">
            <a:extLst>
              <a:ext uri="{FF2B5EF4-FFF2-40B4-BE49-F238E27FC236}">
                <a16:creationId xmlns:a16="http://schemas.microsoft.com/office/drawing/2014/main" id="{92904A2F-6305-4951-A255-F288AB3D6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3467" y="1817212"/>
            <a:ext cx="3154775" cy="4458005"/>
          </a:xfrm>
          <a:prstGeom prst="rect">
            <a:avLst/>
          </a:prstGeom>
        </p:spPr>
      </p:pic>
      <p:sp>
        <p:nvSpPr>
          <p:cNvPr id="6" name="textruta 5">
            <a:extLst>
              <a:ext uri="{FF2B5EF4-FFF2-40B4-BE49-F238E27FC236}">
                <a16:creationId xmlns:a16="http://schemas.microsoft.com/office/drawing/2014/main" id="{ABE5948B-428C-4CEF-B4E0-768792AF5CD1}"/>
              </a:ext>
            </a:extLst>
          </p:cNvPr>
          <p:cNvSpPr txBox="1"/>
          <p:nvPr/>
        </p:nvSpPr>
        <p:spPr>
          <a:xfrm>
            <a:off x="4258928" y="1861363"/>
            <a:ext cx="902826" cy="369332"/>
          </a:xfrm>
          <a:prstGeom prst="rect">
            <a:avLst/>
          </a:prstGeom>
          <a:noFill/>
        </p:spPr>
        <p:txBody>
          <a:bodyPr wrap="square" rtlCol="0">
            <a:spAutoFit/>
          </a:bodyPr>
          <a:lstStyle/>
          <a:p>
            <a:r>
              <a:rPr lang="sv-SE" dirty="0"/>
              <a:t>1940´s</a:t>
            </a:r>
          </a:p>
        </p:txBody>
      </p:sp>
      <p:sp>
        <p:nvSpPr>
          <p:cNvPr id="9" name="textruta 8">
            <a:extLst>
              <a:ext uri="{FF2B5EF4-FFF2-40B4-BE49-F238E27FC236}">
                <a16:creationId xmlns:a16="http://schemas.microsoft.com/office/drawing/2014/main" id="{CBA3F4D5-7B37-4C34-BDFC-CEDABF289469}"/>
              </a:ext>
            </a:extLst>
          </p:cNvPr>
          <p:cNvSpPr txBox="1"/>
          <p:nvPr/>
        </p:nvSpPr>
        <p:spPr>
          <a:xfrm>
            <a:off x="6728964" y="1817212"/>
            <a:ext cx="902826" cy="369332"/>
          </a:xfrm>
          <a:prstGeom prst="rect">
            <a:avLst/>
          </a:prstGeom>
          <a:noFill/>
        </p:spPr>
        <p:txBody>
          <a:bodyPr wrap="square" rtlCol="0">
            <a:spAutoFit/>
          </a:bodyPr>
          <a:lstStyle/>
          <a:p>
            <a:r>
              <a:rPr lang="sv-SE" dirty="0"/>
              <a:t>1960´s</a:t>
            </a:r>
          </a:p>
        </p:txBody>
      </p:sp>
      <p:sp>
        <p:nvSpPr>
          <p:cNvPr id="8" name="textruta 7">
            <a:extLst>
              <a:ext uri="{FF2B5EF4-FFF2-40B4-BE49-F238E27FC236}">
                <a16:creationId xmlns:a16="http://schemas.microsoft.com/office/drawing/2014/main" id="{24161B6E-F319-4647-8080-8A6A5BFF7300}"/>
              </a:ext>
            </a:extLst>
          </p:cNvPr>
          <p:cNvSpPr txBox="1"/>
          <p:nvPr/>
        </p:nvSpPr>
        <p:spPr>
          <a:xfrm>
            <a:off x="8521927" y="1817212"/>
            <a:ext cx="3345084" cy="369332"/>
          </a:xfrm>
          <a:prstGeom prst="rect">
            <a:avLst/>
          </a:prstGeom>
          <a:solidFill>
            <a:schemeClr val="bg1"/>
          </a:solidFill>
        </p:spPr>
        <p:txBody>
          <a:bodyPr wrap="square" rtlCol="0">
            <a:spAutoFit/>
          </a:bodyPr>
          <a:lstStyle/>
          <a:p>
            <a:r>
              <a:rPr lang="en-US" dirty="0"/>
              <a:t>2017 before measures in LIFE CB</a:t>
            </a:r>
          </a:p>
        </p:txBody>
      </p:sp>
      <p:sp>
        <p:nvSpPr>
          <p:cNvPr id="11" name="textruta 10">
            <a:extLst>
              <a:ext uri="{FF2B5EF4-FFF2-40B4-BE49-F238E27FC236}">
                <a16:creationId xmlns:a16="http://schemas.microsoft.com/office/drawing/2014/main" id="{819E5C9C-386B-409C-8903-AE536B6475C4}"/>
              </a:ext>
            </a:extLst>
          </p:cNvPr>
          <p:cNvSpPr txBox="1"/>
          <p:nvPr/>
        </p:nvSpPr>
        <p:spPr>
          <a:xfrm>
            <a:off x="324989" y="1882739"/>
            <a:ext cx="1597214" cy="1477328"/>
          </a:xfrm>
          <a:prstGeom prst="rect">
            <a:avLst/>
          </a:prstGeom>
          <a:noFill/>
        </p:spPr>
        <p:txBody>
          <a:bodyPr wrap="square" rtlCol="0">
            <a:spAutoFit/>
          </a:bodyPr>
          <a:lstStyle/>
          <a:p>
            <a:r>
              <a:rPr lang="sv-SE" dirty="0" err="1"/>
              <a:t>Example</a:t>
            </a:r>
            <a:r>
              <a:rPr lang="sv-SE" dirty="0"/>
              <a:t> from </a:t>
            </a:r>
            <a:r>
              <a:rPr lang="sv-SE" dirty="0" err="1"/>
              <a:t>island</a:t>
            </a:r>
            <a:r>
              <a:rPr lang="sv-SE" dirty="0"/>
              <a:t> </a:t>
            </a:r>
            <a:r>
              <a:rPr lang="sv-SE" dirty="0" err="1"/>
              <a:t>of</a:t>
            </a:r>
            <a:r>
              <a:rPr lang="sv-SE" dirty="0"/>
              <a:t> </a:t>
            </a:r>
            <a:r>
              <a:rPr lang="sv-SE" dirty="0" err="1"/>
              <a:t>Eknön</a:t>
            </a:r>
            <a:r>
              <a:rPr lang="sv-SE" dirty="0"/>
              <a:t>, Natura 2000-site SE0230135</a:t>
            </a:r>
          </a:p>
        </p:txBody>
      </p:sp>
    </p:spTree>
    <p:extLst>
      <p:ext uri="{BB962C8B-B14F-4D97-AF65-F5344CB8AC3E}">
        <p14:creationId xmlns:p14="http://schemas.microsoft.com/office/powerpoint/2010/main" val="2590880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Dense and dark forests</a:t>
            </a:r>
            <a:br>
              <a:rPr lang="en-US" sz="6000" dirty="0">
                <a:solidFill>
                  <a:srgbClr val="1A7BE6"/>
                </a:solidFill>
              </a:rPr>
            </a:br>
            <a:r>
              <a:rPr lang="en-US" sz="6000" dirty="0">
                <a:solidFill>
                  <a:srgbClr val="1A7BE6"/>
                </a:solidFill>
              </a:rPr>
              <a:t> 	– a challenge today</a:t>
            </a:r>
            <a:endParaRPr lang="en-US"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914" y="286604"/>
            <a:ext cx="1868151" cy="1066708"/>
          </a:xfrm>
          <a:prstGeom prst="rect">
            <a:avLst/>
          </a:prstGeom>
        </p:spPr>
      </p:pic>
      <p:pic>
        <p:nvPicPr>
          <p:cNvPr id="5" name="Platshållare för innehåll 4">
            <a:extLst>
              <a:ext uri="{FF2B5EF4-FFF2-40B4-BE49-F238E27FC236}">
                <a16:creationId xmlns:a16="http://schemas.microsoft.com/office/drawing/2014/main" id="{B3226159-D532-432B-B190-3970E5AD8B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4603" y="1830262"/>
            <a:ext cx="5876081" cy="4407061"/>
          </a:xfrm>
        </p:spPr>
      </p:pic>
      <p:pic>
        <p:nvPicPr>
          <p:cNvPr id="7" name="Bildobjekt 6">
            <a:extLst>
              <a:ext uri="{FF2B5EF4-FFF2-40B4-BE49-F238E27FC236}">
                <a16:creationId xmlns:a16="http://schemas.microsoft.com/office/drawing/2014/main" id="{9FE88121-4637-41E1-B040-DB23F5997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535" y="4442611"/>
            <a:ext cx="5069712" cy="1693022"/>
          </a:xfrm>
          <a:prstGeom prst="rect">
            <a:avLst/>
          </a:prstGeom>
        </p:spPr>
      </p:pic>
      <p:sp>
        <p:nvSpPr>
          <p:cNvPr id="3" name="textruta 2">
            <a:extLst>
              <a:ext uri="{FF2B5EF4-FFF2-40B4-BE49-F238E27FC236}">
                <a16:creationId xmlns:a16="http://schemas.microsoft.com/office/drawing/2014/main" id="{7A570FE9-C907-46E0-86D4-4EB100583153}"/>
              </a:ext>
            </a:extLst>
          </p:cNvPr>
          <p:cNvSpPr txBox="1"/>
          <p:nvPr/>
        </p:nvSpPr>
        <p:spPr>
          <a:xfrm rot="16200000">
            <a:off x="5842371" y="5006587"/>
            <a:ext cx="1678329" cy="369332"/>
          </a:xfrm>
          <a:prstGeom prst="rect">
            <a:avLst/>
          </a:prstGeom>
          <a:noFill/>
        </p:spPr>
        <p:txBody>
          <a:bodyPr wrap="square" rtlCol="0">
            <a:spAutoFit/>
          </a:bodyPr>
          <a:lstStyle/>
          <a:p>
            <a:r>
              <a:rPr lang="en-US" dirty="0"/>
              <a:t>Number of days</a:t>
            </a:r>
          </a:p>
        </p:txBody>
      </p:sp>
      <p:sp>
        <p:nvSpPr>
          <p:cNvPr id="6" name="textruta 5">
            <a:extLst>
              <a:ext uri="{FF2B5EF4-FFF2-40B4-BE49-F238E27FC236}">
                <a16:creationId xmlns:a16="http://schemas.microsoft.com/office/drawing/2014/main" id="{27ADE28D-2D76-4732-8EDF-19B0B89E684F}"/>
              </a:ext>
            </a:extLst>
          </p:cNvPr>
          <p:cNvSpPr txBox="1"/>
          <p:nvPr/>
        </p:nvSpPr>
        <p:spPr>
          <a:xfrm>
            <a:off x="7329718" y="4166894"/>
            <a:ext cx="3773347" cy="370390"/>
          </a:xfrm>
          <a:prstGeom prst="rect">
            <a:avLst/>
          </a:prstGeom>
          <a:noFill/>
        </p:spPr>
        <p:txBody>
          <a:bodyPr wrap="square" rtlCol="0">
            <a:spAutoFit/>
          </a:bodyPr>
          <a:lstStyle/>
          <a:p>
            <a:r>
              <a:rPr lang="en-US" dirty="0"/>
              <a:t>Vegetation period in southern Sweden</a:t>
            </a:r>
          </a:p>
        </p:txBody>
      </p:sp>
      <p:sp>
        <p:nvSpPr>
          <p:cNvPr id="8" name="textruta 7">
            <a:extLst>
              <a:ext uri="{FF2B5EF4-FFF2-40B4-BE49-F238E27FC236}">
                <a16:creationId xmlns:a16="http://schemas.microsoft.com/office/drawing/2014/main" id="{8370D192-46C1-4175-B1E2-176A6CA34571}"/>
              </a:ext>
            </a:extLst>
          </p:cNvPr>
          <p:cNvSpPr txBox="1"/>
          <p:nvPr/>
        </p:nvSpPr>
        <p:spPr>
          <a:xfrm>
            <a:off x="8571948" y="6040960"/>
            <a:ext cx="1325931" cy="369332"/>
          </a:xfrm>
          <a:prstGeom prst="rect">
            <a:avLst/>
          </a:prstGeom>
          <a:noFill/>
        </p:spPr>
        <p:txBody>
          <a:bodyPr wrap="square" rtlCol="0">
            <a:spAutoFit/>
          </a:bodyPr>
          <a:lstStyle/>
          <a:p>
            <a:r>
              <a:rPr lang="en-US" dirty="0"/>
              <a:t>Time period</a:t>
            </a:r>
          </a:p>
        </p:txBody>
      </p:sp>
      <p:pic>
        <p:nvPicPr>
          <p:cNvPr id="10" name="Bildobjekt 9">
            <a:extLst>
              <a:ext uri="{FF2B5EF4-FFF2-40B4-BE49-F238E27FC236}">
                <a16:creationId xmlns:a16="http://schemas.microsoft.com/office/drawing/2014/main" id="{DAA55DB2-AFA6-4177-89AF-C01A13348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9696" y="1830262"/>
            <a:ext cx="4941861" cy="2277553"/>
          </a:xfrm>
          <a:prstGeom prst="rect">
            <a:avLst/>
          </a:prstGeom>
        </p:spPr>
      </p:pic>
    </p:spTree>
    <p:extLst>
      <p:ext uri="{BB962C8B-B14F-4D97-AF65-F5344CB8AC3E}">
        <p14:creationId xmlns:p14="http://schemas.microsoft.com/office/powerpoint/2010/main" val="3802972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38A04-9FDC-445B-A325-0653B168674C}"/>
              </a:ext>
            </a:extLst>
          </p:cNvPr>
          <p:cNvSpPr>
            <a:spLocks noGrp="1"/>
          </p:cNvSpPr>
          <p:nvPr>
            <p:ph type="title"/>
          </p:nvPr>
        </p:nvSpPr>
        <p:spPr/>
        <p:txBody>
          <a:bodyPr>
            <a:normAutofit fontScale="90000"/>
          </a:bodyPr>
          <a:lstStyle/>
          <a:p>
            <a:r>
              <a:rPr lang="sv-SE" dirty="0">
                <a:solidFill>
                  <a:srgbClr val="1A7BE6"/>
                </a:solidFill>
              </a:rPr>
              <a:t>	</a:t>
            </a:r>
            <a:r>
              <a:rPr lang="en-US" sz="6000" dirty="0">
                <a:solidFill>
                  <a:srgbClr val="1A7BE6"/>
                </a:solidFill>
              </a:rPr>
              <a:t>Restoration of grazed forests</a:t>
            </a:r>
            <a:br>
              <a:rPr lang="en-US" sz="6000" dirty="0">
                <a:solidFill>
                  <a:srgbClr val="1A7BE6"/>
                </a:solidFill>
              </a:rPr>
            </a:br>
            <a:r>
              <a:rPr lang="en-US" sz="6000" dirty="0">
                <a:solidFill>
                  <a:srgbClr val="1A7BE6"/>
                </a:solidFill>
              </a:rPr>
              <a:t>	and wooded pastures </a:t>
            </a:r>
            <a:r>
              <a:rPr lang="sv-SE" sz="6000" dirty="0">
                <a:solidFill>
                  <a:srgbClr val="1A7BE6"/>
                </a:solidFill>
              </a:rPr>
              <a:t>			</a:t>
            </a:r>
            <a:endParaRPr lang="sv-SE" sz="1200" dirty="0"/>
          </a:p>
        </p:txBody>
      </p:sp>
      <p:pic>
        <p:nvPicPr>
          <p:cNvPr id="4" name="Bildobjekt 3">
            <a:extLst>
              <a:ext uri="{FF2B5EF4-FFF2-40B4-BE49-F238E27FC236}">
                <a16:creationId xmlns:a16="http://schemas.microsoft.com/office/drawing/2014/main" id="{CD1BE7CC-7B68-4536-B474-1B262FDB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804" y="458327"/>
            <a:ext cx="1771737" cy="1011657"/>
          </a:xfrm>
          <a:prstGeom prst="rect">
            <a:avLst/>
          </a:prstGeom>
        </p:spPr>
      </p:pic>
      <p:pic>
        <p:nvPicPr>
          <p:cNvPr id="6" name="Bildobjekt 5">
            <a:extLst>
              <a:ext uri="{FF2B5EF4-FFF2-40B4-BE49-F238E27FC236}">
                <a16:creationId xmlns:a16="http://schemas.microsoft.com/office/drawing/2014/main" id="{9FD83AF8-110B-4509-BF81-EC084ECB3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503" y="1854696"/>
            <a:ext cx="5887656" cy="4415742"/>
          </a:xfrm>
          <a:prstGeom prst="rect">
            <a:avLst/>
          </a:prstGeom>
        </p:spPr>
      </p:pic>
      <p:pic>
        <p:nvPicPr>
          <p:cNvPr id="7" name="Platshållare för innehåll 6">
            <a:extLst>
              <a:ext uri="{FF2B5EF4-FFF2-40B4-BE49-F238E27FC236}">
                <a16:creationId xmlns:a16="http://schemas.microsoft.com/office/drawing/2014/main" id="{A685C1DB-412F-4712-AC69-F843E5964A8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6841" y="1854695"/>
            <a:ext cx="5887657" cy="4415743"/>
          </a:xfrm>
        </p:spPr>
      </p:pic>
    </p:spTree>
    <p:extLst>
      <p:ext uri="{BB962C8B-B14F-4D97-AF65-F5344CB8AC3E}">
        <p14:creationId xmlns:p14="http://schemas.microsoft.com/office/powerpoint/2010/main" val="1328210202"/>
      </p:ext>
    </p:extLst>
  </p:cSld>
  <p:clrMapOvr>
    <a:masterClrMapping/>
  </p:clrMapOvr>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Återblick">
  <a:themeElements>
    <a:clrScheme name="Återblick">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Åter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Åter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8BF7152CABC574992BB5CDB2BDB345B" ma:contentTypeVersion="8" ma:contentTypeDescription="Skapa ett nytt dokument." ma:contentTypeScope="" ma:versionID="d5d294405b31db0cd5357df367f54a9b">
  <xsd:schema xmlns:xsd="http://www.w3.org/2001/XMLSchema" xmlns:xs="http://www.w3.org/2001/XMLSchema" xmlns:p="http://schemas.microsoft.com/office/2006/metadata/properties" xmlns:ns2="44061ef7-8618-49bc-a675-a53f45adeff9" targetNamespace="http://schemas.microsoft.com/office/2006/metadata/properties" ma:root="true" ma:fieldsID="1388771dc184ac02f8715026e0117905" ns2:_="">
    <xsd:import namespace="44061ef7-8618-49bc-a675-a53f45adeff9"/>
    <xsd:element name="properties">
      <xsd:complexType>
        <xsd:sequence>
          <xsd:element name="documentManagement">
            <xsd:complexType>
              <xsd:all>
                <xsd:element ref="ns2:hpyi" minOccurs="0"/>
                <xsd:element ref="ns2:_x0069_lx9" minOccurs="0"/>
                <xsd:element ref="ns2:iptc" minOccurs="0"/>
                <xsd:element ref="ns2:p3ed" minOccurs="0"/>
                <xsd:element ref="ns2:mshh" minOccurs="0"/>
                <xsd:element ref="ns2:Filter_x0020_Anneli" minOccurs="0"/>
                <xsd:element ref="ns2:_x0069_rr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61ef7-8618-49bc-a675-a53f45adeff9" elementFormDefault="qualified">
    <xsd:import namespace="http://schemas.microsoft.com/office/2006/documentManagement/types"/>
    <xsd:import namespace="http://schemas.microsoft.com/office/infopath/2007/PartnerControls"/>
    <xsd:element name="hpyi" ma:index="8" nillable="true" ma:displayName="Projektadministration" ma:internalName="hpyi">
      <xsd:simpleType>
        <xsd:restriction base="dms:Text"/>
      </xsd:simpleType>
    </xsd:element>
    <xsd:element name="_x0069_lx9" ma:index="9" nillable="true" ma:displayName="Objektinfo" ma:internalName="_x0069_lx9">
      <xsd:simpleType>
        <xsd:restriction base="dms:Text"/>
      </xsd:simpleType>
    </xsd:element>
    <xsd:element name="iptc" ma:index="10" nillable="true" ma:displayName="Partner" ma:internalName="iptc">
      <xsd:simpleType>
        <xsd:restriction base="dms:Text"/>
      </xsd:simpleType>
    </xsd:element>
    <xsd:element name="p3ed" ma:index="11" nillable="true" ma:displayName="Projektinformation" ma:internalName="p3ed">
      <xsd:simpleType>
        <xsd:restriction base="dms:Text"/>
      </xsd:simpleType>
    </xsd:element>
    <xsd:element name="mshh" ma:index="12" nillable="true" ma:displayName="Uppföljning" ma:internalName="mshh">
      <xsd:simpleType>
        <xsd:restriction base="dms:Text"/>
      </xsd:simpleType>
    </xsd:element>
    <xsd:element name="Filter_x0020_Anneli" ma:index="13" nillable="true" ma:displayName="Filter Anneli" ma:internalName="Filter_x0020_Anneli">
      <xsd:complexType>
        <xsd:complexContent>
          <xsd:extension base="dms:MultiChoice">
            <xsd:sequence>
              <xsd:element name="Value" maxOccurs="unbounded" minOccurs="0" nillable="true">
                <xsd:simpleType>
                  <xsd:restriction base="dms:Choice">
                    <xsd:enumeration value="Administration"/>
                    <xsd:enumeration value="Information"/>
                    <xsd:enumeration value="Objektinformation"/>
                    <xsd:enumeration value="Partner"/>
                  </xsd:restriction>
                </xsd:simpleType>
              </xsd:element>
            </xsd:sequence>
          </xsd:extension>
        </xsd:complexContent>
      </xsd:complexType>
    </xsd:element>
    <xsd:element name="_x0069_rr1" ma:index="14" nillable="true" ma:displayName="Administration" ma:internalName="_x0069_rr1">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ma:readOnly="true"/>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3ed xmlns="44061ef7-8618-49bc-a675-a53f45adeff9" xsi:nil="true"/>
    <_x0069_lx9 xmlns="44061ef7-8618-49bc-a675-a53f45adeff9" xsi:nil="true"/>
    <Filter_x0020_Anneli xmlns="44061ef7-8618-49bc-a675-a53f45adeff9"/>
    <_x0069_rr1 xmlns="44061ef7-8618-49bc-a675-a53f45adeff9" xsi:nil="true"/>
    <iptc xmlns="44061ef7-8618-49bc-a675-a53f45adeff9" xsi:nil="true"/>
    <mshh xmlns="44061ef7-8618-49bc-a675-a53f45adeff9" xsi:nil="true"/>
    <hpyi xmlns="44061ef7-8618-49bc-a675-a53f45adeff9" xsi:nil="true"/>
  </documentManagement>
</p:properties>
</file>

<file path=customXml/itemProps1.xml><?xml version="1.0" encoding="utf-8"?>
<ds:datastoreItem xmlns:ds="http://schemas.openxmlformats.org/officeDocument/2006/customXml" ds:itemID="{3EB1DE38-09CD-4E52-B367-6142591DB07C}">
  <ds:schemaRefs>
    <ds:schemaRef ds:uri="http://schemas.microsoft.com/sharepoint/v3/contenttype/forms"/>
  </ds:schemaRefs>
</ds:datastoreItem>
</file>

<file path=customXml/itemProps2.xml><?xml version="1.0" encoding="utf-8"?>
<ds:datastoreItem xmlns:ds="http://schemas.openxmlformats.org/officeDocument/2006/customXml" ds:itemID="{AD5A90B9-995A-44A6-84B0-6719A8320C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61ef7-8618-49bc-a675-a53f45adef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A4E2D4-39F4-4C97-B9C7-5209733224F2}">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terms/"/>
    <ds:schemaRef ds:uri="44061ef7-8618-49bc-a675-a53f45adeff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3046</TotalTime>
  <Words>2368</Words>
  <Application>Microsoft Office PowerPoint</Application>
  <PresentationFormat>Bredbild</PresentationFormat>
  <Paragraphs>138</Paragraphs>
  <Slides>16</Slides>
  <Notes>16</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16</vt:i4>
      </vt:variant>
    </vt:vector>
  </HeadingPairs>
  <TitlesOfParts>
    <vt:vector size="21" baseType="lpstr">
      <vt:lpstr>Arial</vt:lpstr>
      <vt:lpstr>Calibri</vt:lpstr>
      <vt:lpstr>Calibri Light</vt:lpstr>
      <vt:lpstr>Office-tema</vt:lpstr>
      <vt:lpstr>Återblick</vt:lpstr>
      <vt:lpstr>LIFE Coast Benefit</vt:lpstr>
      <vt:lpstr> A landscape with high   tree values</vt:lpstr>
      <vt:lpstr> Coastal forests   in Eastern Sweden     </vt:lpstr>
      <vt:lpstr> Coastal forests   in Eastern Sweden     </vt:lpstr>
      <vt:lpstr> Coastal forests   in Eastern Sweden     </vt:lpstr>
      <vt:lpstr> Why the landscape in the past  benefited certain species? </vt:lpstr>
      <vt:lpstr> What has happened over  the last 100 to 150 years?</vt:lpstr>
      <vt:lpstr> Dense and dark forests   – a challenge today</vt:lpstr>
      <vt:lpstr> Restoration of grazed forests  and wooded pastures    </vt:lpstr>
      <vt:lpstr> Laying and standing  dead wood</vt:lpstr>
      <vt:lpstr> Clearing around veteran  trees and successors</vt:lpstr>
      <vt:lpstr> Crown reduction  and pollarding  </vt:lpstr>
      <vt:lpstr>  Prescribed burning     </vt:lpstr>
      <vt:lpstr> A short summary of the  film about prescribed burning</vt:lpstr>
      <vt:lpstr>    Changes in landscape  after LIFE CB    </vt:lpstr>
      <vt:lpstr> Thanks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Coast Benefit</dc:title>
  <dc:creator>Lundgren Anneli</dc:creator>
  <cp:lastModifiedBy>Lundgren Anneli</cp:lastModifiedBy>
  <cp:revision>230</cp:revision>
  <dcterms:created xsi:type="dcterms:W3CDTF">2019-03-14T12:08:31Z</dcterms:created>
  <dcterms:modified xsi:type="dcterms:W3CDTF">2019-05-10T09:38:16Z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0x01010058BF7152CABC574992BB5CDB2BDB345B</vt:lpwstr>
  </property>
</Properties>
</file>