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  <p:sldMasterId id="2147483909" r:id="rId5"/>
  </p:sldMasterIdLst>
  <p:notesMasterIdLst>
    <p:notesMasterId r:id="rId22"/>
  </p:notesMasterIdLst>
  <p:sldIdLst>
    <p:sldId id="256" r:id="rId6"/>
    <p:sldId id="274" r:id="rId7"/>
    <p:sldId id="270" r:id="rId8"/>
    <p:sldId id="273" r:id="rId9"/>
    <p:sldId id="276" r:id="rId10"/>
    <p:sldId id="277" r:id="rId11"/>
    <p:sldId id="279" r:id="rId12"/>
    <p:sldId id="265" r:id="rId13"/>
    <p:sldId id="275" r:id="rId14"/>
    <p:sldId id="268" r:id="rId15"/>
    <p:sldId id="278" r:id="rId16"/>
    <p:sldId id="280" r:id="rId17"/>
    <p:sldId id="281" r:id="rId18"/>
    <p:sldId id="282" r:id="rId19"/>
    <p:sldId id="271" r:id="rId20"/>
    <p:sldId id="272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7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Aspöja, 32 mink with dogs</a:t>
            </a:r>
          </a:p>
        </c:rich>
      </c:tx>
      <c:layout>
        <c:manualLayout>
          <c:xMode val="edge"/>
          <c:yMode val="edge"/>
          <c:x val="0.20657389995787159"/>
          <c:y val="3.16009039237265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0373346692658789"/>
          <c:y val="0.35819409230255317"/>
          <c:w val="0.8669081604717418"/>
          <c:h val="0.529591895196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sammanställning!$Q$32</c:f>
              <c:strCache>
                <c:ptCount val="1"/>
                <c:pt idx="0">
                  <c:v>Mink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sammanställning!$R$31:$T$31</c:f>
              <c:strCache>
                <c:ptCount val="3"/>
                <c:pt idx="0">
                  <c:v>Season1 (34h)</c:v>
                </c:pt>
                <c:pt idx="1">
                  <c:v>Season2 (149h)</c:v>
                </c:pt>
                <c:pt idx="2">
                  <c:v>Season3 (107h)</c:v>
                </c:pt>
              </c:strCache>
            </c:strRef>
          </c:cat>
          <c:val>
            <c:numRef>
              <c:f>sammanställning!$R$32:$T$32</c:f>
              <c:numCache>
                <c:formatCode>General</c:formatCode>
                <c:ptCount val="3"/>
                <c:pt idx="0">
                  <c:v>7</c:v>
                </c:pt>
                <c:pt idx="1">
                  <c:v>19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A-4377-A1B8-EAA482CBC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0822912"/>
        <c:axId val="570823240"/>
      </c:barChart>
      <c:catAx>
        <c:axId val="57082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823240"/>
        <c:crosses val="autoZero"/>
        <c:auto val="1"/>
        <c:lblAlgn val="ctr"/>
        <c:lblOffset val="100"/>
        <c:noMultiLvlLbl val="0"/>
      </c:catAx>
      <c:valAx>
        <c:axId val="570823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082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Hartsö, 28 mink with dogs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sammanställning!$Q$38</c:f>
              <c:strCache>
                <c:ptCount val="1"/>
                <c:pt idx="0">
                  <c:v>Mink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sammanställning!$R$37:$T$37</c:f>
              <c:strCache>
                <c:ptCount val="3"/>
                <c:pt idx="0">
                  <c:v>Season1 (96h)</c:v>
                </c:pt>
                <c:pt idx="1">
                  <c:v>Season2 (32h)</c:v>
                </c:pt>
                <c:pt idx="2">
                  <c:v>Season3 (64h)</c:v>
                </c:pt>
              </c:strCache>
            </c:strRef>
          </c:cat>
          <c:val>
            <c:numRef>
              <c:f>sammanställning!$R$38:$T$38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5-49D1-9A26-CEC336CB9F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25168408"/>
        <c:axId val="625173000"/>
      </c:barChart>
      <c:catAx>
        <c:axId val="62516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25173000"/>
        <c:crosses val="autoZero"/>
        <c:auto val="1"/>
        <c:lblAlgn val="ctr"/>
        <c:lblOffset val="100"/>
        <c:noMultiLvlLbl val="0"/>
      </c:catAx>
      <c:valAx>
        <c:axId val="62517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25168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2275A-C2C1-4FFC-8B4C-FD99A4963732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B0956-B19F-4E4F-B251-238BF8A72C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689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7756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Successful</a:t>
            </a:r>
            <a:r>
              <a:rPr lang="sv-SE" dirty="0"/>
              <a:t> startup-meetings, </a:t>
            </a:r>
            <a:r>
              <a:rPr lang="sv-SE" dirty="0" err="1"/>
              <a:t>followup</a:t>
            </a:r>
            <a:r>
              <a:rPr lang="sv-SE" dirty="0"/>
              <a:t>-meeting, information letters to </a:t>
            </a:r>
            <a:r>
              <a:rPr lang="sv-SE" dirty="0" err="1"/>
              <a:t>everyone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, </a:t>
            </a:r>
            <a:r>
              <a:rPr lang="sv-SE" dirty="0" err="1"/>
              <a:t>reducing</a:t>
            </a:r>
            <a:r>
              <a:rPr lang="sv-SE" dirty="0"/>
              <a:t> mink is </a:t>
            </a:r>
            <a:r>
              <a:rPr lang="sv-SE" dirty="0" err="1"/>
              <a:t>something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unites</a:t>
            </a:r>
            <a:r>
              <a:rPr lang="sv-SE" dirty="0"/>
              <a:t> the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,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307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typical</a:t>
            </a:r>
            <a:r>
              <a:rPr lang="sv-SE" dirty="0"/>
              <a:t> </a:t>
            </a:r>
            <a:r>
              <a:rPr lang="sv-SE" dirty="0" err="1"/>
              <a:t>pattern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hunting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dogs</a:t>
            </a:r>
            <a:r>
              <a:rPr lang="sv-SE" dirty="0"/>
              <a:t> over </a:t>
            </a:r>
            <a:r>
              <a:rPr lang="sv-SE" dirty="0" err="1"/>
              <a:t>large</a:t>
            </a:r>
            <a:r>
              <a:rPr lang="sv-SE" dirty="0"/>
              <a:t> areas in the </a:t>
            </a:r>
            <a:r>
              <a:rPr lang="sv-SE" dirty="0" err="1"/>
              <a:t>outer</a:t>
            </a:r>
            <a:r>
              <a:rPr lang="sv-SE" dirty="0"/>
              <a:t> </a:t>
            </a:r>
            <a:r>
              <a:rPr lang="sv-SE" dirty="0" err="1"/>
              <a:t>archipelago</a:t>
            </a:r>
            <a:r>
              <a:rPr lang="sv-SE" dirty="0"/>
              <a:t>,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to </a:t>
            </a:r>
            <a:r>
              <a:rPr lang="sv-SE" dirty="0" err="1"/>
              <a:t>reduce</a:t>
            </a:r>
            <a:r>
              <a:rPr lang="sv-SE" dirty="0"/>
              <a:t> the population </a:t>
            </a:r>
            <a:r>
              <a:rPr lang="sv-SE" dirty="0" err="1"/>
              <a:t>within</a:t>
            </a:r>
            <a:r>
              <a:rPr lang="sv-SE" dirty="0"/>
              <a:t> 1-2 </a:t>
            </a:r>
            <a:r>
              <a:rPr lang="sv-SE" dirty="0" err="1"/>
              <a:t>seasons</a:t>
            </a:r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9087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5445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94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937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 at </a:t>
            </a:r>
            <a:r>
              <a:rPr lang="sv-SE" dirty="0" err="1"/>
              <a:t>adapting</a:t>
            </a:r>
            <a:r>
              <a:rPr lang="sv-SE" dirty="0"/>
              <a:t> to new </a:t>
            </a:r>
            <a:r>
              <a:rPr lang="sv-SE" dirty="0" err="1"/>
              <a:t>environments</a:t>
            </a:r>
            <a:r>
              <a:rPr lang="sv-SE" dirty="0"/>
              <a:t>, </a:t>
            </a:r>
            <a:r>
              <a:rPr lang="sv-SE" dirty="0" err="1"/>
              <a:t>successful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evere</a:t>
            </a:r>
            <a:r>
              <a:rPr lang="sv-SE" dirty="0"/>
              <a:t>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introduced</a:t>
            </a:r>
            <a:r>
              <a:rPr lang="sv-SE" dirty="0"/>
              <a:t> in the </a:t>
            </a:r>
            <a:r>
              <a:rPr lang="sv-SE" dirty="0" err="1"/>
              <a:t>world</a:t>
            </a:r>
            <a:r>
              <a:rPr lang="sv-S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Cant</a:t>
            </a:r>
            <a:r>
              <a:rPr lang="sv-SE" dirty="0"/>
              <a:t> </a:t>
            </a:r>
            <a:r>
              <a:rPr lang="sv-SE" dirty="0" err="1"/>
              <a:t>swim</a:t>
            </a:r>
            <a:r>
              <a:rPr lang="sv-SE" dirty="0"/>
              <a:t> as </a:t>
            </a:r>
            <a:r>
              <a:rPr lang="sv-SE" dirty="0" err="1"/>
              <a:t>good</a:t>
            </a:r>
            <a:r>
              <a:rPr lang="sv-SE" dirty="0"/>
              <a:t> as an </a:t>
            </a:r>
            <a:r>
              <a:rPr lang="sv-SE" dirty="0" err="1"/>
              <a:t>an</a:t>
            </a:r>
            <a:r>
              <a:rPr lang="sv-SE" dirty="0"/>
              <a:t> </a:t>
            </a:r>
            <a:r>
              <a:rPr lang="sv-SE" dirty="0" err="1"/>
              <a:t>otter</a:t>
            </a:r>
            <a:r>
              <a:rPr lang="sv-SE" dirty="0"/>
              <a:t> or </a:t>
            </a:r>
            <a:r>
              <a:rPr lang="sv-SE" dirty="0" err="1"/>
              <a:t>climb</a:t>
            </a:r>
            <a:r>
              <a:rPr lang="sv-SE" dirty="0"/>
              <a:t> as a </a:t>
            </a:r>
            <a:r>
              <a:rPr lang="sv-SE" dirty="0" err="1"/>
              <a:t>pine</a:t>
            </a:r>
            <a:r>
              <a:rPr lang="sv-SE" dirty="0"/>
              <a:t> </a:t>
            </a:r>
            <a:r>
              <a:rPr lang="sv-SE" dirty="0" err="1"/>
              <a:t>martin</a:t>
            </a:r>
            <a:r>
              <a:rPr lang="sv-S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98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most</a:t>
            </a:r>
            <a:r>
              <a:rPr lang="sv-SE" dirty="0"/>
              <a:t> common </a:t>
            </a:r>
            <a:r>
              <a:rPr lang="sv-SE" dirty="0" err="1"/>
              <a:t>fishes</a:t>
            </a:r>
            <a:r>
              <a:rPr lang="sv-SE" dirty="0"/>
              <a:t> </a:t>
            </a:r>
            <a:r>
              <a:rPr lang="sv-SE" dirty="0" err="1"/>
              <a:t>thats</a:t>
            </a:r>
            <a:r>
              <a:rPr lang="sv-SE" dirty="0"/>
              <a:t> </a:t>
            </a:r>
            <a:r>
              <a:rPr lang="sv-SE" dirty="0" err="1"/>
              <a:t>found</a:t>
            </a:r>
            <a:r>
              <a:rPr lang="sv-SE" dirty="0"/>
              <a:t> </a:t>
            </a:r>
            <a:r>
              <a:rPr lang="sv-SE" dirty="0" err="1"/>
              <a:t>nearby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dense</a:t>
            </a:r>
            <a:r>
              <a:rPr lang="sv-SE" dirty="0"/>
              <a:t> is flat </a:t>
            </a:r>
            <a:r>
              <a:rPr lang="sv-SE" dirty="0" err="1"/>
              <a:t>fish</a:t>
            </a:r>
            <a:r>
              <a:rPr lang="sv-SE" dirty="0"/>
              <a:t>, </a:t>
            </a:r>
            <a:r>
              <a:rPr lang="sv-SE" dirty="0" err="1"/>
              <a:t>cabezone</a:t>
            </a:r>
            <a:r>
              <a:rPr lang="sv-SE" dirty="0"/>
              <a:t> and </a:t>
            </a:r>
            <a:r>
              <a:rPr lang="sv-SE" dirty="0" err="1"/>
              <a:t>eelpoot</a:t>
            </a:r>
            <a:r>
              <a:rPr lang="sv-SE" dirty="0"/>
              <a:t>.</a:t>
            </a:r>
          </a:p>
          <a:p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</a:t>
            </a:r>
            <a:r>
              <a:rPr lang="sv-SE" dirty="0" err="1"/>
              <a:t>fresh</a:t>
            </a:r>
            <a:r>
              <a:rPr lang="sv-SE" dirty="0"/>
              <a:t> </a:t>
            </a:r>
            <a:r>
              <a:rPr lang="sv-SE" dirty="0" err="1"/>
              <a:t>food</a:t>
            </a:r>
            <a:r>
              <a:rPr lang="sv-SE" dirty="0"/>
              <a:t>, no </a:t>
            </a:r>
            <a:r>
              <a:rPr lang="sv-SE" dirty="0" err="1"/>
              <a:t>cadavers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453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032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20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Few</a:t>
            </a:r>
            <a:r>
              <a:rPr lang="sv-SE" dirty="0"/>
              <a:t> relevant studies from the Baltic </a:t>
            </a:r>
            <a:r>
              <a:rPr lang="sv-SE" dirty="0" err="1"/>
              <a:t>sea</a:t>
            </a:r>
            <a:r>
              <a:rPr lang="sv-SE" dirty="0"/>
              <a:t> </a:t>
            </a:r>
            <a:r>
              <a:rPr lang="sv-SE" dirty="0" err="1"/>
              <a:t>arcipelago</a:t>
            </a:r>
            <a:r>
              <a:rPr lang="sv-SE" dirty="0"/>
              <a:t> (dark, </a:t>
            </a:r>
            <a:r>
              <a:rPr lang="sv-SE" dirty="0" err="1"/>
              <a:t>cold</a:t>
            </a:r>
            <a:r>
              <a:rPr lang="sv-SE" dirty="0"/>
              <a:t> </a:t>
            </a:r>
            <a:r>
              <a:rPr lang="sv-SE" dirty="0" err="1"/>
              <a:t>winter</a:t>
            </a:r>
            <a:r>
              <a:rPr lang="sv-SE" dirty="0"/>
              <a:t> and </a:t>
            </a:r>
            <a:r>
              <a:rPr lang="sv-SE" dirty="0" err="1"/>
              <a:t>icecoverage</a:t>
            </a:r>
            <a:r>
              <a:rPr lang="sv-SE" dirty="0"/>
              <a:t>, </a:t>
            </a:r>
            <a:r>
              <a:rPr lang="sv-SE" dirty="0" err="1"/>
              <a:t>brackish</a:t>
            </a:r>
            <a:r>
              <a:rPr lang="sv-SE" dirty="0"/>
              <a:t> and no </a:t>
            </a:r>
            <a:r>
              <a:rPr lang="sv-SE" dirty="0" err="1"/>
              <a:t>tidal</a:t>
            </a:r>
            <a:r>
              <a:rPr lang="sv-SE" dirty="0"/>
              <a:t>).</a:t>
            </a:r>
          </a:p>
          <a:p>
            <a:r>
              <a:rPr lang="sv-SE" dirty="0" err="1"/>
              <a:t>Overlap</a:t>
            </a:r>
            <a:r>
              <a:rPr lang="sv-SE" dirty="0"/>
              <a:t> </a:t>
            </a:r>
            <a:r>
              <a:rPr lang="sv-SE" dirty="0" err="1"/>
              <a:t>female-female</a:t>
            </a:r>
            <a:r>
              <a:rPr lang="sv-SE" dirty="0"/>
              <a:t> is </a:t>
            </a:r>
            <a:r>
              <a:rPr lang="sv-SE" dirty="0" err="1"/>
              <a:t>often</a:t>
            </a:r>
            <a:r>
              <a:rPr lang="sv-SE" dirty="0"/>
              <a:t> </a:t>
            </a:r>
            <a:r>
              <a:rPr lang="sv-SE" dirty="0" err="1"/>
              <a:t>mother</a:t>
            </a:r>
            <a:r>
              <a:rPr lang="sv-SE" dirty="0"/>
              <a:t> and </a:t>
            </a:r>
            <a:r>
              <a:rPr lang="sv-SE" dirty="0" err="1"/>
              <a:t>daughter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842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Ovulation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times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1-2 </a:t>
            </a:r>
            <a:r>
              <a:rPr lang="sv-SE" dirty="0" err="1"/>
              <a:t>month</a:t>
            </a:r>
            <a:r>
              <a:rPr lang="sv-SE" dirty="0"/>
              <a:t>, </a:t>
            </a:r>
            <a:r>
              <a:rPr lang="sv-SE" dirty="0" err="1"/>
              <a:t>every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the egg is receptive to be </a:t>
            </a:r>
            <a:r>
              <a:rPr lang="sv-SE" dirty="0" err="1"/>
              <a:t>fertilized</a:t>
            </a:r>
            <a:r>
              <a:rPr lang="sv-SE" dirty="0"/>
              <a:t>, </a:t>
            </a:r>
            <a:r>
              <a:rPr lang="sv-SE" dirty="0" err="1"/>
              <a:t>fertilized</a:t>
            </a:r>
            <a:r>
              <a:rPr lang="sv-SE" dirty="0"/>
              <a:t> eggs is </a:t>
            </a:r>
            <a:r>
              <a:rPr lang="sv-SE" dirty="0" err="1"/>
              <a:t>waiting</a:t>
            </a:r>
            <a:r>
              <a:rPr lang="sv-SE" dirty="0"/>
              <a:t>.</a:t>
            </a:r>
          </a:p>
          <a:p>
            <a:r>
              <a:rPr lang="sv-SE" dirty="0"/>
              <a:t>Hard to </a:t>
            </a:r>
            <a:r>
              <a:rPr lang="sv-SE" dirty="0" err="1"/>
              <a:t>defend</a:t>
            </a:r>
            <a:r>
              <a:rPr lang="sv-SE" dirty="0"/>
              <a:t> a </a:t>
            </a:r>
            <a:r>
              <a:rPr lang="sv-SE" dirty="0" err="1"/>
              <a:t>female</a:t>
            </a:r>
            <a:r>
              <a:rPr lang="sv-SE" dirty="0"/>
              <a:t> for so long </a:t>
            </a:r>
            <a:r>
              <a:rPr lang="sv-SE" dirty="0" err="1"/>
              <a:t>time</a:t>
            </a:r>
            <a:r>
              <a:rPr lang="sv-SE" dirty="0"/>
              <a:t>, </a:t>
            </a:r>
            <a:r>
              <a:rPr lang="sv-SE" dirty="0" err="1"/>
              <a:t>better</a:t>
            </a:r>
            <a:r>
              <a:rPr lang="sv-SE" dirty="0"/>
              <a:t> to try to mate </a:t>
            </a:r>
            <a:r>
              <a:rPr lang="sv-SE" dirty="0" err="1"/>
              <a:t>with</a:t>
            </a:r>
            <a:r>
              <a:rPr lang="sv-SE" dirty="0"/>
              <a:t> as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females</a:t>
            </a:r>
            <a:r>
              <a:rPr lang="sv-SE" dirty="0"/>
              <a:t> as </a:t>
            </a:r>
            <a:r>
              <a:rPr lang="sv-SE" dirty="0" err="1"/>
              <a:t>possible</a:t>
            </a:r>
            <a:r>
              <a:rPr lang="sv-SE" dirty="0"/>
              <a:t>.</a:t>
            </a:r>
          </a:p>
          <a:p>
            <a:r>
              <a:rPr lang="sv-SE" dirty="0"/>
              <a:t>Males </a:t>
            </a:r>
            <a:r>
              <a:rPr lang="sv-SE" dirty="0" err="1"/>
              <a:t>can</a:t>
            </a:r>
            <a:r>
              <a:rPr lang="sv-SE" dirty="0"/>
              <a:t> get </a:t>
            </a:r>
            <a:r>
              <a:rPr lang="sv-SE" dirty="0" err="1"/>
              <a:t>away</a:t>
            </a:r>
            <a:r>
              <a:rPr lang="sv-SE" dirty="0"/>
              <a:t> 20-40km (80km) to </a:t>
            </a:r>
            <a:r>
              <a:rPr lang="sv-SE" dirty="0" err="1"/>
              <a:t>search</a:t>
            </a:r>
            <a:r>
              <a:rPr lang="sv-SE" dirty="0"/>
              <a:t> for </a:t>
            </a:r>
            <a:r>
              <a:rPr lang="sv-SE" dirty="0" err="1"/>
              <a:t>females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1081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Catch minks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traps</a:t>
            </a:r>
            <a:r>
              <a:rPr lang="sv-SE" dirty="0"/>
              <a:t> is </a:t>
            </a:r>
            <a:r>
              <a:rPr lang="sv-SE" dirty="0" err="1"/>
              <a:t>effective</a:t>
            </a:r>
            <a:r>
              <a:rPr lang="sv-SE" dirty="0"/>
              <a:t> for minks </a:t>
            </a:r>
            <a:r>
              <a:rPr lang="sv-SE" dirty="0" err="1"/>
              <a:t>that´s</a:t>
            </a:r>
            <a:r>
              <a:rPr lang="sv-SE" dirty="0"/>
              <a:t> </a:t>
            </a:r>
            <a:r>
              <a:rPr lang="sv-SE" dirty="0" err="1"/>
              <a:t>spreading</a:t>
            </a:r>
            <a:r>
              <a:rPr lang="sv-SE" dirty="0"/>
              <a:t> in to an area </a:t>
            </a:r>
            <a:r>
              <a:rPr lang="sv-SE" dirty="0" err="1"/>
              <a:t>but</a:t>
            </a:r>
            <a:r>
              <a:rPr lang="sv-SE" dirty="0"/>
              <a:t> it </a:t>
            </a:r>
            <a:r>
              <a:rPr lang="sv-SE" dirty="0" err="1"/>
              <a:t>could</a:t>
            </a:r>
            <a:r>
              <a:rPr lang="sv-SE" dirty="0"/>
              <a:t> be hard to </a:t>
            </a:r>
            <a:r>
              <a:rPr lang="sv-SE" dirty="0" err="1"/>
              <a:t>catch</a:t>
            </a:r>
            <a:r>
              <a:rPr lang="sv-SE" dirty="0"/>
              <a:t> the </a:t>
            </a:r>
            <a:r>
              <a:rPr lang="sv-SE" dirty="0" err="1"/>
              <a:t>local</a:t>
            </a:r>
            <a:r>
              <a:rPr lang="sv-SE" dirty="0"/>
              <a:t> minks. A </a:t>
            </a:r>
            <a:r>
              <a:rPr lang="sv-SE" dirty="0" err="1"/>
              <a:t>trap</a:t>
            </a:r>
            <a:r>
              <a:rPr lang="sv-SE" dirty="0"/>
              <a:t> </a:t>
            </a:r>
            <a:r>
              <a:rPr lang="sv-SE" dirty="0" err="1"/>
              <a:t>catches</a:t>
            </a:r>
            <a:r>
              <a:rPr lang="sv-SE" dirty="0"/>
              <a:t> as long as </a:t>
            </a:r>
            <a:r>
              <a:rPr lang="sv-SE" dirty="0" err="1"/>
              <a:t>it´s</a:t>
            </a:r>
            <a:r>
              <a:rPr lang="sv-SE" dirty="0"/>
              <a:t> set.</a:t>
            </a:r>
          </a:p>
          <a:p>
            <a:r>
              <a:rPr lang="sv-SE" dirty="0" err="1"/>
              <a:t>Dogs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effictive</a:t>
            </a:r>
            <a:r>
              <a:rPr lang="sv-SE" dirty="0"/>
              <a:t> to </a:t>
            </a:r>
            <a:r>
              <a:rPr lang="sv-SE" dirty="0" err="1"/>
              <a:t>finding</a:t>
            </a:r>
            <a:r>
              <a:rPr lang="sv-SE" dirty="0"/>
              <a:t> the </a:t>
            </a:r>
            <a:r>
              <a:rPr lang="sv-SE" dirty="0" err="1"/>
              <a:t>local</a:t>
            </a:r>
            <a:r>
              <a:rPr lang="sv-SE" dirty="0"/>
              <a:t> minks </a:t>
            </a:r>
            <a:r>
              <a:rPr lang="sv-SE" dirty="0" err="1"/>
              <a:t>that</a:t>
            </a:r>
            <a:r>
              <a:rPr lang="sv-SE" dirty="0"/>
              <a:t> is present in the area at the </a:t>
            </a:r>
            <a:r>
              <a:rPr lang="sv-SE" dirty="0" err="1"/>
              <a:t>hunting</a:t>
            </a:r>
            <a:r>
              <a:rPr lang="sv-SE" dirty="0"/>
              <a:t> occasion.</a:t>
            </a:r>
          </a:p>
          <a:p>
            <a:r>
              <a:rPr lang="sv-SE" dirty="0"/>
              <a:t>Placement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traps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crusial</a:t>
            </a:r>
            <a:r>
              <a:rPr lang="sv-SE" dirty="0"/>
              <a:t>, </a:t>
            </a:r>
            <a:r>
              <a:rPr lang="sv-SE" dirty="0" err="1"/>
              <a:t>using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curiousity</a:t>
            </a:r>
            <a:r>
              <a:rPr lang="sv-SE" dirty="0"/>
              <a:t> to </a:t>
            </a:r>
            <a:r>
              <a:rPr lang="sv-SE" dirty="0" err="1"/>
              <a:t>explore</a:t>
            </a:r>
            <a:r>
              <a:rPr lang="sv-SE" dirty="0"/>
              <a:t> </a:t>
            </a:r>
            <a:r>
              <a:rPr lang="sv-SE" dirty="0" err="1"/>
              <a:t>cavities</a:t>
            </a:r>
            <a:r>
              <a:rPr lang="sv-SE" dirty="0"/>
              <a:t> and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natural</a:t>
            </a:r>
            <a:r>
              <a:rPr lang="sv-SE" dirty="0"/>
              <a:t> passages. </a:t>
            </a:r>
            <a:r>
              <a:rPr lang="sv-SE" dirty="0" err="1"/>
              <a:t>Baites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</a:t>
            </a:r>
            <a:r>
              <a:rPr lang="sv-SE" dirty="0" err="1"/>
              <a:t>used</a:t>
            </a:r>
            <a:r>
              <a:rPr lang="sv-SE" dirty="0"/>
              <a:t>, </a:t>
            </a:r>
            <a:r>
              <a:rPr lang="sv-SE" dirty="0" err="1"/>
              <a:t>fresh</a:t>
            </a:r>
            <a:r>
              <a:rPr lang="sv-SE" dirty="0"/>
              <a:t> </a:t>
            </a:r>
            <a:r>
              <a:rPr lang="sv-SE" dirty="0" err="1"/>
              <a:t>bait</a:t>
            </a:r>
            <a:r>
              <a:rPr lang="sv-SE" dirty="0"/>
              <a:t> </a:t>
            </a:r>
            <a:r>
              <a:rPr lang="sv-SE" dirty="0" err="1"/>
              <a:t>attracts</a:t>
            </a:r>
            <a:r>
              <a:rPr lang="sv-SE" dirty="0"/>
              <a:t> and </a:t>
            </a:r>
            <a:r>
              <a:rPr lang="sv-SE" dirty="0" err="1"/>
              <a:t>unfresh</a:t>
            </a:r>
            <a:r>
              <a:rPr lang="sv-SE" dirty="0"/>
              <a:t> </a:t>
            </a:r>
            <a:r>
              <a:rPr lang="sv-SE" dirty="0" err="1"/>
              <a:t>repeals</a:t>
            </a:r>
            <a:r>
              <a:rPr lang="sv-SE" dirty="0"/>
              <a:t>. </a:t>
            </a:r>
          </a:p>
          <a:p>
            <a:r>
              <a:rPr lang="sv-SE" dirty="0" err="1"/>
              <a:t>Hunting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dogs</a:t>
            </a:r>
            <a:r>
              <a:rPr lang="sv-SE" dirty="0"/>
              <a:t> (</a:t>
            </a:r>
            <a:r>
              <a:rPr lang="sv-SE" dirty="0" err="1"/>
              <a:t>showing</a:t>
            </a:r>
            <a:r>
              <a:rPr lang="sv-SE" dirty="0"/>
              <a:t> the video), </a:t>
            </a:r>
            <a:r>
              <a:rPr lang="sv-SE" dirty="0" err="1"/>
              <a:t>dogs</a:t>
            </a:r>
            <a:r>
              <a:rPr lang="sv-SE" dirty="0"/>
              <a:t> </a:t>
            </a:r>
            <a:r>
              <a:rPr lang="sv-SE" dirty="0" err="1"/>
              <a:t>searches</a:t>
            </a:r>
            <a:r>
              <a:rPr lang="sv-SE" dirty="0"/>
              <a:t> and </a:t>
            </a:r>
            <a:r>
              <a:rPr lang="sv-SE" dirty="0" err="1"/>
              <a:t>telles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found</a:t>
            </a:r>
            <a:r>
              <a:rPr lang="sv-SE" dirty="0"/>
              <a:t> mink,  for </a:t>
            </a:r>
            <a:r>
              <a:rPr lang="sv-SE" dirty="0" err="1"/>
              <a:t>safety</a:t>
            </a:r>
            <a:r>
              <a:rPr lang="sv-SE" dirty="0"/>
              <a:t> the </a:t>
            </a:r>
            <a:r>
              <a:rPr lang="sv-SE" dirty="0" err="1"/>
              <a:t>dogs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 </a:t>
            </a:r>
            <a:r>
              <a:rPr lang="sv-SE" dirty="0" err="1"/>
              <a:t>leashed</a:t>
            </a:r>
            <a:r>
              <a:rPr lang="sv-SE" dirty="0"/>
              <a:t>, for </a:t>
            </a:r>
            <a:r>
              <a:rPr lang="sv-SE" dirty="0" err="1"/>
              <a:t>efficient</a:t>
            </a:r>
            <a:r>
              <a:rPr lang="sv-SE" dirty="0"/>
              <a:t> </a:t>
            </a:r>
            <a:r>
              <a:rPr lang="sv-SE" dirty="0" err="1"/>
              <a:t>hunting</a:t>
            </a:r>
            <a:r>
              <a:rPr lang="sv-SE" dirty="0"/>
              <a:t> </a:t>
            </a:r>
            <a:r>
              <a:rPr lang="sv-SE" dirty="0" err="1"/>
              <a:t>helping</a:t>
            </a:r>
            <a:r>
              <a:rPr lang="sv-SE" dirty="0"/>
              <a:t> </a:t>
            </a:r>
            <a:r>
              <a:rPr lang="sv-SE" dirty="0" err="1"/>
              <a:t>tools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used</a:t>
            </a:r>
            <a:r>
              <a:rPr lang="sv-SE" dirty="0"/>
              <a:t> (</a:t>
            </a:r>
            <a:r>
              <a:rPr lang="sv-SE" dirty="0" err="1"/>
              <a:t>smallcaliber</a:t>
            </a:r>
            <a:r>
              <a:rPr lang="sv-SE" dirty="0"/>
              <a:t> pistol or ”</a:t>
            </a:r>
            <a:r>
              <a:rPr lang="sv-SE" dirty="0" err="1"/>
              <a:t>leafblower</a:t>
            </a:r>
            <a:r>
              <a:rPr lang="sv-SE" dirty="0"/>
              <a:t>” and </a:t>
            </a:r>
            <a:r>
              <a:rPr lang="sv-SE" dirty="0" err="1"/>
              <a:t>shootgun</a:t>
            </a:r>
            <a:r>
              <a:rPr lang="sv-SE" dirty="0"/>
              <a:t>), to cover </a:t>
            </a:r>
            <a:r>
              <a:rPr lang="sv-SE" dirty="0" err="1"/>
              <a:t>large</a:t>
            </a:r>
            <a:r>
              <a:rPr lang="sv-SE" dirty="0"/>
              <a:t> areas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boatdriver</a:t>
            </a:r>
            <a:r>
              <a:rPr lang="sv-SE" dirty="0"/>
              <a:t> and 2 </a:t>
            </a:r>
            <a:r>
              <a:rPr lang="sv-SE" dirty="0" err="1"/>
              <a:t>dogkeepers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B0956-B19F-4E4F-B251-238BF8A72C3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9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2A2A57-6279-4EEC-B6C0-5BFD5A66E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5217C8C-CC69-41A7-8924-7BF3E56AB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68F597-797D-4C70-93AE-F9A69D4D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EA48B4-347F-4524-AA2C-460A6FA55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7F6E61-9C76-408B-A580-1569D50E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42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BD7E52-A613-45DC-AD3A-F29386F8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E823859-6A51-49E8-8010-AE6C8FF66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8A91AE-747F-4602-96AE-F3D6CE2D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CF29CF-A630-4571-851A-C5F59560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0F7C65-282A-4BB8-90CF-3D764B9B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2BCDCF9-8C9D-4D9F-82A7-E4D9D05EF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78D3C3E-512B-4069-9ACF-246A3850B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AC42F2-2EA3-4B61-A719-AC19815A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20D5F0-1904-48D9-9F81-E54E2915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F002D7-CC12-49DC-99DF-30437E47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41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52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47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59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40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32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8583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06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940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2B9632-CDBC-4B3F-8C5A-5C169F8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23F1CC-BD4F-4AB3-9335-FC864F27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37576F-FED8-49EB-84CA-73CA7AAA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06A5D7-772E-4BC0-BC18-6B94E884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C02FAD-1DDA-481B-8163-CED13CAF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913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30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231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883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CBD1EE-7E5D-4AD8-9B6D-5EB7B5E3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51937F-FF35-40DD-92A9-F47786987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0B97DF-0DCD-4C48-8AF6-8970229D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16FF99-A930-4E69-AAE4-B1E62573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B459E1-22C5-4A2E-B3B4-4E1942BF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565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7ED762-BE8C-492F-9171-F8EFDF06F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3597C3-181D-48C8-ADD9-293EF164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4D30F06-4C78-434A-A266-C66D94D59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C104E6-2DE6-45EA-A966-90485E37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7B55B4-B522-4B8F-932F-4EE19054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99558F-10B0-43CB-839C-43C92409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2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F8150E-4299-475B-AE51-B32B91BD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2194CC-C5E9-43C1-84C3-660309C11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1C93AC-5379-4CD5-9871-B23389E01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5A4941A-1062-4A76-8D6C-299748FE4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624A783-B7A3-442E-AC8B-AE20CB8A1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B885A28-8DAA-4C5F-A707-7D730879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90A0D0F-01D0-43CC-A25C-413C59BD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29B43DE-A60A-404C-A69C-5A1BFFBA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97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E17196-15CC-43B9-ADD9-B42504D0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C00D02B-5D28-4C9F-A920-6BD9506F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1A22285-DAA3-436E-8C2B-1C110E02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D20687-ACEE-42E0-AD1E-3717FB24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97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DAFCC8-DEF6-4DCD-A277-82BAE271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8E2935F-DF84-422B-BF9F-E85A87ED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1C8C4A8-0387-4779-B5FD-19B0878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06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2C9D9-80D6-4784-ABEE-9F4116A6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1FE962-0E26-495C-9E01-C934D6FED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1FB38EE-568F-4465-AC88-42AF45FD1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84A60D-2D75-45DE-B203-6CF8C65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83D400-562C-4F5F-985B-62653481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562F5BA-A9F3-4F8E-B203-1997962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044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3CF36-D0C1-47D2-A123-2F31C879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B3B9A9-99E2-425C-8ACA-6714B0B4E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AF517A2-6194-42AC-B49D-2154AB576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B93B0EE-1DB4-4218-88A1-D2B601F0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76B226-3568-4AC6-A4FC-7EECBC67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A2CC90-56F6-43E5-B994-96C5FE00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21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E7D4E56-2C07-4B49-9938-9162B43C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EE06FA-C935-48F9-A226-F9C74DF4B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D388F4-9A81-4486-93BB-EFB28AD3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99A7CA-29CD-49C8-857E-CA366BDBF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BB43DB-6681-4D71-82F7-3C5AFFE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13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A3F977-A72C-466A-A9DC-3E0AEA939331}" type="datetimeFigureOut">
              <a:rPr lang="sv-SE" smtClean="0"/>
              <a:t>2019-05-09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1C8290-4E45-4ACC-9FDD-BE4025C944A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86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objekt 73">
            <a:extLst>
              <a:ext uri="{FF2B5EF4-FFF2-40B4-BE49-F238E27FC236}">
                <a16:creationId xmlns:a16="http://schemas.microsoft.com/office/drawing/2014/main" id="{E2296947-19B5-4763-A8C3-927894319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r="-2" b="743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32F201CC-625F-4874-9E33-AE3865FBE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0357"/>
          <a:stretch/>
        </p:blipFill>
        <p:spPr>
          <a:xfrm>
            <a:off x="-1267749" y="2699532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A6BB77-28C2-4BA4-961A-5F735912B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707" y="829214"/>
            <a:ext cx="4820134" cy="1635639"/>
          </a:xfrm>
        </p:spPr>
        <p:txBody>
          <a:bodyPr anchor="t">
            <a:normAutofit/>
          </a:bodyPr>
          <a:lstStyle/>
          <a:p>
            <a:pPr algn="l"/>
            <a:r>
              <a:rPr lang="sv-SE" sz="4800" dirty="0">
                <a:solidFill>
                  <a:srgbClr val="1A7BE6"/>
                </a:solidFill>
              </a:rPr>
              <a:t>Predation </a:t>
            </a:r>
            <a:r>
              <a:rPr lang="sv-SE" sz="4800" dirty="0" err="1">
                <a:solidFill>
                  <a:srgbClr val="1A7BE6"/>
                </a:solidFill>
              </a:rPr>
              <a:t>control</a:t>
            </a:r>
            <a:r>
              <a:rPr lang="sv-SE" sz="4800" dirty="0">
                <a:solidFill>
                  <a:srgbClr val="1A7BE6"/>
                </a:solidFill>
              </a:rPr>
              <a:t> on </a:t>
            </a:r>
            <a:r>
              <a:rPr lang="sv-SE" sz="4800" dirty="0" err="1">
                <a:solidFill>
                  <a:srgbClr val="1A7BE6"/>
                </a:solidFill>
              </a:rPr>
              <a:t>bird</a:t>
            </a:r>
            <a:r>
              <a:rPr lang="sv-SE" sz="4800" dirty="0">
                <a:solidFill>
                  <a:srgbClr val="1A7BE6"/>
                </a:solidFill>
              </a:rPr>
              <a:t> </a:t>
            </a:r>
            <a:r>
              <a:rPr lang="sv-SE" sz="4800" dirty="0" err="1">
                <a:solidFill>
                  <a:srgbClr val="1A7BE6"/>
                </a:solidFill>
              </a:rPr>
              <a:t>colonies</a:t>
            </a:r>
            <a:endParaRPr lang="sv-SE" sz="4800" dirty="0">
              <a:solidFill>
                <a:srgbClr val="1A7BE6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9B09AC-B821-4F4F-9A12-D187F5655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6262" y="5570488"/>
            <a:ext cx="2186594" cy="838831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sv-SE" sz="3200" dirty="0">
                <a:solidFill>
                  <a:srgbClr val="1A7BE6"/>
                </a:solidFill>
              </a:rPr>
              <a:t>Markus Forsberg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0C5876A-58B7-4B70-AE18-EABF6A6CD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07" y="2470073"/>
            <a:ext cx="3259412" cy="39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1E6B30-8F89-458C-85E9-E9052440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dirty="0" err="1">
                <a:solidFill>
                  <a:srgbClr val="1A7BE6"/>
                </a:solidFill>
              </a:rPr>
              <a:t>Method</a:t>
            </a:r>
            <a:endParaRPr lang="sv-SE" sz="5400" dirty="0">
              <a:solidFill>
                <a:srgbClr val="1A7BE6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A64A06-40FF-4019-9F99-E8F87A61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3200" dirty="0"/>
              <a:t>Combination </a:t>
            </a:r>
            <a:r>
              <a:rPr lang="sv-SE" sz="3200" dirty="0" err="1"/>
              <a:t>of</a:t>
            </a:r>
            <a:r>
              <a:rPr lang="sv-SE" sz="3200" dirty="0"/>
              <a:t>:</a:t>
            </a:r>
          </a:p>
          <a:p>
            <a:r>
              <a:rPr lang="sv-S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sz="3200" dirty="0" err="1"/>
              <a:t>Traps</a:t>
            </a:r>
            <a:r>
              <a:rPr lang="sv-SE" sz="3200" dirty="0"/>
              <a:t> </a:t>
            </a:r>
          </a:p>
          <a:p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sz="3200" dirty="0" err="1"/>
              <a:t>Hunting</a:t>
            </a:r>
            <a:r>
              <a:rPr lang="sv-SE" sz="3200" dirty="0"/>
              <a:t> </a:t>
            </a:r>
            <a:r>
              <a:rPr lang="sv-SE" sz="3200" dirty="0" err="1"/>
              <a:t>with</a:t>
            </a:r>
            <a:r>
              <a:rPr lang="sv-SE" sz="3200" dirty="0"/>
              <a:t> </a:t>
            </a:r>
            <a:r>
              <a:rPr lang="sv-SE" sz="3200" dirty="0" err="1"/>
              <a:t>dogs</a:t>
            </a:r>
            <a:br>
              <a:rPr lang="sv-SE" sz="3200" dirty="0"/>
            </a:br>
            <a:r>
              <a:rPr lang="sv-SE" sz="3200" dirty="0"/>
              <a:t>(video)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64924-CB1F-441D-8231-2089110CC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54" y="2855749"/>
            <a:ext cx="6096000" cy="3429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76458D5-A022-403A-96E6-526DF4B05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8" y="1834724"/>
            <a:ext cx="3244979" cy="18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54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Results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sz="3200" dirty="0" err="1"/>
              <a:t>Established</a:t>
            </a:r>
            <a:r>
              <a:rPr lang="sv-SE" sz="3200" dirty="0"/>
              <a:t> organisations for </a:t>
            </a:r>
            <a:r>
              <a:rPr lang="sv-SE" sz="3200" dirty="0" err="1"/>
              <a:t>hunting</a:t>
            </a:r>
            <a:r>
              <a:rPr lang="sv-SE" sz="3200" dirty="0"/>
              <a:t> mink in </a:t>
            </a:r>
            <a:r>
              <a:rPr lang="sv-SE" sz="3200" dirty="0" err="1"/>
              <a:t>every</a:t>
            </a:r>
            <a:r>
              <a:rPr lang="sv-SE" sz="3200" dirty="0"/>
              <a:t> sites (and </a:t>
            </a:r>
            <a:r>
              <a:rPr lang="sv-SE" sz="3200" dirty="0" err="1"/>
              <a:t>some</a:t>
            </a:r>
            <a:r>
              <a:rPr lang="sv-SE" sz="3200" dirty="0"/>
              <a:t> spin-offs), </a:t>
            </a:r>
            <a:r>
              <a:rPr lang="sv-SE" sz="3200" dirty="0" err="1"/>
              <a:t>big</a:t>
            </a:r>
            <a:r>
              <a:rPr lang="sv-SE" sz="3200" dirty="0"/>
              <a:t> </a:t>
            </a:r>
            <a:r>
              <a:rPr lang="sv-SE" sz="3200" dirty="0" err="1"/>
              <a:t>interest</a:t>
            </a:r>
            <a:r>
              <a:rPr lang="sv-SE" sz="3200" dirty="0"/>
              <a:t> </a:t>
            </a:r>
            <a:r>
              <a:rPr lang="sv-SE" sz="3200" dirty="0" err="1"/>
              <a:t>among</a:t>
            </a:r>
            <a:r>
              <a:rPr lang="sv-SE" sz="3200" dirty="0"/>
              <a:t> the </a:t>
            </a:r>
            <a:r>
              <a:rPr lang="sv-SE" sz="3200" dirty="0" err="1"/>
              <a:t>local</a:t>
            </a:r>
            <a:r>
              <a:rPr lang="sv-SE" sz="3200" dirty="0"/>
              <a:t> </a:t>
            </a:r>
            <a:r>
              <a:rPr lang="sv-SE" sz="3200" dirty="0" err="1"/>
              <a:t>people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 err="1"/>
              <a:t>Each</a:t>
            </a:r>
            <a:r>
              <a:rPr lang="sv-SE" sz="3200" dirty="0"/>
              <a:t> area has </a:t>
            </a:r>
            <a:r>
              <a:rPr lang="sv-SE" sz="3200" dirty="0" err="1"/>
              <a:t>its</a:t>
            </a:r>
            <a:r>
              <a:rPr lang="sv-SE" sz="3200" dirty="0"/>
              <a:t> </a:t>
            </a:r>
            <a:r>
              <a:rPr lang="sv-SE" sz="3200" dirty="0" err="1"/>
              <a:t>own</a:t>
            </a:r>
            <a:r>
              <a:rPr lang="sv-SE" sz="3200" dirty="0"/>
              <a:t> solution (</a:t>
            </a:r>
            <a:r>
              <a:rPr lang="sv-SE" sz="3200" dirty="0" err="1"/>
              <a:t>local</a:t>
            </a:r>
            <a:r>
              <a:rPr lang="sv-SE" sz="3200" dirty="0"/>
              <a:t> hunters, </a:t>
            </a:r>
            <a:r>
              <a:rPr lang="sv-SE" sz="3200" dirty="0" err="1"/>
              <a:t>fishers</a:t>
            </a:r>
            <a:r>
              <a:rPr lang="sv-SE" sz="3200" dirty="0"/>
              <a:t>, residents, </a:t>
            </a:r>
            <a:r>
              <a:rPr lang="sv-SE" sz="3200" dirty="0" err="1"/>
              <a:t>tenants</a:t>
            </a:r>
            <a:r>
              <a:rPr lang="sv-SE" sz="32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7 </a:t>
            </a:r>
            <a:r>
              <a:rPr lang="sv-SE" sz="3200" dirty="0" err="1"/>
              <a:t>people</a:t>
            </a:r>
            <a:r>
              <a:rPr lang="sv-SE" sz="3200" dirty="0"/>
              <a:t> </a:t>
            </a:r>
            <a:r>
              <a:rPr lang="sv-SE" sz="3200" dirty="0" err="1"/>
              <a:t>with</a:t>
            </a:r>
            <a:r>
              <a:rPr lang="sv-SE" sz="3200" dirty="0"/>
              <a:t> </a:t>
            </a:r>
            <a:r>
              <a:rPr lang="sv-SE" sz="3200" dirty="0" err="1"/>
              <a:t>huntingdogs</a:t>
            </a:r>
            <a:r>
              <a:rPr lang="sv-SE" sz="3200" dirty="0"/>
              <a:t> </a:t>
            </a:r>
            <a:r>
              <a:rPr lang="sv-SE" sz="3200" dirty="0" err="1"/>
              <a:t>contracted</a:t>
            </a:r>
            <a:r>
              <a:rPr lang="sv-SE" sz="3200" dirty="0"/>
              <a:t>, ~550 </a:t>
            </a:r>
            <a:r>
              <a:rPr lang="sv-SE" sz="3200" dirty="0" err="1"/>
              <a:t>hunting</a:t>
            </a:r>
            <a:r>
              <a:rPr lang="sv-SE" sz="3200" dirty="0"/>
              <a:t> </a:t>
            </a:r>
            <a:r>
              <a:rPr lang="sv-SE" sz="3200" dirty="0" err="1"/>
              <a:t>hours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140 minks has </a:t>
            </a:r>
            <a:r>
              <a:rPr lang="sv-SE" sz="3200" dirty="0" err="1"/>
              <a:t>been</a:t>
            </a:r>
            <a:r>
              <a:rPr lang="sv-SE" sz="3200" dirty="0"/>
              <a:t> </a:t>
            </a:r>
            <a:r>
              <a:rPr lang="sv-SE" sz="3200" dirty="0" err="1"/>
              <a:t>killed</a:t>
            </a:r>
            <a:r>
              <a:rPr lang="sv-SE" sz="3200" dirty="0"/>
              <a:t> in the </a:t>
            </a:r>
            <a:r>
              <a:rPr lang="sv-SE" sz="3200" dirty="0" err="1"/>
              <a:t>projectsites</a:t>
            </a:r>
            <a:r>
              <a:rPr lang="sv-SE" sz="3200" dirty="0"/>
              <a:t> and as ”spin-off” from the </a:t>
            </a:r>
            <a:r>
              <a:rPr lang="sv-SE" sz="3200" dirty="0" err="1"/>
              <a:t>project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 err="1"/>
              <a:t>Involved</a:t>
            </a:r>
            <a:r>
              <a:rPr lang="sv-SE" sz="3200" dirty="0"/>
              <a:t> hunters </a:t>
            </a:r>
            <a:r>
              <a:rPr lang="sv-SE" sz="3200" dirty="0" err="1"/>
              <a:t>experience</a:t>
            </a:r>
            <a:r>
              <a:rPr lang="sv-SE" sz="3200" dirty="0"/>
              <a:t> a </a:t>
            </a:r>
            <a:r>
              <a:rPr lang="sv-SE" sz="3200" dirty="0" err="1"/>
              <a:t>decrease</a:t>
            </a:r>
            <a:r>
              <a:rPr lang="sv-SE" sz="3200" dirty="0"/>
              <a:t> in minkpopulation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 err="1"/>
              <a:t>About</a:t>
            </a:r>
            <a:r>
              <a:rPr lang="sv-SE" sz="3200" dirty="0"/>
              <a:t> 130 mink </a:t>
            </a:r>
            <a:r>
              <a:rPr lang="sv-SE" sz="3200" dirty="0" err="1"/>
              <a:t>traps</a:t>
            </a:r>
            <a:r>
              <a:rPr lang="sv-SE" sz="3200" dirty="0"/>
              <a:t> in </a:t>
            </a:r>
            <a:r>
              <a:rPr lang="sv-SE" sz="3200" dirty="0" err="1"/>
              <a:t>projectsites</a:t>
            </a:r>
            <a:r>
              <a:rPr lang="sv-SE" sz="3200" dirty="0"/>
              <a:t> or </a:t>
            </a:r>
            <a:r>
              <a:rPr lang="sv-SE" sz="3200" dirty="0" err="1"/>
              <a:t>nearby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766830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571" y="26352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CAB E, Area </a:t>
            </a:r>
            <a:r>
              <a:rPr lang="sv-SE" sz="6000" dirty="0" err="1">
                <a:solidFill>
                  <a:srgbClr val="1A7BE6"/>
                </a:solidFill>
              </a:rPr>
              <a:t>around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Aspöja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28" y="433259"/>
            <a:ext cx="2027058" cy="1157444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endParaRPr lang="sv-SE" sz="32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4795A4E-BA63-40EF-85A2-9E82F857D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1" y="852594"/>
            <a:ext cx="7720406" cy="5461189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D1A934-3F06-4075-B3ED-7674CA2E74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405530"/>
              </p:ext>
            </p:extLst>
          </p:nvPr>
        </p:nvGraphicFramePr>
        <p:xfrm>
          <a:off x="8513871" y="3162310"/>
          <a:ext cx="2850815" cy="305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7600C249-8190-4811-A704-52BF08683336}"/>
              </a:ext>
            </a:extLst>
          </p:cNvPr>
          <p:cNvSpPr txBox="1"/>
          <p:nvPr/>
        </p:nvSpPr>
        <p:spPr>
          <a:xfrm>
            <a:off x="8426746" y="1969315"/>
            <a:ext cx="3497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Total 75 minks, 43 </a:t>
            </a:r>
            <a:r>
              <a:rPr lang="sv-SE" dirty="0" err="1"/>
              <a:t>trapped</a:t>
            </a:r>
            <a:endParaRPr lang="sv-SE" dirty="0"/>
          </a:p>
          <a:p>
            <a:r>
              <a:rPr lang="sv-SE" dirty="0"/>
              <a:t>3 hunters, 290h.</a:t>
            </a:r>
          </a:p>
          <a:p>
            <a:r>
              <a:rPr lang="sv-SE" dirty="0" err="1"/>
              <a:t>Traps</a:t>
            </a:r>
            <a:r>
              <a:rPr lang="sv-SE" dirty="0"/>
              <a:t> and </a:t>
            </a:r>
            <a:r>
              <a:rPr lang="sv-SE" dirty="0" err="1"/>
              <a:t>doghunt</a:t>
            </a:r>
            <a:r>
              <a:rPr lang="sv-SE" dirty="0"/>
              <a:t>: 350 euro/mink.</a:t>
            </a:r>
          </a:p>
        </p:txBody>
      </p:sp>
    </p:spTree>
    <p:extLst>
      <p:ext uri="{BB962C8B-B14F-4D97-AF65-F5344CB8AC3E}">
        <p14:creationId xmlns:p14="http://schemas.microsoft.com/office/powerpoint/2010/main" val="25508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7" y="-547151"/>
            <a:ext cx="10058400" cy="1450757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5400" dirty="0">
                <a:solidFill>
                  <a:srgbClr val="1A7BE6"/>
                </a:solidFill>
              </a:rPr>
              <a:t>CAB D, </a:t>
            </a:r>
            <a:r>
              <a:rPr lang="sv-SE" sz="5400" dirty="0" err="1">
                <a:solidFill>
                  <a:srgbClr val="1A7BE6"/>
                </a:solidFill>
              </a:rPr>
              <a:t>Hartsö</a:t>
            </a:r>
            <a:r>
              <a:rPr lang="sv-SE" sz="54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28" y="433259"/>
            <a:ext cx="2027058" cy="1157444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endParaRPr lang="sv-SE" sz="32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85D6961-F452-4B5A-B3BA-A0131B381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7" y="769226"/>
            <a:ext cx="7828917" cy="5537947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B0900EB-F47F-42E2-B7D0-D89E3A3F4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907421"/>
              </p:ext>
            </p:extLst>
          </p:nvPr>
        </p:nvGraphicFramePr>
        <p:xfrm>
          <a:off x="8593495" y="3115273"/>
          <a:ext cx="3069771" cy="3103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B2501DED-E729-4136-B600-E36A63534069}"/>
              </a:ext>
            </a:extLst>
          </p:cNvPr>
          <p:cNvSpPr txBox="1"/>
          <p:nvPr/>
        </p:nvSpPr>
        <p:spPr>
          <a:xfrm>
            <a:off x="8593495" y="2043404"/>
            <a:ext cx="3441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Total 39 mink, 11 </a:t>
            </a:r>
            <a:r>
              <a:rPr lang="sv-SE" dirty="0" err="1"/>
              <a:t>trapped</a:t>
            </a:r>
            <a:endParaRPr lang="sv-SE" dirty="0"/>
          </a:p>
          <a:p>
            <a:r>
              <a:rPr lang="sv-SE" dirty="0"/>
              <a:t>2 hunters, 192h.</a:t>
            </a:r>
          </a:p>
          <a:p>
            <a:r>
              <a:rPr lang="sv-SE" dirty="0" err="1"/>
              <a:t>Traps</a:t>
            </a:r>
            <a:r>
              <a:rPr lang="sv-SE" dirty="0"/>
              <a:t> and </a:t>
            </a:r>
            <a:r>
              <a:rPr lang="sv-SE" dirty="0" err="1"/>
              <a:t>doghunt</a:t>
            </a:r>
            <a:r>
              <a:rPr lang="sv-SE" dirty="0"/>
              <a:t>: 220Euro/mink.</a:t>
            </a:r>
          </a:p>
        </p:txBody>
      </p:sp>
    </p:spTree>
    <p:extLst>
      <p:ext uri="{BB962C8B-B14F-4D97-AF65-F5344CB8AC3E}">
        <p14:creationId xmlns:p14="http://schemas.microsoft.com/office/powerpoint/2010/main" val="298998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7" y="-547151"/>
            <a:ext cx="10058400" cy="1450757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5400" dirty="0">
                <a:solidFill>
                  <a:srgbClr val="1A7BE6"/>
                </a:solidFill>
              </a:rPr>
              <a:t>CAB D, </a:t>
            </a:r>
            <a:r>
              <a:rPr lang="sv-SE" sz="5400" dirty="0" err="1">
                <a:solidFill>
                  <a:srgbClr val="1A7BE6"/>
                </a:solidFill>
              </a:rPr>
              <a:t>Hartsö</a:t>
            </a:r>
            <a:r>
              <a:rPr lang="sv-SE" sz="5400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28" y="433259"/>
            <a:ext cx="2027058" cy="1157444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endParaRPr lang="sv-SE" sz="32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2501DED-E729-4136-B600-E36A63534069}"/>
              </a:ext>
            </a:extLst>
          </p:cNvPr>
          <p:cNvSpPr txBox="1"/>
          <p:nvPr/>
        </p:nvSpPr>
        <p:spPr>
          <a:xfrm>
            <a:off x="8046800" y="2043404"/>
            <a:ext cx="392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16 </a:t>
            </a:r>
            <a:r>
              <a:rPr lang="sv-SE" dirty="0" err="1"/>
              <a:t>female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28 minks.</a:t>
            </a:r>
          </a:p>
          <a:p>
            <a:r>
              <a:rPr lang="sv-SE" dirty="0" err="1"/>
              <a:t>Females</a:t>
            </a:r>
            <a:r>
              <a:rPr lang="sv-SE" dirty="0"/>
              <a:t> </a:t>
            </a:r>
            <a:r>
              <a:rPr lang="sv-SE" dirty="0" err="1"/>
              <a:t>stays</a:t>
            </a:r>
            <a:r>
              <a:rPr lang="sv-SE" dirty="0"/>
              <a:t> in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home</a:t>
            </a:r>
            <a:r>
              <a:rPr lang="sv-SE" dirty="0"/>
              <a:t> </a:t>
            </a:r>
            <a:r>
              <a:rPr lang="sv-SE" dirty="0" err="1"/>
              <a:t>ranges</a:t>
            </a:r>
            <a:endParaRPr lang="sv-SE" dirty="0"/>
          </a:p>
          <a:p>
            <a:endParaRPr lang="sv-SE" dirty="0"/>
          </a:p>
          <a:p>
            <a:r>
              <a:rPr lang="sv-SE" b="1" dirty="0"/>
              <a:t>Not </a:t>
            </a:r>
            <a:r>
              <a:rPr lang="sv-SE" b="1" dirty="0" err="1"/>
              <a:t>easy</a:t>
            </a:r>
            <a:r>
              <a:rPr lang="sv-SE" b="1" dirty="0"/>
              <a:t> to be a </a:t>
            </a:r>
            <a:r>
              <a:rPr lang="sv-SE" b="1" dirty="0" err="1"/>
              <a:t>bird</a:t>
            </a:r>
            <a:r>
              <a:rPr lang="sv-SE" b="1" dirty="0"/>
              <a:t> in </a:t>
            </a:r>
            <a:r>
              <a:rPr lang="sv-SE" b="1" dirty="0" err="1"/>
              <a:t>Hartsö</a:t>
            </a:r>
            <a:r>
              <a:rPr lang="sv-SE" b="1" dirty="0"/>
              <a:t>!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DC3A9EB-4695-468F-BFBF-304A792E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2" y="783684"/>
            <a:ext cx="7828917" cy="55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56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Conclusions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to </a:t>
            </a:r>
            <a:r>
              <a:rPr lang="sv-SE" dirty="0" err="1"/>
              <a:t>reduce</a:t>
            </a:r>
            <a:r>
              <a:rPr lang="sv-SE" dirty="0"/>
              <a:t> the minkpopulation in the </a:t>
            </a:r>
            <a:r>
              <a:rPr lang="sv-SE" dirty="0" err="1"/>
              <a:t>outer</a:t>
            </a:r>
            <a:r>
              <a:rPr lang="sv-SE" dirty="0"/>
              <a:t> </a:t>
            </a:r>
            <a:r>
              <a:rPr lang="sv-SE" dirty="0" err="1"/>
              <a:t>archipelago</a:t>
            </a:r>
            <a:endParaRPr lang="sv-SE" dirty="0"/>
          </a:p>
          <a:p>
            <a:r>
              <a:rPr lang="sv-SE" dirty="0"/>
              <a:t>Combination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traps</a:t>
            </a:r>
            <a:r>
              <a:rPr lang="sv-SE" dirty="0"/>
              <a:t> and </a:t>
            </a:r>
            <a:r>
              <a:rPr lang="sv-SE" dirty="0" err="1"/>
              <a:t>dogs</a:t>
            </a:r>
            <a:r>
              <a:rPr lang="sv-SE" dirty="0"/>
              <a:t> is </a:t>
            </a:r>
            <a:r>
              <a:rPr lang="sv-SE" dirty="0" err="1"/>
              <a:t>nessessary</a:t>
            </a:r>
            <a:endParaRPr lang="sv-SE" dirty="0"/>
          </a:p>
          <a:p>
            <a:r>
              <a:rPr lang="sv-SE" dirty="0" err="1"/>
              <a:t>Every</a:t>
            </a:r>
            <a:r>
              <a:rPr lang="sv-SE" dirty="0"/>
              <a:t> area </a:t>
            </a:r>
            <a:r>
              <a:rPr lang="sv-SE" dirty="0" err="1"/>
              <a:t>needs</a:t>
            </a:r>
            <a:r>
              <a:rPr lang="sv-SE" dirty="0"/>
              <a:t>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organisation</a:t>
            </a:r>
          </a:p>
          <a:p>
            <a:r>
              <a:rPr lang="sv-SE" dirty="0"/>
              <a:t>A </a:t>
            </a:r>
            <a:r>
              <a:rPr lang="sv-SE" dirty="0" err="1"/>
              <a:t>challenge</a:t>
            </a:r>
            <a:r>
              <a:rPr lang="sv-SE" dirty="0"/>
              <a:t> to </a:t>
            </a:r>
            <a:r>
              <a:rPr lang="sv-SE" dirty="0" err="1"/>
              <a:t>keep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 and </a:t>
            </a:r>
            <a:r>
              <a:rPr lang="sv-SE" dirty="0" err="1"/>
              <a:t>dogs</a:t>
            </a:r>
            <a:r>
              <a:rPr lang="sv-SE" dirty="0"/>
              <a:t> </a:t>
            </a:r>
            <a:r>
              <a:rPr lang="sv-SE" dirty="0" err="1"/>
              <a:t>interested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when</a:t>
            </a:r>
            <a:r>
              <a:rPr lang="sv-SE" dirty="0"/>
              <a:t> the population is </a:t>
            </a:r>
            <a:r>
              <a:rPr lang="sv-SE" dirty="0" err="1"/>
              <a:t>reduced</a:t>
            </a:r>
            <a:endParaRPr lang="sv-SE" dirty="0"/>
          </a:p>
          <a:p>
            <a:r>
              <a:rPr lang="sv-SE" dirty="0"/>
              <a:t>A </a:t>
            </a:r>
            <a:r>
              <a:rPr lang="sv-SE" dirty="0" err="1"/>
              <a:t>challenge</a:t>
            </a:r>
            <a:r>
              <a:rPr lang="sv-SE" dirty="0"/>
              <a:t> to </a:t>
            </a:r>
            <a:r>
              <a:rPr lang="sv-SE" dirty="0" err="1"/>
              <a:t>incorporate</a:t>
            </a:r>
            <a:r>
              <a:rPr lang="sv-SE" dirty="0"/>
              <a:t> </a:t>
            </a:r>
            <a:r>
              <a:rPr lang="sv-SE" dirty="0" err="1"/>
              <a:t>reduction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mink as an </a:t>
            </a:r>
            <a:br>
              <a:rPr lang="sv-SE" dirty="0"/>
            </a:br>
            <a:r>
              <a:rPr lang="sv-SE" dirty="0" err="1"/>
              <a:t>continuous</a:t>
            </a:r>
            <a:r>
              <a:rPr lang="sv-SE" dirty="0"/>
              <a:t> management action for </a:t>
            </a:r>
            <a:r>
              <a:rPr lang="sv-SE" dirty="0" err="1"/>
              <a:t>this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nature</a:t>
            </a:r>
            <a:r>
              <a:rPr lang="sv-SE" dirty="0"/>
              <a:t> </a:t>
            </a:r>
            <a:r>
              <a:rPr lang="sv-SE" dirty="0" err="1"/>
              <a:t>reserves</a:t>
            </a:r>
            <a:r>
              <a:rPr lang="sv-SE" dirty="0"/>
              <a:t>/Natura2000-sites</a:t>
            </a:r>
          </a:p>
          <a:p>
            <a:endParaRPr lang="sv-SE" dirty="0"/>
          </a:p>
          <a:p>
            <a:r>
              <a:rPr lang="sv-SE" dirty="0"/>
              <a:t> 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DE9684C-7F16-4161-9740-9FCD7B338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0" y="2728737"/>
            <a:ext cx="4465320" cy="334899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53B6DE0-E6DC-4B1D-B944-009C220B5671}"/>
              </a:ext>
            </a:extLst>
          </p:cNvPr>
          <p:cNvSpPr txBox="1"/>
          <p:nvPr/>
        </p:nvSpPr>
        <p:spPr>
          <a:xfrm>
            <a:off x="6884903" y="5999628"/>
            <a:ext cx="291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Photographer</a:t>
            </a:r>
            <a:r>
              <a:rPr lang="sv-SE" dirty="0"/>
              <a:t>: Karl Ingvarson</a:t>
            </a:r>
          </a:p>
        </p:txBody>
      </p:sp>
    </p:spTree>
    <p:extLst>
      <p:ext uri="{BB962C8B-B14F-4D97-AF65-F5344CB8AC3E}">
        <p14:creationId xmlns:p14="http://schemas.microsoft.com/office/powerpoint/2010/main" val="20557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Thanks</a:t>
            </a:r>
            <a:r>
              <a:rPr lang="sv-SE" sz="6000" dirty="0">
                <a:solidFill>
                  <a:srgbClr val="1A7BE6"/>
                </a:solidFill>
              </a:rPr>
              <a:t>!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sv-SE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/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 err="1"/>
              <a:t>Some</a:t>
            </a:r>
            <a:r>
              <a:rPr lang="sv-SE" sz="1400" dirty="0"/>
              <a:t> </a:t>
            </a:r>
            <a:r>
              <a:rPr lang="sv-SE" sz="1400" dirty="0" err="1"/>
              <a:t>referenses</a:t>
            </a:r>
            <a:r>
              <a:rPr lang="sv-SE" sz="1400" dirty="0"/>
              <a:t>:</a:t>
            </a:r>
          </a:p>
          <a:p>
            <a:r>
              <a:rPr lang="sv-SE" sz="1400" dirty="0"/>
              <a:t>- </a:t>
            </a:r>
            <a:r>
              <a:rPr lang="sv-SE" sz="1400" dirty="0" err="1"/>
              <a:t>Gerell</a:t>
            </a:r>
            <a:r>
              <a:rPr lang="sv-SE" sz="1400" dirty="0"/>
              <a:t>, Rune. 1984. Lär känna minken- en artmonografi från Svenska Jägareförbundet.</a:t>
            </a:r>
            <a:br>
              <a:rPr lang="sv-SE" sz="1400" dirty="0"/>
            </a:br>
            <a:r>
              <a:rPr lang="sv-SE" sz="1400" dirty="0"/>
              <a:t>- </a:t>
            </a:r>
            <a:r>
              <a:rPr lang="sv-SE" sz="1400" dirty="0" err="1"/>
              <a:t>Lariviére</a:t>
            </a:r>
            <a:r>
              <a:rPr lang="sv-SE" sz="1400" dirty="0"/>
              <a:t>, Serge. 1999. </a:t>
            </a:r>
            <a:r>
              <a:rPr lang="sv-SE" sz="1400" dirty="0" err="1"/>
              <a:t>Mustela</a:t>
            </a:r>
            <a:r>
              <a:rPr lang="sv-SE" sz="1400" dirty="0"/>
              <a:t> </a:t>
            </a:r>
            <a:r>
              <a:rPr lang="sv-SE" sz="1400" dirty="0" err="1"/>
              <a:t>vison</a:t>
            </a:r>
            <a:r>
              <a:rPr lang="sv-SE" sz="1400" dirty="0"/>
              <a:t>. Mammalian species, no 608, </a:t>
            </a:r>
            <a:r>
              <a:rPr lang="sv-SE" sz="1400" dirty="0" err="1"/>
              <a:t>pp</a:t>
            </a:r>
            <a:r>
              <a:rPr lang="sv-SE" sz="1400" dirty="0"/>
              <a:t>. 1-9, 3 </a:t>
            </a:r>
            <a:r>
              <a:rPr lang="sv-SE" sz="1400" dirty="0" err="1"/>
              <a:t>figs</a:t>
            </a:r>
            <a:r>
              <a:rPr lang="sv-SE" sz="1400" dirty="0"/>
              <a:t>. </a:t>
            </a:r>
            <a:r>
              <a:rPr lang="sv-SE" sz="1400" dirty="0" err="1"/>
              <a:t>American</a:t>
            </a:r>
            <a:r>
              <a:rPr lang="sv-SE" sz="1400" dirty="0"/>
              <a:t> </a:t>
            </a:r>
            <a:r>
              <a:rPr lang="sv-SE" sz="1400" dirty="0" err="1"/>
              <a:t>society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mammalogists</a:t>
            </a:r>
            <a:r>
              <a:rPr lang="sv-SE" sz="1400" dirty="0"/>
              <a:t>.</a:t>
            </a:r>
            <a:br>
              <a:rPr lang="sv-SE" sz="1400" dirty="0"/>
            </a:br>
            <a:r>
              <a:rPr lang="sv-SE" sz="1400" dirty="0"/>
              <a:t>- </a:t>
            </a:r>
            <a:r>
              <a:rPr lang="sv-SE" sz="1400" dirty="0" err="1"/>
              <a:t>Niemimaa</a:t>
            </a:r>
            <a:r>
              <a:rPr lang="sv-SE" sz="1400" dirty="0"/>
              <a:t>, Jukka. 1995. </a:t>
            </a:r>
            <a:r>
              <a:rPr lang="sv-SE" sz="1400" dirty="0" err="1"/>
              <a:t>Activity</a:t>
            </a:r>
            <a:r>
              <a:rPr lang="sv-SE" sz="1400" dirty="0"/>
              <a:t> </a:t>
            </a:r>
            <a:r>
              <a:rPr lang="sv-SE" sz="1400" dirty="0" err="1"/>
              <a:t>pattern</a:t>
            </a:r>
            <a:r>
              <a:rPr lang="sv-SE" sz="1400" dirty="0"/>
              <a:t> and </a:t>
            </a:r>
            <a:r>
              <a:rPr lang="sv-SE" sz="1400" dirty="0" err="1"/>
              <a:t>home</a:t>
            </a:r>
            <a:r>
              <a:rPr lang="sv-SE" sz="1400" dirty="0"/>
              <a:t> </a:t>
            </a:r>
            <a:r>
              <a:rPr lang="sv-SE" sz="1400" dirty="0" err="1"/>
              <a:t>ranges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the </a:t>
            </a:r>
            <a:r>
              <a:rPr lang="sv-SE" sz="1400" dirty="0" err="1"/>
              <a:t>american</a:t>
            </a:r>
            <a:r>
              <a:rPr lang="sv-SE" sz="1400" dirty="0"/>
              <a:t> mink </a:t>
            </a:r>
            <a:r>
              <a:rPr lang="sv-SE" sz="1400" dirty="0" err="1"/>
              <a:t>Mustela</a:t>
            </a:r>
            <a:r>
              <a:rPr lang="sv-SE" sz="1400" dirty="0"/>
              <a:t> </a:t>
            </a:r>
            <a:r>
              <a:rPr lang="sv-SE" sz="1400" dirty="0" err="1"/>
              <a:t>vison</a:t>
            </a:r>
            <a:r>
              <a:rPr lang="sv-SE" sz="1400" dirty="0"/>
              <a:t> in the </a:t>
            </a:r>
            <a:r>
              <a:rPr lang="sv-SE" sz="1400" dirty="0" err="1"/>
              <a:t>Finnish</a:t>
            </a:r>
            <a:r>
              <a:rPr lang="sv-SE" sz="1400" dirty="0"/>
              <a:t> </a:t>
            </a:r>
            <a:r>
              <a:rPr lang="sv-SE" sz="1400" dirty="0" err="1"/>
              <a:t>outer</a:t>
            </a:r>
            <a:r>
              <a:rPr lang="sv-SE" sz="1400" dirty="0"/>
              <a:t> </a:t>
            </a:r>
            <a:r>
              <a:rPr lang="sv-SE" sz="1400" dirty="0" err="1"/>
              <a:t>archipelago</a:t>
            </a:r>
            <a:r>
              <a:rPr lang="sv-SE" sz="1400" dirty="0"/>
              <a:t>. Ann. Zool. </a:t>
            </a:r>
            <a:r>
              <a:rPr lang="sv-SE" sz="1400" dirty="0" err="1"/>
              <a:t>Fennici</a:t>
            </a:r>
            <a:r>
              <a:rPr lang="sv-SE" sz="1400" dirty="0"/>
              <a:t> 32:117-121.</a:t>
            </a:r>
            <a:br>
              <a:rPr lang="sv-SE" sz="1400" dirty="0"/>
            </a:br>
            <a:r>
              <a:rPr lang="sv-SE" sz="1400" dirty="0"/>
              <a:t>- Nordström, Mikael m.fl. 2003. Minkfria öar i skärgården- en viltvårdsutmaning som ger resultat. </a:t>
            </a:r>
            <a:r>
              <a:rPr lang="sv-SE" sz="1400" dirty="0" err="1"/>
              <a:t>Tidsskriften</a:t>
            </a:r>
            <a:r>
              <a:rPr lang="sv-SE" sz="1400" dirty="0"/>
              <a:t> Skärgård, årgång 26 nr 2.</a:t>
            </a:r>
            <a:br>
              <a:rPr lang="sv-SE" sz="1400" dirty="0"/>
            </a:br>
            <a:r>
              <a:rPr lang="sv-SE" sz="1400" dirty="0"/>
              <a:t>- Roos, Stefan &amp; </a:t>
            </a:r>
            <a:r>
              <a:rPr lang="sv-SE" sz="1400" dirty="0" err="1"/>
              <a:t>Amkoff</a:t>
            </a:r>
            <a:r>
              <a:rPr lang="sv-SE" sz="1400" dirty="0"/>
              <a:t>, Martin. 2010. Fågelfaunans utveckling i Uppsala läns skärgård efter införandet av jakt på mink. Länsstyrelsens meddelandeserie 2010:4.</a:t>
            </a:r>
            <a:br>
              <a:rPr lang="sv-SE" dirty="0"/>
            </a:br>
            <a:endParaRPr lang="sv-SE" dirty="0"/>
          </a:p>
          <a:p>
            <a:endParaRPr lang="sv-SE" sz="1400" dirty="0"/>
          </a:p>
          <a:p>
            <a:r>
              <a:rPr lang="sv-SE" sz="1400" dirty="0" err="1"/>
              <a:t>Photografer</a:t>
            </a:r>
            <a:r>
              <a:rPr lang="sv-SE" sz="1400" dirty="0"/>
              <a:t> Markus Forsberg for all the </a:t>
            </a:r>
            <a:r>
              <a:rPr lang="sv-SE" sz="1400" dirty="0" err="1"/>
              <a:t>pictures</a:t>
            </a:r>
            <a:r>
              <a:rPr lang="sv-SE" sz="1400" dirty="0"/>
              <a:t> </a:t>
            </a:r>
            <a:r>
              <a:rPr lang="sv-SE" sz="1400" dirty="0" err="1"/>
              <a:t>without</a:t>
            </a:r>
            <a:r>
              <a:rPr lang="sv-SE" sz="1400" dirty="0"/>
              <a:t> </a:t>
            </a:r>
            <a:r>
              <a:rPr lang="sv-SE" sz="1400" dirty="0" err="1"/>
              <a:t>any</a:t>
            </a:r>
            <a:r>
              <a:rPr lang="sv-SE" sz="1400" dirty="0"/>
              <a:t> </a:t>
            </a:r>
            <a:r>
              <a:rPr lang="sv-SE" sz="1400" dirty="0" err="1"/>
              <a:t>other</a:t>
            </a:r>
            <a:r>
              <a:rPr lang="sv-SE" sz="1400" dirty="0"/>
              <a:t> </a:t>
            </a:r>
            <a:r>
              <a:rPr lang="sv-SE" sz="1400" dirty="0" err="1"/>
              <a:t>name</a:t>
            </a:r>
            <a:r>
              <a:rPr lang="sv-S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87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6000" dirty="0">
                <a:solidFill>
                  <a:srgbClr val="1A7BE6"/>
                </a:solidFill>
              </a:rPr>
              <a:t>C5 Predation </a:t>
            </a:r>
            <a:r>
              <a:rPr lang="sv-SE" sz="6000" dirty="0" err="1">
                <a:solidFill>
                  <a:srgbClr val="1A7BE6"/>
                </a:solidFill>
              </a:rPr>
              <a:t>control</a:t>
            </a:r>
            <a:r>
              <a:rPr lang="sv-SE" sz="6000" dirty="0">
                <a:solidFill>
                  <a:srgbClr val="1A7BE6"/>
                </a:solidFill>
              </a:rPr>
              <a:t> on</a:t>
            </a:r>
            <a:br>
              <a:rPr lang="sv-SE" sz="6000" dirty="0">
                <a:solidFill>
                  <a:srgbClr val="1A7BE6"/>
                </a:solidFill>
              </a:rPr>
            </a:b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bird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colonies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60632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sz="2800" dirty="0" err="1"/>
              <a:t>Establish</a:t>
            </a:r>
            <a:r>
              <a:rPr lang="sv-SE" sz="2800" dirty="0"/>
              <a:t> an organisation for long</a:t>
            </a:r>
            <a:br>
              <a:rPr lang="sv-SE" sz="2800" dirty="0"/>
            </a:br>
            <a:r>
              <a:rPr lang="sv-SE" sz="2800" dirty="0"/>
              <a:t>term </a:t>
            </a:r>
            <a:r>
              <a:rPr lang="sv-SE" sz="2800" dirty="0" err="1"/>
              <a:t>control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bird</a:t>
            </a:r>
            <a:r>
              <a:rPr lang="sv-SE" sz="2800" dirty="0"/>
              <a:t> </a:t>
            </a:r>
            <a:r>
              <a:rPr lang="sv-SE" sz="2800" dirty="0" err="1"/>
              <a:t>colony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/>
              <a:t>predation by the </a:t>
            </a:r>
            <a:r>
              <a:rPr lang="sv-SE" sz="2800" dirty="0" err="1"/>
              <a:t>american</a:t>
            </a:r>
            <a:r>
              <a:rPr lang="sv-SE" sz="2800" dirty="0"/>
              <a:t> mink </a:t>
            </a:r>
            <a:br>
              <a:rPr lang="sv-SE" sz="2800" dirty="0"/>
            </a:br>
            <a:r>
              <a:rPr lang="sv-SE" sz="2800" dirty="0"/>
              <a:t>(</a:t>
            </a:r>
            <a:r>
              <a:rPr lang="sv-SE" sz="2800" dirty="0" err="1"/>
              <a:t>Mustela</a:t>
            </a:r>
            <a:r>
              <a:rPr lang="sv-SE" sz="2800" dirty="0"/>
              <a:t> </a:t>
            </a:r>
            <a:r>
              <a:rPr lang="sv-SE" sz="2800" dirty="0" err="1"/>
              <a:t>vison</a:t>
            </a:r>
            <a:r>
              <a:rPr lang="sv-SE" sz="2800" dirty="0"/>
              <a:t>)</a:t>
            </a:r>
          </a:p>
          <a:p>
            <a:pPr marL="0" indent="0">
              <a:buNone/>
            </a:pPr>
            <a:endParaRPr lang="sv-SE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2800" dirty="0"/>
              <a:t>Start </a:t>
            </a:r>
            <a:r>
              <a:rPr lang="sv-SE" sz="2800" dirty="0" err="1"/>
              <a:t>hunting</a:t>
            </a:r>
            <a:r>
              <a:rPr lang="sv-SE" sz="2800" dirty="0"/>
              <a:t> mink in an </a:t>
            </a:r>
            <a:r>
              <a:rPr lang="sv-SE" sz="2800" dirty="0" err="1"/>
              <a:t>organized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 err="1"/>
              <a:t>way</a:t>
            </a:r>
            <a:r>
              <a:rPr lang="sv-SE" sz="2800" dirty="0"/>
              <a:t> in 8 different areas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br>
              <a:rPr lang="sv-SE" sz="2800" dirty="0"/>
            </a:br>
            <a:r>
              <a:rPr lang="sv-SE" sz="2800" dirty="0"/>
              <a:t>3 Natura 2000-sites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51DD5BA-9850-468A-B872-C595F5F3CA2F}"/>
              </a:ext>
            </a:extLst>
          </p:cNvPr>
          <p:cNvSpPr txBox="1"/>
          <p:nvPr/>
        </p:nvSpPr>
        <p:spPr>
          <a:xfrm>
            <a:off x="6316133" y="5983992"/>
            <a:ext cx="2146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Photographer</a:t>
            </a:r>
            <a:r>
              <a:rPr lang="sv-SE" sz="1400" dirty="0"/>
              <a:t>: Terje </a:t>
            </a:r>
            <a:r>
              <a:rPr lang="sv-SE" sz="1400" dirty="0" err="1"/>
              <a:t>Kolaas</a:t>
            </a:r>
            <a:endParaRPr lang="sv-SE" sz="1400" dirty="0"/>
          </a:p>
        </p:txBody>
      </p:sp>
      <p:pic>
        <p:nvPicPr>
          <p:cNvPr id="1026" name="mink7432_1231581855.jpg" descr="mink7432_1231581855">
            <a:extLst>
              <a:ext uri="{FF2B5EF4-FFF2-40B4-BE49-F238E27FC236}">
                <a16:creationId xmlns:a16="http://schemas.microsoft.com/office/drawing/2014/main" id="{ED9FEBCF-0F93-4311-8525-BFB0FC58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2271835"/>
            <a:ext cx="5790848" cy="37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0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1E6B30-8F89-458C-85E9-E9052440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6000" dirty="0">
                <a:solidFill>
                  <a:srgbClr val="1A7BE6"/>
                </a:solidFill>
              </a:rPr>
              <a:t>The </a:t>
            </a:r>
            <a:r>
              <a:rPr lang="sv-SE" sz="6000" dirty="0" err="1">
                <a:solidFill>
                  <a:srgbClr val="1A7BE6"/>
                </a:solidFill>
              </a:rPr>
              <a:t>year</a:t>
            </a:r>
            <a:r>
              <a:rPr lang="sv-SE" sz="6000" dirty="0">
                <a:solidFill>
                  <a:srgbClr val="1A7BE6"/>
                </a:solidFill>
              </a:rPr>
              <a:t> for the mink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A64A06-40FF-4019-9F99-E8F87A61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sz="3200" b="1" dirty="0"/>
              <a:t>Feb-mars,</a:t>
            </a:r>
            <a:r>
              <a:rPr lang="sv-SE" sz="3200" dirty="0"/>
              <a:t> </a:t>
            </a:r>
            <a:r>
              <a:rPr lang="sv-SE" sz="3200" dirty="0" err="1"/>
              <a:t>mating</a:t>
            </a:r>
            <a:r>
              <a:rPr lang="sv-SE" sz="3200" dirty="0"/>
              <a:t> </a:t>
            </a:r>
            <a:r>
              <a:rPr lang="sv-SE" sz="3200" dirty="0" err="1"/>
              <a:t>time</a:t>
            </a:r>
            <a:endParaRPr lang="sv-SE" sz="3200" dirty="0"/>
          </a:p>
          <a:p>
            <a:r>
              <a:rPr lang="sv-SE" sz="3200" b="1" dirty="0"/>
              <a:t>April, </a:t>
            </a:r>
            <a:r>
              <a:rPr lang="sv-SE" sz="3200" dirty="0" err="1"/>
              <a:t>cubs</a:t>
            </a:r>
            <a:r>
              <a:rPr lang="sv-SE" sz="3200" dirty="0"/>
              <a:t> </a:t>
            </a:r>
            <a:r>
              <a:rPr lang="sv-SE" sz="3200" dirty="0" err="1"/>
              <a:t>are</a:t>
            </a:r>
            <a:r>
              <a:rPr lang="sv-SE" sz="3200" dirty="0"/>
              <a:t> </a:t>
            </a:r>
            <a:r>
              <a:rPr lang="sv-SE" sz="3200" dirty="0" err="1"/>
              <a:t>born</a:t>
            </a:r>
            <a:r>
              <a:rPr lang="sv-SE" sz="3200" dirty="0"/>
              <a:t> in the end </a:t>
            </a:r>
            <a:r>
              <a:rPr lang="sv-SE" sz="3200" dirty="0" err="1"/>
              <a:t>of</a:t>
            </a:r>
            <a:r>
              <a:rPr lang="sv-SE" sz="3200" dirty="0"/>
              <a:t> april</a:t>
            </a:r>
          </a:p>
          <a:p>
            <a:r>
              <a:rPr lang="sv-SE" sz="3200" dirty="0"/>
              <a:t>          (2-6 </a:t>
            </a:r>
            <a:r>
              <a:rPr lang="sv-SE" sz="3200" dirty="0" err="1"/>
              <a:t>cubs</a:t>
            </a:r>
            <a:r>
              <a:rPr lang="sv-SE" sz="3200" dirty="0"/>
              <a:t>/</a:t>
            </a:r>
            <a:r>
              <a:rPr lang="sv-SE" sz="3200" dirty="0" err="1"/>
              <a:t>litter</a:t>
            </a:r>
            <a:r>
              <a:rPr lang="sv-SE" sz="3200" dirty="0"/>
              <a:t>)</a:t>
            </a:r>
          </a:p>
          <a:p>
            <a:r>
              <a:rPr lang="sv-SE" sz="3200" b="1" dirty="0"/>
              <a:t>May</a:t>
            </a:r>
            <a:r>
              <a:rPr lang="sv-SE" sz="3200" dirty="0"/>
              <a:t>, </a:t>
            </a:r>
            <a:r>
              <a:rPr lang="sv-SE" sz="3200" dirty="0" err="1"/>
              <a:t>lactating</a:t>
            </a:r>
            <a:r>
              <a:rPr lang="sv-SE" sz="3200" dirty="0"/>
              <a:t> and </a:t>
            </a:r>
            <a:r>
              <a:rPr lang="sv-SE" sz="3200" dirty="0" err="1"/>
              <a:t>more</a:t>
            </a:r>
            <a:r>
              <a:rPr lang="sv-SE" sz="3200" dirty="0"/>
              <a:t> solid </a:t>
            </a:r>
            <a:r>
              <a:rPr lang="sv-SE" sz="3200" dirty="0" err="1"/>
              <a:t>food</a:t>
            </a:r>
            <a:r>
              <a:rPr lang="sv-SE" sz="3200" dirty="0"/>
              <a:t>, </a:t>
            </a:r>
          </a:p>
          <a:p>
            <a:r>
              <a:rPr lang="sv-SE" sz="3200" dirty="0"/>
              <a:t>          </a:t>
            </a:r>
            <a:r>
              <a:rPr lang="sv-SE" sz="3200" dirty="0" err="1"/>
              <a:t>activity</a:t>
            </a:r>
            <a:r>
              <a:rPr lang="sv-SE" sz="3200" dirty="0"/>
              <a:t> </a:t>
            </a:r>
            <a:r>
              <a:rPr lang="sv-SE" sz="3200" dirty="0" err="1"/>
              <a:t>pattern</a:t>
            </a:r>
            <a:r>
              <a:rPr lang="sv-SE" sz="3200" dirty="0"/>
              <a:t> </a:t>
            </a:r>
            <a:r>
              <a:rPr lang="sv-SE" sz="3200" dirty="0" err="1"/>
              <a:t>rasing</a:t>
            </a:r>
            <a:r>
              <a:rPr lang="sv-SE" sz="3200" dirty="0"/>
              <a:t> by </a:t>
            </a:r>
            <a:r>
              <a:rPr lang="sv-SE" sz="3200" dirty="0" err="1"/>
              <a:t>factor</a:t>
            </a:r>
            <a:r>
              <a:rPr lang="sv-SE" sz="3200" dirty="0"/>
              <a:t> 5</a:t>
            </a:r>
          </a:p>
          <a:p>
            <a:r>
              <a:rPr lang="sv-SE" sz="3200" b="1" dirty="0"/>
              <a:t>June</a:t>
            </a:r>
            <a:r>
              <a:rPr lang="sv-SE" sz="3200" dirty="0"/>
              <a:t>, </a:t>
            </a:r>
            <a:r>
              <a:rPr lang="sv-SE" sz="3200" dirty="0" err="1"/>
              <a:t>teach</a:t>
            </a:r>
            <a:r>
              <a:rPr lang="sv-SE" sz="3200" dirty="0"/>
              <a:t> </a:t>
            </a:r>
            <a:r>
              <a:rPr lang="sv-SE" sz="3200" dirty="0" err="1"/>
              <a:t>them</a:t>
            </a:r>
            <a:r>
              <a:rPr lang="sv-SE" sz="3200" dirty="0"/>
              <a:t> to </a:t>
            </a:r>
            <a:r>
              <a:rPr lang="sv-SE" sz="3200" dirty="0" err="1"/>
              <a:t>hunt</a:t>
            </a:r>
            <a:r>
              <a:rPr lang="sv-SE" sz="3200" dirty="0"/>
              <a:t> (</a:t>
            </a:r>
            <a:r>
              <a:rPr lang="sv-SE" sz="3200" dirty="0" err="1"/>
              <a:t>midsummer</a:t>
            </a:r>
            <a:r>
              <a:rPr lang="sv-SE" sz="3200" dirty="0"/>
              <a:t>)</a:t>
            </a:r>
          </a:p>
          <a:p>
            <a:r>
              <a:rPr lang="sv-SE" sz="3200" b="1" dirty="0" err="1"/>
              <a:t>July</a:t>
            </a:r>
            <a:r>
              <a:rPr lang="sv-SE" sz="3200" dirty="0"/>
              <a:t>, </a:t>
            </a:r>
            <a:r>
              <a:rPr lang="sv-SE" sz="3200" dirty="0" err="1"/>
              <a:t>cubs</a:t>
            </a:r>
            <a:r>
              <a:rPr lang="sv-SE" sz="3200" dirty="0"/>
              <a:t> still </a:t>
            </a:r>
            <a:r>
              <a:rPr lang="sv-SE" sz="3200" dirty="0" err="1"/>
              <a:t>following</a:t>
            </a:r>
            <a:r>
              <a:rPr lang="sv-SE" sz="3200" dirty="0"/>
              <a:t> </a:t>
            </a:r>
            <a:r>
              <a:rPr lang="sv-SE" sz="3200" dirty="0" err="1"/>
              <a:t>her</a:t>
            </a:r>
            <a:r>
              <a:rPr lang="sv-SE" sz="3200" dirty="0"/>
              <a:t> </a:t>
            </a:r>
          </a:p>
          <a:p>
            <a:r>
              <a:rPr lang="sv-SE" sz="3200" b="1" dirty="0"/>
              <a:t>August</a:t>
            </a:r>
            <a:r>
              <a:rPr lang="sv-SE" sz="3200" dirty="0"/>
              <a:t>, </a:t>
            </a:r>
            <a:r>
              <a:rPr lang="sv-SE" sz="3200" dirty="0" err="1"/>
              <a:t>cubs</a:t>
            </a:r>
            <a:r>
              <a:rPr lang="sv-SE" sz="3200" dirty="0"/>
              <a:t> start to </a:t>
            </a:r>
            <a:r>
              <a:rPr lang="sv-SE" sz="3200" dirty="0" err="1"/>
              <a:t>spread</a:t>
            </a:r>
            <a:r>
              <a:rPr lang="sv-SE" sz="3200" dirty="0"/>
              <a:t>, </a:t>
            </a:r>
            <a:r>
              <a:rPr lang="sv-SE" sz="3200" dirty="0" err="1"/>
              <a:t>young</a:t>
            </a:r>
            <a:r>
              <a:rPr lang="sv-SE" sz="3200" dirty="0"/>
              <a:t> males </a:t>
            </a:r>
            <a:r>
              <a:rPr lang="sv-SE" sz="3200" dirty="0" err="1"/>
              <a:t>first</a:t>
            </a:r>
            <a:endParaRPr lang="sv-SE" sz="3200" dirty="0"/>
          </a:p>
          <a:p>
            <a:r>
              <a:rPr lang="sv-SE" sz="3200" b="1" dirty="0" err="1"/>
              <a:t>Sept</a:t>
            </a:r>
            <a:r>
              <a:rPr lang="sv-SE" sz="3200" b="1" dirty="0"/>
              <a:t>-feb </a:t>
            </a:r>
            <a:r>
              <a:rPr lang="sv-SE" sz="3200" dirty="0" err="1"/>
              <a:t>Establishing</a:t>
            </a:r>
            <a:r>
              <a:rPr lang="sv-SE" sz="3200" dirty="0"/>
              <a:t> </a:t>
            </a:r>
            <a:r>
              <a:rPr lang="sv-SE" sz="3200" dirty="0" err="1"/>
              <a:t>there</a:t>
            </a:r>
            <a:r>
              <a:rPr lang="sv-SE" sz="3200" dirty="0"/>
              <a:t> </a:t>
            </a:r>
            <a:r>
              <a:rPr lang="sv-SE" sz="3200" dirty="0" err="1"/>
              <a:t>home</a:t>
            </a:r>
            <a:r>
              <a:rPr lang="sv-SE" sz="3200" dirty="0"/>
              <a:t> </a:t>
            </a:r>
            <a:r>
              <a:rPr lang="sv-SE" sz="3200" dirty="0" err="1"/>
              <a:t>range</a:t>
            </a:r>
            <a:endParaRPr lang="sv-SE" sz="32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DD1486A-D39A-4C34-93CA-2077FBEE3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04" y="1782092"/>
            <a:ext cx="4612271" cy="346171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926A331-A9EF-490F-9724-9AEB71640E1E}"/>
              </a:ext>
            </a:extLst>
          </p:cNvPr>
          <p:cNvSpPr txBox="1"/>
          <p:nvPr/>
        </p:nvSpPr>
        <p:spPr>
          <a:xfrm>
            <a:off x="10492359" y="493811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Wikipedia.se</a:t>
            </a:r>
          </a:p>
        </p:txBody>
      </p:sp>
    </p:spTree>
    <p:extLst>
      <p:ext uri="{BB962C8B-B14F-4D97-AF65-F5344CB8AC3E}">
        <p14:creationId xmlns:p14="http://schemas.microsoft.com/office/powerpoint/2010/main" val="1298154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>
                <a:solidFill>
                  <a:srgbClr val="1A7BE6"/>
                </a:solidFill>
              </a:rPr>
              <a:t>The </a:t>
            </a:r>
            <a:r>
              <a:rPr lang="sv-SE" sz="6000" dirty="0" err="1">
                <a:solidFill>
                  <a:srgbClr val="1A7BE6"/>
                </a:solidFill>
              </a:rPr>
              <a:t>mediocrity</a:t>
            </a:r>
            <a:r>
              <a:rPr lang="sv-SE" sz="6000" dirty="0">
                <a:solidFill>
                  <a:srgbClr val="1A7BE6"/>
                </a:solidFill>
              </a:rPr>
              <a:t> mink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sz="3200" dirty="0"/>
              <a:t>Generalist, ”not </a:t>
            </a:r>
            <a:r>
              <a:rPr lang="sv-SE" sz="3200" dirty="0" err="1"/>
              <a:t>very</a:t>
            </a:r>
            <a:r>
              <a:rPr lang="sv-SE" sz="3200" dirty="0"/>
              <a:t> </a:t>
            </a:r>
            <a:r>
              <a:rPr lang="sv-SE" sz="3200" dirty="0" err="1"/>
              <a:t>good</a:t>
            </a:r>
            <a:r>
              <a:rPr lang="sv-SE" sz="3200" dirty="0"/>
              <a:t> at </a:t>
            </a:r>
            <a:r>
              <a:rPr lang="sv-SE" sz="3200" dirty="0" err="1"/>
              <a:t>anything</a:t>
            </a:r>
            <a:r>
              <a:rPr lang="sv-SE" sz="3200" dirty="0"/>
              <a:t>” </a:t>
            </a:r>
            <a:r>
              <a:rPr lang="sv-SE" sz="3200" dirty="0" err="1"/>
              <a:t>but</a:t>
            </a:r>
            <a:r>
              <a:rPr lang="sv-SE" sz="3200" dirty="0"/>
              <a:t> </a:t>
            </a:r>
            <a:r>
              <a:rPr lang="sv-SE" sz="3200" dirty="0" err="1"/>
              <a:t>can</a:t>
            </a:r>
            <a:r>
              <a:rPr lang="sv-SE" sz="3200" dirty="0"/>
              <a:t> </a:t>
            </a:r>
            <a:r>
              <a:rPr lang="sv-SE" sz="3200" dirty="0" err="1"/>
              <a:t>handle</a:t>
            </a:r>
            <a:r>
              <a:rPr lang="sv-SE" sz="3200" dirty="0"/>
              <a:t> </a:t>
            </a:r>
            <a:r>
              <a:rPr lang="sv-SE" sz="3200" b="1" dirty="0" err="1"/>
              <a:t>both</a:t>
            </a:r>
            <a:r>
              <a:rPr lang="sv-SE" sz="3200" dirty="0"/>
              <a:t> land and </a:t>
            </a:r>
            <a:r>
              <a:rPr lang="sv-SE" sz="3200" dirty="0" err="1"/>
              <a:t>water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</a:t>
            </a:r>
            <a:r>
              <a:rPr lang="sv-SE" sz="3200" dirty="0" err="1"/>
              <a:t>Swims</a:t>
            </a:r>
            <a:r>
              <a:rPr lang="sv-SE" sz="3200" dirty="0"/>
              <a:t> </a:t>
            </a:r>
            <a:r>
              <a:rPr lang="sv-SE" sz="3200" dirty="0" err="1"/>
              <a:t>very</a:t>
            </a:r>
            <a:r>
              <a:rPr lang="sv-SE" sz="3200" dirty="0"/>
              <a:t> </a:t>
            </a:r>
            <a:r>
              <a:rPr lang="sv-SE" sz="3200" dirty="0" err="1"/>
              <a:t>slow</a:t>
            </a:r>
            <a:r>
              <a:rPr lang="sv-SE" sz="3200" dirty="0"/>
              <a:t> (</a:t>
            </a:r>
            <a:r>
              <a:rPr lang="sv-SE" sz="3200" dirty="0" err="1"/>
              <a:t>almost</a:t>
            </a:r>
            <a:r>
              <a:rPr lang="sv-SE" sz="3200" dirty="0"/>
              <a:t> </a:t>
            </a:r>
            <a:r>
              <a:rPr lang="sv-SE" sz="3200" dirty="0" err="1"/>
              <a:t>lacking</a:t>
            </a:r>
            <a:r>
              <a:rPr lang="sv-SE" sz="3200" dirty="0"/>
              <a:t> </a:t>
            </a:r>
            <a:r>
              <a:rPr lang="sv-SE" sz="3200" dirty="0" err="1"/>
              <a:t>webbed</a:t>
            </a:r>
            <a:r>
              <a:rPr lang="sv-SE" sz="3200" dirty="0"/>
              <a:t> </a:t>
            </a:r>
            <a:r>
              <a:rPr lang="sv-SE" sz="3200" dirty="0" err="1"/>
              <a:t>feet</a:t>
            </a:r>
            <a:r>
              <a:rPr lang="sv-SE" sz="3200" dirty="0"/>
              <a:t>), </a:t>
            </a:r>
            <a:r>
              <a:rPr lang="sv-SE" sz="3200" dirty="0" err="1"/>
              <a:t>open</a:t>
            </a:r>
            <a:r>
              <a:rPr lang="sv-SE" sz="3200" dirty="0"/>
              <a:t> </a:t>
            </a:r>
            <a:r>
              <a:rPr lang="sv-SE" sz="3200" dirty="0" err="1"/>
              <a:t>water</a:t>
            </a:r>
            <a:r>
              <a:rPr lang="sv-SE" sz="3200" dirty="0"/>
              <a:t> 500m no problems, 1km </a:t>
            </a:r>
            <a:r>
              <a:rPr lang="sv-SE" sz="3200" dirty="0" err="1"/>
              <a:t>also</a:t>
            </a:r>
            <a:r>
              <a:rPr lang="sv-SE" sz="3200" dirty="0"/>
              <a:t> </a:t>
            </a:r>
            <a:r>
              <a:rPr lang="sv-SE" sz="3200" dirty="0" err="1"/>
              <a:t>within</a:t>
            </a:r>
            <a:r>
              <a:rPr lang="sv-SE" sz="3200" dirty="0"/>
              <a:t> </a:t>
            </a:r>
            <a:r>
              <a:rPr lang="sv-SE" sz="3200" dirty="0" err="1"/>
              <a:t>range</a:t>
            </a:r>
            <a:r>
              <a:rPr lang="sv-SE" sz="3200" dirty="0"/>
              <a:t>, 2km </a:t>
            </a:r>
            <a:r>
              <a:rPr lang="sv-SE" sz="3200" dirty="0" err="1"/>
              <a:t>more</a:t>
            </a:r>
            <a:r>
              <a:rPr lang="sv-SE" sz="3200" dirty="0"/>
              <a:t> </a:t>
            </a:r>
            <a:r>
              <a:rPr lang="sv-SE" sz="3200" dirty="0" err="1"/>
              <a:t>seldom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</a:t>
            </a:r>
            <a:r>
              <a:rPr lang="sv-SE" sz="3200" dirty="0" err="1"/>
              <a:t>Don´t</a:t>
            </a:r>
            <a:r>
              <a:rPr lang="sv-SE" sz="3200" dirty="0"/>
              <a:t> </a:t>
            </a:r>
            <a:r>
              <a:rPr lang="sv-SE" sz="3200" dirty="0" err="1"/>
              <a:t>dive</a:t>
            </a:r>
            <a:r>
              <a:rPr lang="sv-SE" sz="3200" dirty="0"/>
              <a:t> </a:t>
            </a:r>
            <a:r>
              <a:rPr lang="sv-SE" sz="3200" dirty="0" err="1"/>
              <a:t>very</a:t>
            </a:r>
            <a:r>
              <a:rPr lang="sv-SE" sz="3200" dirty="0"/>
              <a:t>:</a:t>
            </a:r>
            <a:br>
              <a:rPr lang="sv-SE" sz="3200" dirty="0"/>
            </a:br>
            <a:r>
              <a:rPr lang="sv-SE" sz="3200" b="1" dirty="0" err="1"/>
              <a:t>deep</a:t>
            </a:r>
            <a:r>
              <a:rPr lang="sv-SE" sz="3200" dirty="0"/>
              <a:t> (0,5-3m, max 5m)</a:t>
            </a:r>
            <a:br>
              <a:rPr lang="sv-SE" sz="3200" dirty="0"/>
            </a:br>
            <a:r>
              <a:rPr lang="sv-SE" sz="3200" b="1" dirty="0"/>
              <a:t>far</a:t>
            </a:r>
            <a:r>
              <a:rPr lang="sv-SE" sz="3200" dirty="0"/>
              <a:t> (30-35m)</a:t>
            </a:r>
            <a:br>
              <a:rPr lang="sv-SE" sz="3200" dirty="0"/>
            </a:br>
            <a:r>
              <a:rPr lang="sv-SE" sz="3200" b="1" dirty="0"/>
              <a:t>for so long</a:t>
            </a:r>
            <a:r>
              <a:rPr lang="sv-SE" sz="3200" dirty="0"/>
              <a:t> (5-30sec, max 45sec)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32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FBA3A14-DE5D-44A0-941D-4808B858F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66" y="3857414"/>
            <a:ext cx="4240108" cy="212005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6A4A2CE-F8EC-4698-ABFA-AEF1CE6178E2}"/>
              </a:ext>
            </a:extLst>
          </p:cNvPr>
          <p:cNvSpPr txBox="1"/>
          <p:nvPr/>
        </p:nvSpPr>
        <p:spPr>
          <a:xfrm>
            <a:off x="7263766" y="5977468"/>
            <a:ext cx="317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Photograpfer</a:t>
            </a:r>
            <a:r>
              <a:rPr lang="sv-SE" dirty="0"/>
              <a:t>: Håkan Knutsson</a:t>
            </a:r>
          </a:p>
        </p:txBody>
      </p:sp>
    </p:spTree>
    <p:extLst>
      <p:ext uri="{BB962C8B-B14F-4D97-AF65-F5344CB8AC3E}">
        <p14:creationId xmlns:p14="http://schemas.microsoft.com/office/powerpoint/2010/main" val="256165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96" y="298546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What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are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they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eating</a:t>
            </a:r>
            <a:r>
              <a:rPr lang="sv-SE" sz="6000" dirty="0">
                <a:solidFill>
                  <a:srgbClr val="1A7BE6"/>
                </a:solidFill>
              </a:rPr>
              <a:t>?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sz="3200" dirty="0" err="1"/>
              <a:t>Lacking</a:t>
            </a:r>
            <a:r>
              <a:rPr lang="sv-SE" sz="3200" dirty="0"/>
              <a:t> </a:t>
            </a:r>
            <a:r>
              <a:rPr lang="sv-SE" sz="3200" dirty="0" err="1"/>
              <a:t>eye</a:t>
            </a:r>
            <a:r>
              <a:rPr lang="sv-SE" sz="3200" dirty="0"/>
              <a:t> </a:t>
            </a:r>
            <a:r>
              <a:rPr lang="sv-SE" sz="3200" dirty="0" err="1"/>
              <a:t>membrane</a:t>
            </a:r>
            <a:r>
              <a:rPr lang="sv-SE" sz="3200" dirty="0"/>
              <a:t>, hard to </a:t>
            </a:r>
            <a:r>
              <a:rPr lang="sv-SE" sz="3200" dirty="0" err="1"/>
              <a:t>catch</a:t>
            </a:r>
            <a:r>
              <a:rPr lang="sv-SE" sz="3200" dirty="0"/>
              <a:t> swimming </a:t>
            </a:r>
            <a:r>
              <a:rPr lang="sv-SE" sz="3200" dirty="0" err="1"/>
              <a:t>fishes</a:t>
            </a:r>
            <a:r>
              <a:rPr lang="sv-SE" sz="3200" dirty="0" err="1">
                <a:sym typeface="Wingdings" panose="05000000000000000000" pitchFamily="2" charset="2"/>
              </a:rPr>
              <a:t></a:t>
            </a:r>
            <a:r>
              <a:rPr lang="sv-SE" sz="3200" dirty="0" err="1"/>
              <a:t>scanning</a:t>
            </a:r>
            <a:r>
              <a:rPr lang="sv-SE" sz="3200" dirty="0"/>
              <a:t> the </a:t>
            </a:r>
            <a:r>
              <a:rPr lang="sv-SE" sz="3200" dirty="0" err="1"/>
              <a:t>bottom</a:t>
            </a:r>
            <a:r>
              <a:rPr lang="sv-SE" sz="3200" dirty="0"/>
              <a:t> (&lt;3m) for </a:t>
            </a:r>
            <a:r>
              <a:rPr lang="sv-SE" sz="3200" dirty="0" err="1"/>
              <a:t>fish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Main </a:t>
            </a:r>
            <a:r>
              <a:rPr lang="sv-SE" sz="3200" dirty="0" err="1"/>
              <a:t>food</a:t>
            </a:r>
            <a:r>
              <a:rPr lang="sv-SE" sz="3200" dirty="0"/>
              <a:t> is </a:t>
            </a:r>
            <a:r>
              <a:rPr lang="sv-SE" sz="3200" dirty="0" err="1"/>
              <a:t>fish</a:t>
            </a:r>
            <a:r>
              <a:rPr lang="sv-SE" sz="3200" dirty="0"/>
              <a:t> and </a:t>
            </a:r>
            <a:r>
              <a:rPr lang="sv-SE" sz="3200" dirty="0" err="1"/>
              <a:t>rodents</a:t>
            </a:r>
            <a:r>
              <a:rPr lang="sv-SE" sz="3200" dirty="0"/>
              <a:t>, 3 </a:t>
            </a:r>
            <a:r>
              <a:rPr lang="sv-SE" sz="3200" dirty="0" err="1"/>
              <a:t>month</a:t>
            </a:r>
            <a:r>
              <a:rPr lang="sv-SE" sz="3200" dirty="0"/>
              <a:t> </a:t>
            </a:r>
            <a:r>
              <a:rPr lang="sv-SE" sz="3200" dirty="0" err="1"/>
              <a:t>bird</a:t>
            </a:r>
            <a:r>
              <a:rPr lang="sv-SE" sz="3200" dirty="0"/>
              <a:t> diet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endParaRPr lang="sv-SE" sz="3200" dirty="0"/>
          </a:p>
        </p:txBody>
      </p:sp>
      <p:pic>
        <p:nvPicPr>
          <p:cNvPr id="5" name="Platshållare för innehåll 6">
            <a:extLst>
              <a:ext uri="{FF2B5EF4-FFF2-40B4-BE49-F238E27FC236}">
                <a16:creationId xmlns:a16="http://schemas.microsoft.com/office/drawing/2014/main" id="{C0F826A4-7D05-497D-BC62-52C717978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13610" r="10658" b="5641"/>
          <a:stretch/>
        </p:blipFill>
        <p:spPr>
          <a:xfrm rot="5400000">
            <a:off x="383501" y="3775929"/>
            <a:ext cx="2519080" cy="207446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38B4A7F-DF61-436E-9599-0D8B45A32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350" b="37582"/>
          <a:stretch/>
        </p:blipFill>
        <p:spPr>
          <a:xfrm>
            <a:off x="4131551" y="3836679"/>
            <a:ext cx="3989857" cy="223602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DD79E9C-D53A-49F1-BE7F-2493CFE6B0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/>
          <a:stretch/>
        </p:blipFill>
        <p:spPr>
          <a:xfrm rot="5400000" flipV="1">
            <a:off x="8852575" y="3235046"/>
            <a:ext cx="3193634" cy="207446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5CD645D-5EB9-4139-8575-2FDFC92F0DF0}"/>
              </a:ext>
            </a:extLst>
          </p:cNvPr>
          <p:cNvSpPr txBox="1"/>
          <p:nvPr/>
        </p:nvSpPr>
        <p:spPr>
          <a:xfrm>
            <a:off x="9329097" y="5879874"/>
            <a:ext cx="2257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European</a:t>
            </a:r>
            <a:r>
              <a:rPr lang="sv-SE" sz="1400" dirty="0"/>
              <a:t> </a:t>
            </a:r>
            <a:r>
              <a:rPr lang="sv-SE" sz="1400" dirty="0" err="1"/>
              <a:t>eelpout</a:t>
            </a:r>
            <a:r>
              <a:rPr lang="sv-SE" sz="1400" dirty="0"/>
              <a:t>, Tånglake,</a:t>
            </a:r>
          </a:p>
          <a:p>
            <a:r>
              <a:rPr lang="sv-SE" sz="1400" dirty="0"/>
              <a:t> </a:t>
            </a:r>
            <a:r>
              <a:rPr lang="sv-SE" sz="1400" i="1" dirty="0" err="1"/>
              <a:t>Zoarces</a:t>
            </a:r>
            <a:r>
              <a:rPr lang="sv-SE" sz="1400" i="1" dirty="0"/>
              <a:t> </a:t>
            </a:r>
            <a:r>
              <a:rPr lang="sv-SE" sz="1400" i="1" dirty="0" err="1"/>
              <a:t>viviparus</a:t>
            </a:r>
            <a:endParaRPr lang="sv-SE" sz="1400" i="1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B6D3889-894C-4B27-945C-0F220253AC2F}"/>
              </a:ext>
            </a:extLst>
          </p:cNvPr>
          <p:cNvSpPr txBox="1"/>
          <p:nvPr/>
        </p:nvSpPr>
        <p:spPr>
          <a:xfrm>
            <a:off x="4070594" y="6061956"/>
            <a:ext cx="4100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Shorthorn</a:t>
            </a:r>
            <a:r>
              <a:rPr lang="sv-SE" sz="1400" dirty="0"/>
              <a:t> </a:t>
            </a:r>
            <a:r>
              <a:rPr lang="sv-SE" sz="1400" dirty="0" err="1"/>
              <a:t>sculpin</a:t>
            </a:r>
            <a:r>
              <a:rPr lang="sv-SE" sz="1400" dirty="0"/>
              <a:t>, Rötsimpa, </a:t>
            </a:r>
            <a:r>
              <a:rPr lang="sv-SE" sz="1400" i="1" dirty="0" err="1"/>
              <a:t>Myoxocephalus</a:t>
            </a:r>
            <a:r>
              <a:rPr lang="sv-SE" sz="1400" i="1" dirty="0"/>
              <a:t> </a:t>
            </a:r>
            <a:r>
              <a:rPr lang="sv-SE" sz="1400" i="1" dirty="0" err="1"/>
              <a:t>scorpius</a:t>
            </a:r>
            <a:endParaRPr lang="sv-SE" sz="1400" i="1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505F3B8-9604-40FA-B2FE-BA77245058A3}"/>
              </a:ext>
            </a:extLst>
          </p:cNvPr>
          <p:cNvSpPr txBox="1"/>
          <p:nvPr/>
        </p:nvSpPr>
        <p:spPr>
          <a:xfrm>
            <a:off x="558960" y="6072700"/>
            <a:ext cx="2658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Flatfish</a:t>
            </a:r>
            <a:r>
              <a:rPr lang="sv-SE" sz="1400" dirty="0"/>
              <a:t>, Plattfisk, </a:t>
            </a:r>
            <a:r>
              <a:rPr lang="sv-SE" sz="1400" i="1" dirty="0" err="1"/>
              <a:t>Pleuronectidae</a:t>
            </a:r>
            <a:endParaRPr lang="sv-SE" sz="1400" i="1" dirty="0"/>
          </a:p>
          <a:p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12057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56" y="389432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Where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are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they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found</a:t>
            </a:r>
            <a:r>
              <a:rPr lang="sv-SE" sz="6000" dirty="0">
                <a:solidFill>
                  <a:srgbClr val="1A7BE6"/>
                </a:solidFill>
              </a:rPr>
              <a:t>?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sz="3200" dirty="0" err="1"/>
              <a:t>Dry</a:t>
            </a:r>
            <a:r>
              <a:rPr lang="sv-SE" sz="3200" dirty="0"/>
              <a:t> and </a:t>
            </a:r>
            <a:r>
              <a:rPr lang="sv-SE" sz="3200" dirty="0" err="1"/>
              <a:t>windsafe</a:t>
            </a:r>
            <a:r>
              <a:rPr lang="sv-SE" sz="3200" dirty="0"/>
              <a:t> </a:t>
            </a:r>
            <a:r>
              <a:rPr lang="sv-SE" sz="3200" dirty="0" err="1"/>
              <a:t>places</a:t>
            </a:r>
            <a:r>
              <a:rPr lang="sv-SE" sz="3200" dirty="0"/>
              <a:t>, </a:t>
            </a:r>
            <a:r>
              <a:rPr lang="sv-SE" sz="3200" dirty="0" err="1"/>
              <a:t>close</a:t>
            </a:r>
            <a:r>
              <a:rPr lang="sv-SE" sz="3200" dirty="0"/>
              <a:t> to the </a:t>
            </a:r>
            <a:r>
              <a:rPr lang="sv-SE" sz="3200" dirty="0" err="1"/>
              <a:t>water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</a:t>
            </a:r>
            <a:r>
              <a:rPr lang="sv-SE" sz="3200" dirty="0" err="1"/>
              <a:t>Uses</a:t>
            </a:r>
            <a:r>
              <a:rPr lang="sv-SE" sz="3200" dirty="0"/>
              <a:t> </a:t>
            </a:r>
            <a:r>
              <a:rPr lang="sv-SE" sz="3200" dirty="0" err="1"/>
              <a:t>existing</a:t>
            </a:r>
            <a:r>
              <a:rPr lang="sv-SE" sz="3200" dirty="0"/>
              <a:t> </a:t>
            </a:r>
            <a:r>
              <a:rPr lang="sv-SE" sz="3200" dirty="0" err="1"/>
              <a:t>holes</a:t>
            </a:r>
            <a:r>
              <a:rPr lang="sv-SE" sz="3200" dirty="0"/>
              <a:t>/</a:t>
            </a:r>
            <a:r>
              <a:rPr lang="sv-SE" sz="3200" dirty="0" err="1"/>
              <a:t>cavities</a:t>
            </a:r>
            <a:r>
              <a:rPr lang="sv-SE" sz="3200" dirty="0"/>
              <a:t>, in the </a:t>
            </a:r>
            <a:r>
              <a:rPr lang="sv-SE" sz="3200" dirty="0" err="1"/>
              <a:t>ground</a:t>
            </a:r>
            <a:r>
              <a:rPr lang="sv-SE" sz="3200" dirty="0"/>
              <a:t> or </a:t>
            </a:r>
            <a:r>
              <a:rPr lang="sv-SE" sz="3200" dirty="0" err="1"/>
              <a:t>among</a:t>
            </a:r>
            <a:r>
              <a:rPr lang="sv-SE" sz="3200" dirty="0"/>
              <a:t> rocks/</a:t>
            </a:r>
            <a:r>
              <a:rPr lang="sv-SE" sz="3200" dirty="0" err="1"/>
              <a:t>stones</a:t>
            </a:r>
            <a:endParaRPr lang="sv-SE" sz="3200" dirty="0"/>
          </a:p>
        </p:txBody>
      </p: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CF1EE6C7-F459-47D0-BCC9-74C9C616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" y="3635813"/>
            <a:ext cx="3251920" cy="24389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23BF3E3-AD75-4CAA-B72B-D7682EFEBF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25" y="3935506"/>
            <a:ext cx="3745827" cy="213924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DB72532-44B2-44CC-A162-5E5228F227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3935506"/>
            <a:ext cx="3547979" cy="21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9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730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How</a:t>
            </a:r>
            <a:r>
              <a:rPr lang="sv-SE" sz="6000" dirty="0">
                <a:solidFill>
                  <a:srgbClr val="1A7BE6"/>
                </a:solidFill>
              </a:rPr>
              <a:t> old is an old mink?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sz="3200" dirty="0"/>
              <a:t>78% </a:t>
            </a:r>
            <a:r>
              <a:rPr lang="sv-SE" sz="3200" dirty="0" err="1"/>
              <a:t>dies</a:t>
            </a:r>
            <a:r>
              <a:rPr lang="sv-SE" sz="3200" dirty="0"/>
              <a:t> </a:t>
            </a:r>
            <a:r>
              <a:rPr lang="sv-SE" sz="3200" dirty="0" err="1"/>
              <a:t>before</a:t>
            </a:r>
            <a:r>
              <a:rPr lang="sv-SE" sz="3200" dirty="0"/>
              <a:t> 1 </a:t>
            </a:r>
            <a:r>
              <a:rPr lang="sv-SE" sz="3200" dirty="0" err="1"/>
              <a:t>year</a:t>
            </a:r>
            <a:r>
              <a:rPr lang="sv-SE" sz="3200" dirty="0"/>
              <a:t>, </a:t>
            </a:r>
            <a:r>
              <a:rPr lang="sv-SE" sz="3200" dirty="0" err="1"/>
              <a:t>than</a:t>
            </a:r>
            <a:r>
              <a:rPr lang="sv-SE" sz="3200" dirty="0"/>
              <a:t> 50% </a:t>
            </a:r>
            <a:r>
              <a:rPr lang="sv-SE" sz="3200" dirty="0" err="1"/>
              <a:t>mortality</a:t>
            </a:r>
            <a:r>
              <a:rPr lang="sv-SE" sz="3200" dirty="0"/>
              <a:t> </a:t>
            </a:r>
            <a:r>
              <a:rPr lang="sv-SE" sz="3200" dirty="0" err="1"/>
              <a:t>each</a:t>
            </a:r>
            <a:r>
              <a:rPr lang="sv-SE" sz="3200" dirty="0"/>
              <a:t> </a:t>
            </a:r>
            <a:r>
              <a:rPr lang="sv-SE" sz="3200" dirty="0" err="1"/>
              <a:t>year</a:t>
            </a: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</a:t>
            </a:r>
            <a:r>
              <a:rPr lang="sv-SE" sz="3200" dirty="0" err="1"/>
              <a:t>Within</a:t>
            </a:r>
            <a:r>
              <a:rPr lang="sv-SE" sz="3200" dirty="0"/>
              <a:t> 3 </a:t>
            </a:r>
            <a:r>
              <a:rPr lang="sv-SE" sz="3200" dirty="0" err="1"/>
              <a:t>years</a:t>
            </a:r>
            <a:r>
              <a:rPr lang="sv-SE" sz="3200" dirty="0"/>
              <a:t> is the </a:t>
            </a:r>
            <a:r>
              <a:rPr lang="sv-SE" sz="3200" dirty="0" err="1"/>
              <a:t>whole</a:t>
            </a:r>
            <a:r>
              <a:rPr lang="sv-SE" sz="3200" dirty="0"/>
              <a:t> </a:t>
            </a:r>
            <a:br>
              <a:rPr lang="sv-SE" sz="3200" dirty="0"/>
            </a:br>
            <a:r>
              <a:rPr lang="sv-SE" sz="3200" dirty="0"/>
              <a:t>population </a:t>
            </a:r>
            <a:r>
              <a:rPr lang="sv-SE" sz="3200" dirty="0" err="1"/>
              <a:t>replaced</a:t>
            </a:r>
            <a:r>
              <a:rPr lang="sv-SE" sz="3200" dirty="0"/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Rare </a:t>
            </a:r>
            <a:r>
              <a:rPr lang="sv-SE" sz="3200" dirty="0" err="1"/>
              <a:t>with</a:t>
            </a:r>
            <a:r>
              <a:rPr lang="sv-SE" sz="3200" dirty="0"/>
              <a:t> minks </a:t>
            </a:r>
            <a:r>
              <a:rPr lang="sv-SE" sz="3200" dirty="0" err="1"/>
              <a:t>older</a:t>
            </a:r>
            <a:r>
              <a:rPr lang="sv-SE" sz="3200" dirty="0"/>
              <a:t> </a:t>
            </a:r>
            <a:r>
              <a:rPr lang="sv-SE" sz="3200" dirty="0" err="1"/>
              <a:t>than</a:t>
            </a:r>
            <a:r>
              <a:rPr lang="sv-SE" sz="3200" dirty="0"/>
              <a:t> 3 </a:t>
            </a:r>
            <a:r>
              <a:rPr lang="sv-SE" sz="3200" dirty="0" err="1"/>
              <a:t>years</a:t>
            </a:r>
            <a:r>
              <a:rPr lang="sv-SE" sz="3200" dirty="0"/>
              <a:t> </a:t>
            </a:r>
            <a:br>
              <a:rPr lang="sv-SE" sz="3200" dirty="0"/>
            </a:br>
            <a:r>
              <a:rPr lang="sv-SE" sz="3200" dirty="0"/>
              <a:t>(4 </a:t>
            </a:r>
            <a:r>
              <a:rPr lang="sv-SE" sz="3200" dirty="0" err="1"/>
              <a:t>of</a:t>
            </a:r>
            <a:r>
              <a:rPr lang="sv-SE" sz="3200" dirty="0"/>
              <a:t> 200)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 err="1"/>
              <a:t>We</a:t>
            </a:r>
            <a:r>
              <a:rPr lang="sv-SE" sz="3200" dirty="0"/>
              <a:t> </a:t>
            </a:r>
            <a:r>
              <a:rPr lang="sv-SE" sz="3200" dirty="0" err="1"/>
              <a:t>want</a:t>
            </a:r>
            <a:r>
              <a:rPr lang="sv-SE" sz="3200" dirty="0"/>
              <a:t> to </a:t>
            </a:r>
            <a:r>
              <a:rPr lang="sv-SE" sz="3200" dirty="0" err="1"/>
              <a:t>increase</a:t>
            </a:r>
            <a:r>
              <a:rPr lang="sv-SE" sz="3200" dirty="0"/>
              <a:t> </a:t>
            </a:r>
            <a:br>
              <a:rPr lang="sv-SE" sz="3200" dirty="0"/>
            </a:br>
            <a:r>
              <a:rPr lang="sv-SE" sz="3200" dirty="0"/>
              <a:t>the </a:t>
            </a:r>
            <a:r>
              <a:rPr lang="sv-SE" sz="3200" dirty="0" err="1"/>
              <a:t>mortality</a:t>
            </a:r>
            <a:r>
              <a:rPr lang="sv-SE" sz="3200" dirty="0"/>
              <a:t> rate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14687ED-3402-473E-8709-40871BE27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36" y="2560320"/>
            <a:ext cx="4873614" cy="36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40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BC741FF-1F99-40B9-90D6-31D5BF469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21899" r="1352"/>
          <a:stretch/>
        </p:blipFill>
        <p:spPr>
          <a:xfrm>
            <a:off x="5719665" y="1737360"/>
            <a:ext cx="6316824" cy="460937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sz="3200" dirty="0" err="1"/>
              <a:t>Archipelago</a:t>
            </a:r>
            <a:r>
              <a:rPr lang="sv-SE" sz="3200" dirty="0"/>
              <a:t> in the </a:t>
            </a:r>
            <a:br>
              <a:rPr lang="sv-SE" sz="3200" dirty="0"/>
            </a:br>
            <a:r>
              <a:rPr lang="sv-SE" sz="3200" dirty="0"/>
              <a:t>Baltic </a:t>
            </a:r>
            <a:r>
              <a:rPr lang="sv-SE" sz="3200" dirty="0" err="1"/>
              <a:t>sea</a:t>
            </a:r>
            <a:r>
              <a:rPr lang="sv-SE" sz="3200" dirty="0"/>
              <a:t> 5-50ha land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Rivers and lakes </a:t>
            </a:r>
            <a:br>
              <a:rPr lang="sv-SE" sz="3200" dirty="0"/>
            </a:br>
            <a:r>
              <a:rPr lang="sv-SE" sz="3200" dirty="0" err="1"/>
              <a:t>Male</a:t>
            </a:r>
            <a:r>
              <a:rPr lang="sv-SE" sz="3200" dirty="0"/>
              <a:t> 1,8-5.0km,</a:t>
            </a:r>
            <a:br>
              <a:rPr lang="sv-SE" sz="3200" dirty="0"/>
            </a:br>
            <a:r>
              <a:rPr lang="sv-SE" sz="3200" dirty="0" err="1"/>
              <a:t>Female</a:t>
            </a:r>
            <a:r>
              <a:rPr lang="sv-SE" sz="3200" dirty="0"/>
              <a:t> 1,1-2-2km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No </a:t>
            </a:r>
            <a:r>
              <a:rPr lang="sv-SE" sz="3200" dirty="0" err="1"/>
              <a:t>overlap</a:t>
            </a:r>
            <a:r>
              <a:rPr lang="sv-SE" sz="3200" dirty="0"/>
              <a:t> </a:t>
            </a:r>
            <a:r>
              <a:rPr lang="sv-SE" sz="3200" dirty="0" err="1"/>
              <a:t>male-male</a:t>
            </a:r>
            <a:r>
              <a:rPr lang="sv-SE" sz="3200" dirty="0"/>
              <a:t>, </a:t>
            </a:r>
            <a:br>
              <a:rPr lang="sv-SE" sz="3200" dirty="0"/>
            </a:br>
            <a:r>
              <a:rPr lang="sv-SE" sz="3200" dirty="0" err="1"/>
              <a:t>overlap</a:t>
            </a:r>
            <a:r>
              <a:rPr lang="sv-SE" sz="3200" dirty="0"/>
              <a:t> </a:t>
            </a:r>
            <a:r>
              <a:rPr lang="sv-SE" sz="3200" dirty="0" err="1"/>
              <a:t>male-female</a:t>
            </a:r>
            <a:r>
              <a:rPr lang="sv-SE" sz="3200" dirty="0"/>
              <a:t>, </a:t>
            </a:r>
            <a:br>
              <a:rPr lang="sv-SE" sz="3200" dirty="0"/>
            </a:br>
            <a:r>
              <a:rPr lang="sv-SE" sz="3200" dirty="0" err="1"/>
              <a:t>female-female</a:t>
            </a:r>
            <a:r>
              <a:rPr lang="sv-SE" sz="3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Home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range</a:t>
            </a:r>
            <a:r>
              <a:rPr lang="sv-SE" sz="6000" dirty="0">
                <a:solidFill>
                  <a:srgbClr val="1A7BE6"/>
                </a:solidFill>
              </a:rPr>
              <a:t>				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7398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38A04-9FDC-445B-A325-0653B168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44" y="1011981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1A7BE6"/>
                </a:solidFill>
              </a:rPr>
              <a:t>	</a:t>
            </a:r>
            <a:r>
              <a:rPr lang="sv-SE" sz="6000" dirty="0" err="1">
                <a:solidFill>
                  <a:srgbClr val="1A7BE6"/>
                </a:solidFill>
              </a:rPr>
              <a:t>Unique</a:t>
            </a:r>
            <a:r>
              <a:rPr lang="sv-SE" sz="6000" dirty="0">
                <a:solidFill>
                  <a:srgbClr val="1A7BE6"/>
                </a:solidFill>
              </a:rPr>
              <a:t> </a:t>
            </a:r>
            <a:r>
              <a:rPr lang="sv-SE" sz="6000" dirty="0" err="1">
                <a:solidFill>
                  <a:srgbClr val="1A7BE6"/>
                </a:solidFill>
              </a:rPr>
              <a:t>breeding</a:t>
            </a:r>
            <a:r>
              <a:rPr lang="sv-SE" sz="6000" dirty="0">
                <a:solidFill>
                  <a:srgbClr val="1A7BE6"/>
                </a:solidFill>
              </a:rPr>
              <a:t> and</a:t>
            </a:r>
            <a:br>
              <a:rPr lang="sv-SE" sz="6000" dirty="0">
                <a:solidFill>
                  <a:srgbClr val="1A7BE6"/>
                </a:solidFill>
              </a:rPr>
            </a:br>
            <a:r>
              <a:rPr lang="sv-SE" sz="6000" dirty="0">
                <a:solidFill>
                  <a:srgbClr val="1A7BE6"/>
                </a:solidFill>
              </a:rPr>
              <a:t>	 territorial </a:t>
            </a:r>
            <a:r>
              <a:rPr lang="sv-SE" sz="6000" dirty="0" err="1">
                <a:solidFill>
                  <a:srgbClr val="1A7BE6"/>
                </a:solidFill>
              </a:rPr>
              <a:t>strategy</a:t>
            </a:r>
            <a:r>
              <a:rPr lang="sv-SE" sz="6000" dirty="0">
                <a:solidFill>
                  <a:srgbClr val="1A7BE6"/>
                </a:solidFill>
              </a:rPr>
              <a:t>					</a:t>
            </a:r>
            <a:endParaRPr lang="sv-SE" sz="1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D1BE7CC-7B68-4536-B474-1B262FDBA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01" y="63331"/>
            <a:ext cx="2931765" cy="1674029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BD3F7B7-68E5-4F07-AEB1-F60BB62F5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</a:t>
            </a:r>
            <a:r>
              <a:rPr lang="sv-SE" sz="3200" dirty="0" err="1"/>
              <a:t>Within</a:t>
            </a:r>
            <a:r>
              <a:rPr lang="sv-SE" sz="3200" dirty="0"/>
              <a:t> the same </a:t>
            </a:r>
            <a:r>
              <a:rPr lang="sv-SE" sz="3200" dirty="0" err="1"/>
              <a:t>litter</a:t>
            </a:r>
            <a:r>
              <a:rPr lang="sv-SE" sz="3200" dirty="0"/>
              <a:t> the </a:t>
            </a:r>
            <a:r>
              <a:rPr lang="sv-SE" sz="3200" dirty="0" err="1"/>
              <a:t>cubs</a:t>
            </a:r>
            <a:r>
              <a:rPr lang="sv-SE" sz="3200" dirty="0"/>
              <a:t> </a:t>
            </a:r>
            <a:r>
              <a:rPr lang="sv-SE" sz="3200" dirty="0" err="1"/>
              <a:t>can</a:t>
            </a:r>
            <a:r>
              <a:rPr lang="sv-SE" sz="3200" dirty="0"/>
              <a:t> </a:t>
            </a:r>
            <a:r>
              <a:rPr lang="sv-SE" sz="3200" dirty="0" err="1"/>
              <a:t>have</a:t>
            </a:r>
            <a:r>
              <a:rPr lang="sv-SE" sz="3200" dirty="0"/>
              <a:t> different </a:t>
            </a:r>
            <a:r>
              <a:rPr lang="sv-SE" sz="3200" dirty="0" err="1"/>
              <a:t>fathers</a:t>
            </a:r>
            <a:r>
              <a:rPr lang="sv-SE" sz="3200" dirty="0"/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Males abandon </a:t>
            </a:r>
            <a:r>
              <a:rPr lang="sv-SE" sz="3200" dirty="0" err="1"/>
              <a:t>territories</a:t>
            </a:r>
            <a:r>
              <a:rPr lang="sv-SE" sz="3200" dirty="0"/>
              <a:t> </a:t>
            </a:r>
            <a:r>
              <a:rPr lang="sv-SE" sz="3200" dirty="0" err="1"/>
              <a:t>when</a:t>
            </a:r>
            <a:r>
              <a:rPr lang="sv-SE" sz="3200" dirty="0"/>
              <a:t> </a:t>
            </a:r>
            <a:r>
              <a:rPr lang="sv-SE" sz="3200" dirty="0" err="1"/>
              <a:t>breeding</a:t>
            </a:r>
            <a:r>
              <a:rPr lang="sv-SE" sz="3200" dirty="0"/>
              <a:t>, </a:t>
            </a:r>
            <a:r>
              <a:rPr lang="sv-SE" sz="3200" dirty="0" err="1"/>
              <a:t>don´t</a:t>
            </a:r>
            <a:r>
              <a:rPr lang="sv-SE" sz="3200" dirty="0"/>
              <a:t> </a:t>
            </a:r>
            <a:r>
              <a:rPr lang="sv-SE" sz="3200" dirty="0" err="1"/>
              <a:t>returns</a:t>
            </a:r>
            <a:r>
              <a:rPr lang="sv-SE" sz="3200" dirty="0"/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3200" dirty="0"/>
              <a:t>  Short </a:t>
            </a:r>
            <a:r>
              <a:rPr lang="sv-SE" sz="3200" dirty="0" err="1"/>
              <a:t>delayed</a:t>
            </a:r>
            <a:r>
              <a:rPr lang="sv-SE" sz="3200" dirty="0"/>
              <a:t> embryonal </a:t>
            </a:r>
            <a:r>
              <a:rPr lang="sv-SE" sz="3200" dirty="0" err="1"/>
              <a:t>development</a:t>
            </a:r>
            <a:r>
              <a:rPr lang="sv-SE" sz="3200" dirty="0"/>
              <a:t> (</a:t>
            </a:r>
            <a:r>
              <a:rPr lang="sv-SE" sz="3200" dirty="0" err="1"/>
              <a:t>only</a:t>
            </a:r>
            <a:r>
              <a:rPr lang="sv-SE" sz="3200" dirty="0"/>
              <a:t> the </a:t>
            </a:r>
            <a:r>
              <a:rPr lang="sv-SE" sz="3200" dirty="0" err="1"/>
              <a:t>american</a:t>
            </a:r>
            <a:r>
              <a:rPr lang="sv-SE" sz="3200" dirty="0"/>
              <a:t> mink)</a:t>
            </a:r>
          </a:p>
        </p:txBody>
      </p:sp>
    </p:spTree>
    <p:extLst>
      <p:ext uri="{BB962C8B-B14F-4D97-AF65-F5344CB8AC3E}">
        <p14:creationId xmlns:p14="http://schemas.microsoft.com/office/powerpoint/2010/main" val="1973195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Återblick">
  <a:themeElements>
    <a:clrScheme name="Åter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ed xmlns="44061ef7-8618-49bc-a675-a53f45adeff9" xsi:nil="true"/>
    <_x0069_lx9 xmlns="44061ef7-8618-49bc-a675-a53f45adeff9" xsi:nil="true"/>
    <Filter_x0020_Anneli xmlns="44061ef7-8618-49bc-a675-a53f45adeff9"/>
    <_x0069_rr1 xmlns="44061ef7-8618-49bc-a675-a53f45adeff9" xsi:nil="true"/>
    <iptc xmlns="44061ef7-8618-49bc-a675-a53f45adeff9" xsi:nil="true"/>
    <mshh xmlns="44061ef7-8618-49bc-a675-a53f45adeff9" xsi:nil="true"/>
    <hpyi xmlns="44061ef7-8618-49bc-a675-a53f45adef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BF7152CABC574992BB5CDB2BDB345B" ma:contentTypeVersion="8" ma:contentTypeDescription="Skapa ett nytt dokument." ma:contentTypeScope="" ma:versionID="d5d294405b31db0cd5357df367f54a9b">
  <xsd:schema xmlns:xsd="http://www.w3.org/2001/XMLSchema" xmlns:xs="http://www.w3.org/2001/XMLSchema" xmlns:p="http://schemas.microsoft.com/office/2006/metadata/properties" xmlns:ns2="44061ef7-8618-49bc-a675-a53f45adeff9" targetNamespace="http://schemas.microsoft.com/office/2006/metadata/properties" ma:root="true" ma:fieldsID="1388771dc184ac02f8715026e0117905" ns2:_="">
    <xsd:import namespace="44061ef7-8618-49bc-a675-a53f45adeff9"/>
    <xsd:element name="properties">
      <xsd:complexType>
        <xsd:sequence>
          <xsd:element name="documentManagement">
            <xsd:complexType>
              <xsd:all>
                <xsd:element ref="ns2:hpyi" minOccurs="0"/>
                <xsd:element ref="ns2:_x0069_lx9" minOccurs="0"/>
                <xsd:element ref="ns2:iptc" minOccurs="0"/>
                <xsd:element ref="ns2:p3ed" minOccurs="0"/>
                <xsd:element ref="ns2:mshh" minOccurs="0"/>
                <xsd:element ref="ns2:Filter_x0020_Anneli" minOccurs="0"/>
                <xsd:element ref="ns2:_x0069_rr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1ef7-8618-49bc-a675-a53f45adeff9" elementFormDefault="qualified">
    <xsd:import namespace="http://schemas.microsoft.com/office/2006/documentManagement/types"/>
    <xsd:import namespace="http://schemas.microsoft.com/office/infopath/2007/PartnerControls"/>
    <xsd:element name="hpyi" ma:index="8" nillable="true" ma:displayName="Projektadministration" ma:internalName="hpyi">
      <xsd:simpleType>
        <xsd:restriction base="dms:Text"/>
      </xsd:simpleType>
    </xsd:element>
    <xsd:element name="_x0069_lx9" ma:index="9" nillable="true" ma:displayName="Objektinfo" ma:internalName="_x0069_lx9">
      <xsd:simpleType>
        <xsd:restriction base="dms:Text"/>
      </xsd:simpleType>
    </xsd:element>
    <xsd:element name="iptc" ma:index="10" nillable="true" ma:displayName="Partner" ma:internalName="iptc">
      <xsd:simpleType>
        <xsd:restriction base="dms:Text"/>
      </xsd:simpleType>
    </xsd:element>
    <xsd:element name="p3ed" ma:index="11" nillable="true" ma:displayName="Projektinformation" ma:internalName="p3ed">
      <xsd:simpleType>
        <xsd:restriction base="dms:Text"/>
      </xsd:simpleType>
    </xsd:element>
    <xsd:element name="mshh" ma:index="12" nillable="true" ma:displayName="Uppföljning" ma:internalName="mshh">
      <xsd:simpleType>
        <xsd:restriction base="dms:Text"/>
      </xsd:simpleType>
    </xsd:element>
    <xsd:element name="Filter_x0020_Anneli" ma:index="13" nillable="true" ma:displayName="Filter Anneli" ma:internalName="Filter_x0020_Annel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Information"/>
                    <xsd:enumeration value="Objektinformation"/>
                    <xsd:enumeration value="Partner"/>
                  </xsd:restriction>
                </xsd:simpleType>
              </xsd:element>
            </xsd:sequence>
          </xsd:extension>
        </xsd:complexContent>
      </xsd:complexType>
    </xsd:element>
    <xsd:element name="_x0069_rr1" ma:index="14" nillable="true" ma:displayName="Administration" ma:internalName="_x0069_rr1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 ma:readOnly="true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A4E2D4-39F4-4C97-B9C7-5209733224F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4061ef7-8618-49bc-a675-a53f45adeff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D5A90B9-995A-44A6-84B0-6719A8320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061ef7-8618-49bc-a675-a53f45adef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B1DE38-09CD-4E52-B367-6142591DB0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1606</TotalTime>
  <Words>838</Words>
  <Application>Microsoft Office PowerPoint</Application>
  <PresentationFormat>Bredbild</PresentationFormat>
  <Paragraphs>127</Paragraphs>
  <Slides>16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Office-tema</vt:lpstr>
      <vt:lpstr>Återblick</vt:lpstr>
      <vt:lpstr>Predation control on bird colonies</vt:lpstr>
      <vt:lpstr>C5 Predation control on  bird colonies     </vt:lpstr>
      <vt:lpstr>The year for the mink</vt:lpstr>
      <vt:lpstr> The mediocrity mink    </vt:lpstr>
      <vt:lpstr> What are they eating?    </vt:lpstr>
      <vt:lpstr> Where are they found?     </vt:lpstr>
      <vt:lpstr> How old is an old mink?     </vt:lpstr>
      <vt:lpstr> Home range    </vt:lpstr>
      <vt:lpstr> Unique breeding and   territorial strategy     </vt:lpstr>
      <vt:lpstr>Method</vt:lpstr>
      <vt:lpstr> Results     </vt:lpstr>
      <vt:lpstr> CAB E, Area around Aspöja     </vt:lpstr>
      <vt:lpstr> CAB D, Hartsö     </vt:lpstr>
      <vt:lpstr> CAB D, Hartsö     </vt:lpstr>
      <vt:lpstr> Conclusions     </vt:lpstr>
      <vt:lpstr> Thanks!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Coast Benefit</dc:title>
  <dc:creator>Lundgren Anneli</dc:creator>
  <cp:lastModifiedBy>Forsberg Markus</cp:lastModifiedBy>
  <cp:revision>177</cp:revision>
  <dcterms:created xsi:type="dcterms:W3CDTF">2019-03-14T12:08:31Z</dcterms:created>
  <dcterms:modified xsi:type="dcterms:W3CDTF">2019-05-09T19:00:27Z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0x01010058BF7152CABC574992BB5CDB2BDB345B</vt:lpwstr>
  </property>
</Properties>
</file>