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4"/>
    <p:sldMasterId id="2147483909" r:id="rId5"/>
  </p:sldMasterIdLst>
  <p:notesMasterIdLst>
    <p:notesMasterId r:id="rId40"/>
  </p:notesMasterIdLst>
  <p:sldIdLst>
    <p:sldId id="256" r:id="rId6"/>
    <p:sldId id="512" r:id="rId7"/>
    <p:sldId id="333" r:id="rId8"/>
    <p:sldId id="558" r:id="rId9"/>
    <p:sldId id="418" r:id="rId10"/>
    <p:sldId id="556" r:id="rId11"/>
    <p:sldId id="546" r:id="rId12"/>
    <p:sldId id="279" r:id="rId13"/>
    <p:sldId id="423" r:id="rId14"/>
    <p:sldId id="506" r:id="rId15"/>
    <p:sldId id="483" r:id="rId16"/>
    <p:sldId id="547" r:id="rId17"/>
    <p:sldId id="505" r:id="rId18"/>
    <p:sldId id="548" r:id="rId19"/>
    <p:sldId id="487" r:id="rId20"/>
    <p:sldId id="484" r:id="rId21"/>
    <p:sldId id="265" r:id="rId22"/>
    <p:sldId id="540" r:id="rId23"/>
    <p:sldId id="539" r:id="rId24"/>
    <p:sldId id="541" r:id="rId25"/>
    <p:sldId id="513" r:id="rId26"/>
    <p:sldId id="501" r:id="rId27"/>
    <p:sldId id="420" r:id="rId28"/>
    <p:sldId id="552" r:id="rId29"/>
    <p:sldId id="553" r:id="rId30"/>
    <p:sldId id="554" r:id="rId31"/>
    <p:sldId id="555" r:id="rId32"/>
    <p:sldId id="557" r:id="rId33"/>
    <p:sldId id="542" r:id="rId34"/>
    <p:sldId id="543" r:id="rId35"/>
    <p:sldId id="551" r:id="rId36"/>
    <p:sldId id="492" r:id="rId37"/>
    <p:sldId id="525" r:id="rId38"/>
    <p:sldId id="288" r:id="rId3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7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4543" autoAdjust="0"/>
  </p:normalViewPr>
  <p:slideViewPr>
    <p:cSldViewPr snapToGrid="0">
      <p:cViewPr varScale="1">
        <p:scale>
          <a:sx n="56" d="100"/>
          <a:sy n="56" d="100"/>
        </p:scale>
        <p:origin x="9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B2E16-538D-49C9-89AE-46FD6A592EA9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F34EC-31E0-4E12-8677-29E2F5E32A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391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Förslag på </a:t>
            </a:r>
            <a:r>
              <a:rPr lang="sv-SE" dirty="0" err="1"/>
              <a:t>outline</a:t>
            </a:r>
            <a:r>
              <a:rPr lang="sv-SE" dirty="0"/>
              <a:t> föredrag (ca 35 min + 10 min frågor):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34EC-31E0-4E12-8677-29E2F5E32A2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172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Platshållare för bildobjekt 1">
            <a:extLst>
              <a:ext uri="{FF2B5EF4-FFF2-40B4-BE49-F238E27FC236}">
                <a16:creationId xmlns:a16="http://schemas.microsoft.com/office/drawing/2014/main" id="{41D5EEC9-72DF-484D-9F31-3602BCC625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Platshållare för anteckningar 2">
            <a:extLst>
              <a:ext uri="{FF2B5EF4-FFF2-40B4-BE49-F238E27FC236}">
                <a16:creationId xmlns:a16="http://schemas.microsoft.com/office/drawing/2014/main" id="{AB7864E2-7225-438D-92C3-1AD3C493BE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v-SE" altLang="sv-SE" dirty="0"/>
              <a:t>The </a:t>
            </a:r>
            <a:r>
              <a:rPr lang="sv-SE" altLang="sv-SE" dirty="0" err="1"/>
              <a:t>awareness</a:t>
            </a:r>
            <a:r>
              <a:rPr lang="sv-SE" altLang="sv-SE" dirty="0"/>
              <a:t> is </a:t>
            </a:r>
            <a:r>
              <a:rPr lang="sv-SE" altLang="sv-SE" dirty="0" err="1"/>
              <a:t>something</a:t>
            </a:r>
            <a:r>
              <a:rPr lang="sv-SE" altLang="sv-SE" dirty="0"/>
              <a:t> new, </a:t>
            </a:r>
            <a:r>
              <a:rPr lang="sv-SE" altLang="sv-SE" dirty="0" err="1"/>
              <a:t>people</a:t>
            </a:r>
            <a:r>
              <a:rPr lang="sv-SE" altLang="sv-SE" dirty="0"/>
              <a:t> </a:t>
            </a:r>
            <a:r>
              <a:rPr lang="sv-SE" altLang="sv-SE" dirty="0" err="1"/>
              <a:t>are</a:t>
            </a:r>
            <a:r>
              <a:rPr lang="sv-SE" altLang="sv-SE" dirty="0"/>
              <a:t> </a:t>
            </a:r>
            <a:r>
              <a:rPr lang="sv-SE" altLang="sv-SE" dirty="0" err="1"/>
              <a:t>educated</a:t>
            </a:r>
            <a:r>
              <a:rPr lang="sv-SE" altLang="sv-SE" dirty="0"/>
              <a:t>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30620E3-95E7-4EB4-AE1B-BDC315531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33D860-601F-4797-B129-96579C94696D}" type="slidenum">
              <a:rPr lang="sv-SE" altLang="sv-SE">
                <a:latin typeface="Calibri" panose="020F0502020204030204" pitchFamily="34" charset="0"/>
              </a:rPr>
              <a:pPr eaLnBrk="1" hangingPunct="1"/>
              <a:t>11</a:t>
            </a:fld>
            <a:endParaRPr lang="sv-SE" altLang="sv-S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414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Platshållare för bildobjekt 1">
            <a:extLst>
              <a:ext uri="{FF2B5EF4-FFF2-40B4-BE49-F238E27FC236}">
                <a16:creationId xmlns:a16="http://schemas.microsoft.com/office/drawing/2014/main" id="{41D5EEC9-72DF-484D-9F31-3602BCC625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Platshållare för anteckningar 2">
            <a:extLst>
              <a:ext uri="{FF2B5EF4-FFF2-40B4-BE49-F238E27FC236}">
                <a16:creationId xmlns:a16="http://schemas.microsoft.com/office/drawing/2014/main" id="{AB7864E2-7225-438D-92C3-1AD3C493BE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Nya miljöer skapas även i odlingslandskapet – infrastrukturbiotoper mm. Rödlistning verkar överskatta risker – för att man fokuserat på odlingslandskapets omdaningar. Migration sker fortare än vi trott.</a:t>
            </a:r>
          </a:p>
          <a:p>
            <a:endParaRPr lang="sv-SE" alt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30620E3-95E7-4EB4-AE1B-BDC315531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33D860-601F-4797-B129-96579C94696D}" type="slidenum">
              <a:rPr lang="sv-SE" altLang="sv-SE">
                <a:latin typeface="Calibri" panose="020F0502020204030204" pitchFamily="34" charset="0"/>
              </a:rPr>
              <a:pPr eaLnBrk="1" hangingPunct="1"/>
              <a:t>12</a:t>
            </a:fld>
            <a:endParaRPr lang="sv-SE" altLang="sv-S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359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Platshållare för bildobjekt 1">
            <a:extLst>
              <a:ext uri="{FF2B5EF4-FFF2-40B4-BE49-F238E27FC236}">
                <a16:creationId xmlns:a16="http://schemas.microsoft.com/office/drawing/2014/main" id="{41D5EEC9-72DF-484D-9F31-3602BCC625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Platshållare för anteckningar 2">
            <a:extLst>
              <a:ext uri="{FF2B5EF4-FFF2-40B4-BE49-F238E27FC236}">
                <a16:creationId xmlns:a16="http://schemas.microsoft.com/office/drawing/2014/main" id="{AB7864E2-7225-438D-92C3-1AD3C493BE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Vi vet vad vi ställer till med – vi vet att naturvårdsåtgärder fungerar. Best </a:t>
            </a:r>
            <a:r>
              <a:rPr lang="sv-SE" sz="1200" dirty="0" err="1"/>
              <a:t>practice</a:t>
            </a:r>
            <a:r>
              <a:rPr lang="sv-SE" sz="1200" dirty="0"/>
              <a:t> nu en del av både jordbruk och skogsbruk.  </a:t>
            </a:r>
            <a:endParaRPr lang="sv-SE" altLang="sv-SE" dirty="0"/>
          </a:p>
          <a:p>
            <a:endParaRPr lang="sv-SE" alt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30620E3-95E7-4EB4-AE1B-BDC315531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33D860-601F-4797-B129-96579C94696D}" type="slidenum">
              <a:rPr lang="sv-SE" altLang="sv-SE">
                <a:latin typeface="Calibri" panose="020F0502020204030204" pitchFamily="34" charset="0"/>
              </a:rPr>
              <a:pPr eaLnBrk="1" hangingPunct="1"/>
              <a:t>13</a:t>
            </a:fld>
            <a:endParaRPr lang="sv-SE" altLang="sv-S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511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Platshållare för bildobjekt 1">
            <a:extLst>
              <a:ext uri="{FF2B5EF4-FFF2-40B4-BE49-F238E27FC236}">
                <a16:creationId xmlns:a16="http://schemas.microsoft.com/office/drawing/2014/main" id="{41D5EEC9-72DF-484D-9F31-3602BCC625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Platshållare för anteckningar 2">
            <a:extLst>
              <a:ext uri="{FF2B5EF4-FFF2-40B4-BE49-F238E27FC236}">
                <a16:creationId xmlns:a16="http://schemas.microsoft.com/office/drawing/2014/main" id="{AB7864E2-7225-438D-92C3-1AD3C493BE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Nya miljöer skapas även i odlingslandskapet – infrastrukturbiotoper mm. Rödlistning verkar överskatta risker – för att man fokuserat på odlingslandskapets omdaningar. Migration sker fortare än vi trott.</a:t>
            </a:r>
          </a:p>
          <a:p>
            <a:endParaRPr lang="sv-SE" alt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30620E3-95E7-4EB4-AE1B-BDC315531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33D860-601F-4797-B129-96579C94696D}" type="slidenum">
              <a:rPr lang="sv-SE" altLang="sv-SE">
                <a:latin typeface="Calibri" panose="020F0502020204030204" pitchFamily="34" charset="0"/>
              </a:rPr>
              <a:pPr eaLnBrk="1" hangingPunct="1"/>
              <a:t>14</a:t>
            </a:fld>
            <a:endParaRPr lang="sv-SE" altLang="sv-S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20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34EC-31E0-4E12-8677-29E2F5E32A2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493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Platshållare för bildobjekt 1">
            <a:extLst>
              <a:ext uri="{FF2B5EF4-FFF2-40B4-BE49-F238E27FC236}">
                <a16:creationId xmlns:a16="http://schemas.microsoft.com/office/drawing/2014/main" id="{41D5EEC9-72DF-484D-9F31-3602BCC625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Platshållare för anteckningar 2">
            <a:extLst>
              <a:ext uri="{FF2B5EF4-FFF2-40B4-BE49-F238E27FC236}">
                <a16:creationId xmlns:a16="http://schemas.microsoft.com/office/drawing/2014/main" id="{AB7864E2-7225-438D-92C3-1AD3C493BE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alt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30620E3-95E7-4EB4-AE1B-BDC315531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33D860-601F-4797-B129-96579C94696D}" type="slidenum">
              <a:rPr lang="sv-SE" altLang="sv-SE">
                <a:latin typeface="Calibri" panose="020F0502020204030204" pitchFamily="34" charset="0"/>
              </a:rPr>
              <a:pPr eaLnBrk="1" hangingPunct="1"/>
              <a:t>16</a:t>
            </a:fld>
            <a:endParaRPr lang="sv-SE" altLang="sv-S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05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 </a:t>
            </a:r>
            <a:r>
              <a:rPr lang="sv-SE" dirty="0" err="1"/>
              <a:t>quite</a:t>
            </a:r>
            <a:r>
              <a:rPr lang="sv-SE" dirty="0"/>
              <a:t> rare species </a:t>
            </a:r>
            <a:r>
              <a:rPr lang="sv-SE" dirty="0" err="1"/>
              <a:t>typical</a:t>
            </a:r>
            <a:r>
              <a:rPr lang="sv-SE" dirty="0"/>
              <a:t> for </a:t>
            </a:r>
            <a:r>
              <a:rPr lang="sv-SE" dirty="0" err="1"/>
              <a:t>coastal</a:t>
            </a:r>
            <a:r>
              <a:rPr lang="sv-SE" dirty="0"/>
              <a:t> areas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quantitites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Lotus </a:t>
            </a:r>
            <a:r>
              <a:rPr lang="sv-SE" dirty="0" err="1"/>
              <a:t>corniculatus</a:t>
            </a:r>
            <a:r>
              <a:rPr lang="sv-SE" dirty="0"/>
              <a:t>, </a:t>
            </a:r>
            <a:r>
              <a:rPr lang="sv-SE" dirty="0" err="1"/>
              <a:t>Lathyrus</a:t>
            </a:r>
            <a:r>
              <a:rPr lang="sv-SE" dirty="0"/>
              <a:t> and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Leguminoceae</a:t>
            </a:r>
            <a:r>
              <a:rPr lang="sv-SE" dirty="0"/>
              <a:t> pollen plants.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nest</a:t>
            </a:r>
            <a:r>
              <a:rPr lang="sv-SE" dirty="0"/>
              <a:t> under </a:t>
            </a:r>
            <a:r>
              <a:rPr lang="sv-SE" dirty="0" err="1"/>
              <a:t>stones</a:t>
            </a:r>
            <a:r>
              <a:rPr lang="sv-SE" dirty="0"/>
              <a:t> and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considered</a:t>
            </a:r>
            <a:r>
              <a:rPr lang="sv-SE" dirty="0"/>
              <a:t> a </a:t>
            </a:r>
            <a:r>
              <a:rPr lang="sv-SE" dirty="0" err="1"/>
              <a:t>heath</a:t>
            </a:r>
            <a:r>
              <a:rPr lang="sv-SE" dirty="0"/>
              <a:t> species.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34EC-31E0-4E12-8677-29E2F5E32A25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2592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 </a:t>
            </a:r>
            <a:r>
              <a:rPr lang="sv-SE" dirty="0" err="1"/>
              <a:t>very</a:t>
            </a:r>
            <a:r>
              <a:rPr lang="sv-SE" dirty="0"/>
              <a:t> </a:t>
            </a:r>
            <a:r>
              <a:rPr lang="sv-SE" dirty="0" err="1"/>
              <a:t>beautiful</a:t>
            </a:r>
            <a:r>
              <a:rPr lang="sv-SE" dirty="0"/>
              <a:t> and </a:t>
            </a:r>
            <a:r>
              <a:rPr lang="sv-SE" dirty="0" err="1"/>
              <a:t>fastflying</a:t>
            </a:r>
            <a:r>
              <a:rPr lang="sv-SE" dirty="0"/>
              <a:t> </a:t>
            </a:r>
            <a:r>
              <a:rPr lang="sv-SE" dirty="0" err="1"/>
              <a:t>bumblebee</a:t>
            </a:r>
            <a:r>
              <a:rPr lang="sv-SE" dirty="0"/>
              <a:t>, </a:t>
            </a:r>
            <a:r>
              <a:rPr lang="sv-SE" dirty="0" err="1"/>
              <a:t>typical</a:t>
            </a:r>
            <a:r>
              <a:rPr lang="sv-SE" dirty="0"/>
              <a:t> for </a:t>
            </a:r>
            <a:r>
              <a:rPr lang="sv-SE" dirty="0" err="1"/>
              <a:t>pollenrich</a:t>
            </a:r>
            <a:r>
              <a:rPr lang="sv-SE" dirty="0"/>
              <a:t> </a:t>
            </a:r>
            <a:r>
              <a:rPr lang="sv-SE" dirty="0" err="1"/>
              <a:t>meadows</a:t>
            </a:r>
            <a:r>
              <a:rPr lang="sv-SE" dirty="0"/>
              <a:t> far </a:t>
            </a:r>
            <a:r>
              <a:rPr lang="sv-SE" dirty="0" err="1"/>
              <a:t>out</a:t>
            </a:r>
            <a:r>
              <a:rPr lang="sv-SE" dirty="0"/>
              <a:t> in the </a:t>
            </a:r>
            <a:r>
              <a:rPr lang="sv-SE" dirty="0" err="1"/>
              <a:t>archipelgo</a:t>
            </a:r>
            <a:r>
              <a:rPr lang="sv-SE" dirty="0"/>
              <a:t>, </a:t>
            </a:r>
            <a:r>
              <a:rPr lang="sv-SE" dirty="0" err="1"/>
              <a:t>where</a:t>
            </a:r>
            <a:r>
              <a:rPr lang="sv-SE" dirty="0"/>
              <a:t> short </a:t>
            </a:r>
            <a:r>
              <a:rPr lang="sv-SE" dirty="0" err="1"/>
              <a:t>toungued</a:t>
            </a:r>
            <a:r>
              <a:rPr lang="sv-SE" dirty="0"/>
              <a:t> species do not </a:t>
            </a:r>
            <a:r>
              <a:rPr lang="sv-SE" dirty="0" err="1"/>
              <a:t>exist</a:t>
            </a:r>
            <a:r>
              <a:rPr lang="sv-SE" dirty="0"/>
              <a:t> and </a:t>
            </a:r>
            <a:r>
              <a:rPr lang="sv-SE" dirty="0" err="1"/>
              <a:t>suppress</a:t>
            </a:r>
            <a:r>
              <a:rPr lang="sv-SE" dirty="0"/>
              <a:t> </a:t>
            </a:r>
            <a:r>
              <a:rPr lang="sv-SE" dirty="0" err="1"/>
              <a:t>mucorum</a:t>
            </a:r>
            <a:r>
              <a:rPr lang="sv-SE" dirty="0"/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34EC-31E0-4E12-8677-29E2F5E32A25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7743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 </a:t>
            </a:r>
            <a:r>
              <a:rPr lang="sv-SE" dirty="0" err="1"/>
              <a:t>typical</a:t>
            </a:r>
            <a:r>
              <a:rPr lang="sv-SE" dirty="0"/>
              <a:t> species for semi-</a:t>
            </a:r>
            <a:r>
              <a:rPr lang="sv-SE" dirty="0" err="1"/>
              <a:t>opened</a:t>
            </a:r>
            <a:r>
              <a:rPr lang="sv-SE" dirty="0"/>
              <a:t> </a:t>
            </a:r>
            <a:r>
              <a:rPr lang="sv-SE" dirty="0" err="1"/>
              <a:t>pastures</a:t>
            </a:r>
            <a:r>
              <a:rPr lang="sv-SE" dirty="0"/>
              <a:t> and for </a:t>
            </a:r>
            <a:r>
              <a:rPr lang="sv-SE" dirty="0" err="1"/>
              <a:t>grazed</a:t>
            </a:r>
            <a:r>
              <a:rPr lang="sv-SE" dirty="0"/>
              <a:t> </a:t>
            </a:r>
            <a:r>
              <a:rPr lang="sv-SE" dirty="0" err="1"/>
              <a:t>forests</a:t>
            </a:r>
            <a:r>
              <a:rPr lang="sv-SE" dirty="0"/>
              <a:t>. </a:t>
            </a:r>
            <a:r>
              <a:rPr lang="sv-SE" dirty="0" err="1"/>
              <a:t>Collects</a:t>
            </a:r>
            <a:r>
              <a:rPr lang="sv-SE" dirty="0"/>
              <a:t> pollen from </a:t>
            </a:r>
            <a:r>
              <a:rPr lang="sv-SE" dirty="0" err="1"/>
              <a:t>Lonicera</a:t>
            </a:r>
            <a:r>
              <a:rPr lang="sv-SE" dirty="0"/>
              <a:t> </a:t>
            </a:r>
            <a:r>
              <a:rPr lang="sv-SE" dirty="0" err="1"/>
              <a:t>xylosteum</a:t>
            </a:r>
            <a:r>
              <a:rPr lang="sv-SE" dirty="0"/>
              <a:t> and </a:t>
            </a:r>
            <a:r>
              <a:rPr lang="sv-SE" dirty="0" err="1"/>
              <a:t>Rhamnus</a:t>
            </a:r>
            <a:r>
              <a:rPr lang="sv-SE" dirty="0"/>
              <a:t> </a:t>
            </a:r>
            <a:r>
              <a:rPr lang="sv-SE" dirty="0" err="1"/>
              <a:t>frangula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34EC-31E0-4E12-8677-29E2F5E32A2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1856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pollen species </a:t>
            </a:r>
            <a:r>
              <a:rPr lang="sv-SE" dirty="0" err="1"/>
              <a:t>are</a:t>
            </a:r>
            <a:r>
              <a:rPr lang="sv-SE" dirty="0"/>
              <a:t> the </a:t>
            </a:r>
            <a:r>
              <a:rPr lang="sv-SE" dirty="0" err="1"/>
              <a:t>foundation</a:t>
            </a:r>
            <a:r>
              <a:rPr lang="sv-SE" dirty="0"/>
              <a:t> for all </a:t>
            </a:r>
            <a:r>
              <a:rPr lang="sv-SE" dirty="0" err="1"/>
              <a:t>pollinators</a:t>
            </a:r>
            <a:r>
              <a:rPr lang="sv-SE" dirty="0"/>
              <a:t>. </a:t>
            </a:r>
            <a:r>
              <a:rPr lang="sv-SE" dirty="0" err="1"/>
              <a:t>Many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specialixed</a:t>
            </a:r>
            <a:r>
              <a:rPr lang="sv-SE" dirty="0"/>
              <a:t> on </a:t>
            </a:r>
            <a:r>
              <a:rPr lang="sv-SE" dirty="0" err="1"/>
              <a:t>one</a:t>
            </a:r>
            <a:r>
              <a:rPr lang="sv-SE" dirty="0"/>
              <a:t> species, or a set </a:t>
            </a:r>
            <a:r>
              <a:rPr lang="sv-SE" dirty="0" err="1"/>
              <a:t>fo</a:t>
            </a:r>
            <a:r>
              <a:rPr lang="sv-SE" dirty="0"/>
              <a:t> a </a:t>
            </a:r>
            <a:r>
              <a:rPr lang="sv-SE" dirty="0" err="1"/>
              <a:t>few</a:t>
            </a:r>
            <a:r>
              <a:rPr lang="sv-SE" dirty="0"/>
              <a:t>.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require</a:t>
            </a:r>
            <a:r>
              <a:rPr lang="sv-SE" dirty="0"/>
              <a:t> a </a:t>
            </a:r>
            <a:r>
              <a:rPr lang="sv-SE" dirty="0" err="1"/>
              <a:t>large</a:t>
            </a:r>
            <a:r>
              <a:rPr lang="sv-SE" dirty="0"/>
              <a:t> and long term </a:t>
            </a:r>
            <a:r>
              <a:rPr lang="sv-SE" dirty="0" err="1"/>
              <a:t>presence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pollen.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34EC-31E0-4E12-8677-29E2F5E32A25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8157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anteckningar 1">
            <a:extLst>
              <a:ext uri="{FF2B5EF4-FFF2-40B4-BE49-F238E27FC236}">
                <a16:creationId xmlns:a16="http://schemas.microsoft.com/office/drawing/2014/main" id="{73DC805D-68BE-4877-A54C-E7DEEE95B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Evolved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the </a:t>
            </a:r>
            <a:r>
              <a:rPr lang="sv-SE" dirty="0" err="1"/>
              <a:t>cretaceous</a:t>
            </a:r>
            <a:r>
              <a:rPr lang="sv-SE" dirty="0"/>
              <a:t> period, </a:t>
            </a:r>
            <a:r>
              <a:rPr lang="sv-SE" dirty="0" err="1"/>
              <a:t>responsible</a:t>
            </a:r>
            <a:r>
              <a:rPr lang="sv-SE" dirty="0"/>
              <a:t> for the evolution / </a:t>
            </a:r>
            <a:r>
              <a:rPr lang="sv-SE" dirty="0" err="1"/>
              <a:t>coevolution</a:t>
            </a:r>
            <a:r>
              <a:rPr lang="sv-SE" dirty="0"/>
              <a:t>. </a:t>
            </a:r>
            <a:r>
              <a:rPr lang="sv-SE" dirty="0" err="1"/>
              <a:t>That</a:t>
            </a:r>
            <a:r>
              <a:rPr lang="sv-SE" dirty="0"/>
              <a:t> is </a:t>
            </a:r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made</a:t>
            </a:r>
            <a:r>
              <a:rPr lang="sv-SE" dirty="0"/>
              <a:t> the present flora, </a:t>
            </a:r>
            <a:r>
              <a:rPr lang="sv-SE" dirty="0" err="1"/>
              <a:t>evolving</a:t>
            </a:r>
            <a:r>
              <a:rPr lang="sv-SE" dirty="0"/>
              <a:t> from </a:t>
            </a:r>
            <a:r>
              <a:rPr lang="sv-SE" dirty="0" err="1"/>
              <a:t>ferns</a:t>
            </a:r>
            <a:r>
              <a:rPr lang="sv-SE" dirty="0"/>
              <a:t>, </a:t>
            </a:r>
            <a:r>
              <a:rPr lang="sv-SE" dirty="0" err="1"/>
              <a:t>cycads</a:t>
            </a:r>
            <a:r>
              <a:rPr lang="sv-SE" dirty="0"/>
              <a:t> and </a:t>
            </a:r>
            <a:r>
              <a:rPr lang="sv-SE" dirty="0" err="1"/>
              <a:t>conifers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FLOWERING PLANTS. 75 %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world’s</a:t>
            </a:r>
            <a:r>
              <a:rPr lang="sv-SE" dirty="0"/>
              <a:t> </a:t>
            </a:r>
            <a:r>
              <a:rPr lang="sv-SE" dirty="0" err="1"/>
              <a:t>flowering</a:t>
            </a:r>
            <a:r>
              <a:rPr lang="sv-SE" dirty="0"/>
              <a:t> plants </a:t>
            </a:r>
            <a:r>
              <a:rPr lang="sv-SE" dirty="0" err="1"/>
              <a:t>rely</a:t>
            </a:r>
            <a:r>
              <a:rPr lang="sv-SE" dirty="0"/>
              <a:t> on </a:t>
            </a:r>
            <a:r>
              <a:rPr lang="sv-SE" dirty="0" err="1"/>
              <a:t>insects</a:t>
            </a:r>
            <a:r>
              <a:rPr lang="sv-SE" dirty="0"/>
              <a:t> and </a:t>
            </a:r>
            <a:r>
              <a:rPr lang="sv-SE" dirty="0" err="1"/>
              <a:t>other</a:t>
            </a:r>
            <a:r>
              <a:rPr lang="sv-SE" dirty="0"/>
              <a:t> animals 35 %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crop</a:t>
            </a:r>
            <a:r>
              <a:rPr lang="sv-SE" dirty="0"/>
              <a:t> </a:t>
            </a:r>
            <a:r>
              <a:rPr lang="sv-SE" dirty="0" err="1"/>
              <a:t>yield</a:t>
            </a:r>
            <a:r>
              <a:rPr lang="sv-SE" dirty="0"/>
              <a:t> </a:t>
            </a:r>
            <a:r>
              <a:rPr lang="sv-SE" dirty="0" err="1"/>
              <a:t>relies</a:t>
            </a:r>
            <a:r>
              <a:rPr lang="sv-SE" dirty="0"/>
              <a:t> on </a:t>
            </a:r>
            <a:r>
              <a:rPr lang="sv-SE" dirty="0" err="1"/>
              <a:t>insect</a:t>
            </a:r>
            <a:r>
              <a:rPr lang="sv-SE" dirty="0"/>
              <a:t> pollination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endParaRPr lang="sv-SE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 huvudsak bor insekter antingen i håligheter (ved, stenpartier mm) eller i lätta jordar – främst sand.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42B08-31DF-4934-A335-CC7ED1D2DE0F}" type="slidenum">
              <a:rPr lang="sv-SE" smtClean="0"/>
              <a:pPr>
                <a:defRPr/>
              </a:pPr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9688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Har man väl slagit sig ner och förundrats i en aggregation av solitärbin  som kan omfatta över 20 000 aktiva bon</a:t>
            </a:r>
          </a:p>
          <a:p>
            <a:endParaRPr lang="sv-SE" dirty="0"/>
          </a:p>
          <a:p>
            <a:r>
              <a:rPr lang="sv-SE" dirty="0"/>
              <a:t>Då blir man en förespråkare av sand</a:t>
            </a:r>
          </a:p>
          <a:p>
            <a:endParaRPr lang="sv-SE" dirty="0"/>
          </a:p>
          <a:p>
            <a:pPr eaLnBrk="1" hangingPunct="1">
              <a:buClr>
                <a:schemeClr val="accent1"/>
              </a:buClr>
              <a:buSzPct val="80000"/>
            </a:pPr>
            <a:r>
              <a:rPr lang="sv-SE" b="1" dirty="0">
                <a:solidFill>
                  <a:schemeClr val="bg1"/>
                </a:solidFill>
              </a:rPr>
              <a:t>Uppmärksamma boplatser</a:t>
            </a:r>
          </a:p>
          <a:p>
            <a:pPr eaLnBrk="1" hangingPunct="1">
              <a:buClr>
                <a:schemeClr val="accent1"/>
              </a:buClr>
              <a:buSzPct val="80000"/>
            </a:pPr>
            <a:r>
              <a:rPr lang="sv-SE" b="1" dirty="0">
                <a:solidFill>
                  <a:schemeClr val="bg1"/>
                </a:solidFill>
              </a:rPr>
              <a:t>Husbehovstäkter</a:t>
            </a:r>
          </a:p>
          <a:p>
            <a:pPr eaLnBrk="1" hangingPunct="1">
              <a:buClr>
                <a:schemeClr val="accent1"/>
              </a:buClr>
              <a:buSzPct val="80000"/>
            </a:pPr>
            <a:r>
              <a:rPr lang="sv-SE" b="1" dirty="0">
                <a:solidFill>
                  <a:schemeClr val="bg1"/>
                </a:solidFill>
              </a:rPr>
              <a:t>Blotta sand och jord</a:t>
            </a:r>
          </a:p>
          <a:p>
            <a:pPr eaLnBrk="1" hangingPunct="1">
              <a:buClr>
                <a:schemeClr val="accent1"/>
              </a:buClr>
              <a:buSzPct val="80000"/>
            </a:pPr>
            <a:r>
              <a:rPr lang="sv-SE" b="1" dirty="0">
                <a:solidFill>
                  <a:schemeClr val="bg1"/>
                </a:solidFill>
              </a:rPr>
              <a:t>Lägga ut sand (bibäddar)</a:t>
            </a:r>
          </a:p>
          <a:p>
            <a:pPr eaLnBrk="1" hangingPunct="1">
              <a:buClr>
                <a:schemeClr val="accent1"/>
              </a:buClr>
              <a:buSzPct val="80000"/>
            </a:pPr>
            <a:r>
              <a:rPr lang="sv-SE" b="1" dirty="0">
                <a:solidFill>
                  <a:schemeClr val="bg1"/>
                </a:solidFill>
              </a:rPr>
              <a:t>Sandig betesmark</a:t>
            </a:r>
          </a:p>
          <a:p>
            <a:pPr eaLnBrk="1" hangingPunct="1">
              <a:buClr>
                <a:schemeClr val="accent1"/>
              </a:buClr>
              <a:buSzPct val="80000"/>
            </a:pPr>
            <a:endParaRPr lang="sv-SE" b="1" dirty="0">
              <a:solidFill>
                <a:schemeClr val="bg1"/>
              </a:solidFill>
            </a:endParaRPr>
          </a:p>
          <a:p>
            <a:pPr eaLnBrk="1" hangingPunct="1">
              <a:buClr>
                <a:schemeClr val="accent1"/>
              </a:buClr>
              <a:buSzPct val="80000"/>
            </a:pPr>
            <a:r>
              <a:rPr lang="sv-SE" b="1" dirty="0">
                <a:solidFill>
                  <a:schemeClr val="bg1"/>
                </a:solidFill>
              </a:rPr>
              <a:t>Åtgärdsplaner</a:t>
            </a:r>
          </a:p>
          <a:p>
            <a:pPr eaLnBrk="1" hangingPunct="1">
              <a:buClr>
                <a:schemeClr val="accent1"/>
              </a:buClr>
              <a:buSzPct val="80000"/>
            </a:pPr>
            <a:r>
              <a:rPr lang="sv-SE" b="1" dirty="0">
                <a:solidFill>
                  <a:schemeClr val="bg1"/>
                </a:solidFill>
              </a:rPr>
              <a:t>Alla kan göra något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42B08-31DF-4934-A335-CC7ED1D2DE0F}" type="slidenum">
              <a:rPr lang="sv-SE" smtClean="0"/>
              <a:pPr>
                <a:defRPr/>
              </a:pPr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6030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anteckningar 1">
            <a:extLst>
              <a:ext uri="{FF2B5EF4-FFF2-40B4-BE49-F238E27FC236}">
                <a16:creationId xmlns:a16="http://schemas.microsoft.com/office/drawing/2014/main" id="{73DC805D-68BE-4877-A54C-E7DEEE95B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Evolved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the </a:t>
            </a:r>
            <a:r>
              <a:rPr lang="sv-SE" dirty="0" err="1"/>
              <a:t>cretaceous</a:t>
            </a:r>
            <a:r>
              <a:rPr lang="sv-SE" dirty="0"/>
              <a:t> period, </a:t>
            </a:r>
            <a:r>
              <a:rPr lang="sv-SE" dirty="0" err="1"/>
              <a:t>responsible</a:t>
            </a:r>
            <a:r>
              <a:rPr lang="sv-SE" dirty="0"/>
              <a:t> for the evolution / </a:t>
            </a:r>
            <a:r>
              <a:rPr lang="sv-SE" dirty="0" err="1"/>
              <a:t>coevolution</a:t>
            </a:r>
            <a:r>
              <a:rPr lang="sv-SE" dirty="0"/>
              <a:t>. </a:t>
            </a:r>
            <a:r>
              <a:rPr lang="sv-SE" dirty="0" err="1"/>
              <a:t>That</a:t>
            </a:r>
            <a:r>
              <a:rPr lang="sv-SE" dirty="0"/>
              <a:t> is </a:t>
            </a:r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made</a:t>
            </a:r>
            <a:r>
              <a:rPr lang="sv-SE" dirty="0"/>
              <a:t> the present flora, </a:t>
            </a:r>
            <a:r>
              <a:rPr lang="sv-SE" dirty="0" err="1"/>
              <a:t>evolving</a:t>
            </a:r>
            <a:r>
              <a:rPr lang="sv-SE" dirty="0"/>
              <a:t> from </a:t>
            </a:r>
            <a:r>
              <a:rPr lang="sv-SE" dirty="0" err="1"/>
              <a:t>ferns</a:t>
            </a:r>
            <a:r>
              <a:rPr lang="sv-SE" dirty="0"/>
              <a:t>, </a:t>
            </a:r>
            <a:r>
              <a:rPr lang="sv-SE" dirty="0" err="1"/>
              <a:t>cycads</a:t>
            </a:r>
            <a:r>
              <a:rPr lang="sv-SE" dirty="0"/>
              <a:t> and </a:t>
            </a:r>
            <a:r>
              <a:rPr lang="sv-SE" dirty="0" err="1"/>
              <a:t>conifers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FLOWERING PLANTS. 75 %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world’s</a:t>
            </a:r>
            <a:r>
              <a:rPr lang="sv-SE" dirty="0"/>
              <a:t> </a:t>
            </a:r>
            <a:r>
              <a:rPr lang="sv-SE" dirty="0" err="1"/>
              <a:t>flowering</a:t>
            </a:r>
            <a:r>
              <a:rPr lang="sv-SE" dirty="0"/>
              <a:t> plants </a:t>
            </a:r>
            <a:r>
              <a:rPr lang="sv-SE" dirty="0" err="1"/>
              <a:t>rely</a:t>
            </a:r>
            <a:r>
              <a:rPr lang="sv-SE" dirty="0"/>
              <a:t> on </a:t>
            </a:r>
            <a:r>
              <a:rPr lang="sv-SE" dirty="0" err="1"/>
              <a:t>insects</a:t>
            </a:r>
            <a:r>
              <a:rPr lang="sv-SE" dirty="0"/>
              <a:t> and </a:t>
            </a:r>
            <a:r>
              <a:rPr lang="sv-SE" dirty="0" err="1"/>
              <a:t>other</a:t>
            </a:r>
            <a:r>
              <a:rPr lang="sv-SE" dirty="0"/>
              <a:t> animals 35 %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crop</a:t>
            </a:r>
            <a:r>
              <a:rPr lang="sv-SE" dirty="0"/>
              <a:t> </a:t>
            </a:r>
            <a:r>
              <a:rPr lang="sv-SE" dirty="0" err="1"/>
              <a:t>yield</a:t>
            </a:r>
            <a:r>
              <a:rPr lang="sv-SE" dirty="0"/>
              <a:t> </a:t>
            </a:r>
            <a:r>
              <a:rPr lang="sv-SE" dirty="0" err="1"/>
              <a:t>relies</a:t>
            </a:r>
            <a:r>
              <a:rPr lang="sv-SE" dirty="0"/>
              <a:t> on </a:t>
            </a:r>
            <a:r>
              <a:rPr lang="sv-SE" dirty="0" err="1"/>
              <a:t>insect</a:t>
            </a:r>
            <a:r>
              <a:rPr lang="sv-SE" dirty="0"/>
              <a:t> pollination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8556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Willow</a:t>
            </a:r>
            <a:r>
              <a:rPr lang="sv-SE" dirty="0"/>
              <a:t> </a:t>
            </a:r>
            <a:r>
              <a:rPr lang="sv-SE" dirty="0" err="1"/>
              <a:t>catkins</a:t>
            </a:r>
            <a:r>
              <a:rPr lang="sv-SE" dirty="0"/>
              <a:t> in a </a:t>
            </a:r>
            <a:r>
              <a:rPr lang="sv-SE" dirty="0" err="1"/>
              <a:t>regular</a:t>
            </a:r>
            <a:r>
              <a:rPr lang="sv-SE" dirty="0"/>
              <a:t> urban </a:t>
            </a:r>
            <a:r>
              <a:rPr lang="sv-SE" dirty="0" err="1"/>
              <a:t>European</a:t>
            </a:r>
            <a:r>
              <a:rPr lang="sv-SE" dirty="0"/>
              <a:t> area – </a:t>
            </a:r>
            <a:r>
              <a:rPr lang="sv-SE" dirty="0" err="1"/>
              <a:t>might</a:t>
            </a:r>
            <a:r>
              <a:rPr lang="sv-SE" dirty="0"/>
              <a:t> look as a </a:t>
            </a:r>
            <a:r>
              <a:rPr lang="sv-SE" dirty="0" err="1"/>
              <a:t>regular</a:t>
            </a:r>
            <a:r>
              <a:rPr lang="sv-SE" dirty="0"/>
              <a:t> overall </a:t>
            </a:r>
            <a:r>
              <a:rPr lang="sv-SE" dirty="0" err="1"/>
              <a:t>buzz</a:t>
            </a:r>
            <a:r>
              <a:rPr lang="sv-SE" dirty="0"/>
              <a:t>, </a:t>
            </a:r>
            <a:r>
              <a:rPr lang="sv-SE" dirty="0" err="1"/>
              <a:t>if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look </a:t>
            </a:r>
            <a:r>
              <a:rPr lang="sv-SE" dirty="0" err="1"/>
              <a:t>deeply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theam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different – </a:t>
            </a:r>
            <a:r>
              <a:rPr lang="sv-SE" dirty="0" err="1"/>
              <a:t>representing</a:t>
            </a:r>
            <a:r>
              <a:rPr lang="sv-SE" dirty="0"/>
              <a:t> not </a:t>
            </a:r>
            <a:r>
              <a:rPr lang="sv-SE" dirty="0" err="1"/>
              <a:t>only</a:t>
            </a:r>
            <a:r>
              <a:rPr lang="sv-SE" dirty="0"/>
              <a:t> different species </a:t>
            </a:r>
            <a:r>
              <a:rPr lang="sv-SE" dirty="0" err="1"/>
              <a:t>but</a:t>
            </a:r>
            <a:r>
              <a:rPr lang="sv-SE" dirty="0"/>
              <a:t> different </a:t>
            </a:r>
            <a:r>
              <a:rPr lang="sv-SE" dirty="0" err="1"/>
              <a:t>ways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building</a:t>
            </a:r>
            <a:r>
              <a:rPr lang="sv-SE" dirty="0"/>
              <a:t> </a:t>
            </a:r>
            <a:r>
              <a:rPr lang="sv-SE" dirty="0" err="1"/>
              <a:t>nests</a:t>
            </a:r>
            <a:r>
              <a:rPr lang="sv-SE" dirty="0"/>
              <a:t>, different </a:t>
            </a:r>
            <a:r>
              <a:rPr lang="sv-SE" dirty="0" err="1"/>
              <a:t>ways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how</a:t>
            </a:r>
            <a:r>
              <a:rPr lang="sv-SE" dirty="0"/>
              <a:t> to </a:t>
            </a:r>
            <a:r>
              <a:rPr lang="sv-SE" dirty="0" err="1"/>
              <a:t>collect</a:t>
            </a:r>
            <a:r>
              <a:rPr lang="sv-SE" dirty="0"/>
              <a:t> pollen - DIVERSITY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34EC-31E0-4E12-8677-29E2F5E32A2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7151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Willow</a:t>
            </a:r>
            <a:r>
              <a:rPr lang="sv-SE" dirty="0"/>
              <a:t> </a:t>
            </a:r>
            <a:r>
              <a:rPr lang="sv-SE" dirty="0" err="1"/>
              <a:t>catkins</a:t>
            </a:r>
            <a:r>
              <a:rPr lang="sv-SE" dirty="0"/>
              <a:t> in a </a:t>
            </a:r>
            <a:r>
              <a:rPr lang="sv-SE" dirty="0" err="1"/>
              <a:t>regular</a:t>
            </a:r>
            <a:r>
              <a:rPr lang="sv-SE" dirty="0"/>
              <a:t> urban </a:t>
            </a:r>
            <a:r>
              <a:rPr lang="sv-SE" dirty="0" err="1"/>
              <a:t>European</a:t>
            </a:r>
            <a:r>
              <a:rPr lang="sv-SE" dirty="0"/>
              <a:t> area – </a:t>
            </a:r>
            <a:r>
              <a:rPr lang="sv-SE" dirty="0" err="1"/>
              <a:t>might</a:t>
            </a:r>
            <a:r>
              <a:rPr lang="sv-SE" dirty="0"/>
              <a:t> look as a </a:t>
            </a:r>
            <a:r>
              <a:rPr lang="sv-SE" dirty="0" err="1"/>
              <a:t>regular</a:t>
            </a:r>
            <a:r>
              <a:rPr lang="sv-SE" dirty="0"/>
              <a:t> overall </a:t>
            </a:r>
            <a:r>
              <a:rPr lang="sv-SE" dirty="0" err="1"/>
              <a:t>buzz</a:t>
            </a:r>
            <a:r>
              <a:rPr lang="sv-SE" dirty="0"/>
              <a:t>, </a:t>
            </a:r>
            <a:r>
              <a:rPr lang="sv-SE" dirty="0" err="1"/>
              <a:t>if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look </a:t>
            </a:r>
            <a:r>
              <a:rPr lang="sv-SE" dirty="0" err="1"/>
              <a:t>deeply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theam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different – </a:t>
            </a:r>
            <a:r>
              <a:rPr lang="sv-SE" dirty="0" err="1"/>
              <a:t>representing</a:t>
            </a:r>
            <a:r>
              <a:rPr lang="sv-SE" dirty="0"/>
              <a:t> not </a:t>
            </a:r>
            <a:r>
              <a:rPr lang="sv-SE" dirty="0" err="1"/>
              <a:t>only</a:t>
            </a:r>
            <a:r>
              <a:rPr lang="sv-SE" dirty="0"/>
              <a:t> different species </a:t>
            </a:r>
            <a:r>
              <a:rPr lang="sv-SE" dirty="0" err="1"/>
              <a:t>but</a:t>
            </a:r>
            <a:r>
              <a:rPr lang="sv-SE" dirty="0"/>
              <a:t> different </a:t>
            </a:r>
            <a:r>
              <a:rPr lang="sv-SE" dirty="0" err="1"/>
              <a:t>ways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building</a:t>
            </a:r>
            <a:r>
              <a:rPr lang="sv-SE" dirty="0"/>
              <a:t> </a:t>
            </a:r>
            <a:r>
              <a:rPr lang="sv-SE" dirty="0" err="1"/>
              <a:t>nests</a:t>
            </a:r>
            <a:r>
              <a:rPr lang="sv-SE" dirty="0"/>
              <a:t>, different </a:t>
            </a:r>
            <a:r>
              <a:rPr lang="sv-SE" dirty="0" err="1"/>
              <a:t>ways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how</a:t>
            </a:r>
            <a:r>
              <a:rPr lang="sv-SE" dirty="0"/>
              <a:t> to </a:t>
            </a:r>
            <a:r>
              <a:rPr lang="sv-SE" dirty="0" err="1"/>
              <a:t>collect</a:t>
            </a:r>
            <a:r>
              <a:rPr lang="sv-SE" dirty="0"/>
              <a:t> pollen - DIVERSITY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34EC-31E0-4E12-8677-29E2F5E32A2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5857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Estimated</a:t>
            </a:r>
            <a:r>
              <a:rPr lang="sv-SE" dirty="0"/>
              <a:t> to be </a:t>
            </a:r>
            <a:r>
              <a:rPr lang="sv-SE" dirty="0" err="1"/>
              <a:t>annually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US $ 300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billion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34EC-31E0-4E12-8677-29E2F5E32A2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7746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altLang="sv-SE" sz="1200" b="1" dirty="0">
                <a:latin typeface="Times New Roman" panose="02020603050405020304" pitchFamily="18" charset="0"/>
              </a:rPr>
              <a:t>The </a:t>
            </a:r>
            <a:r>
              <a:rPr lang="sv-SE" altLang="sv-SE" sz="1200" b="1" dirty="0" err="1">
                <a:latin typeface="Times New Roman" panose="02020603050405020304" pitchFamily="18" charset="0"/>
              </a:rPr>
              <a:t>effects</a:t>
            </a:r>
            <a:r>
              <a:rPr lang="sv-SE" altLang="sv-SE" sz="1200" b="1" dirty="0">
                <a:latin typeface="Times New Roman" panose="02020603050405020304" pitchFamily="18" charset="0"/>
              </a:rPr>
              <a:t> for human populations </a:t>
            </a:r>
            <a:r>
              <a:rPr lang="sv-SE" altLang="sv-SE" sz="1200" b="1" dirty="0" err="1">
                <a:latin typeface="Times New Roman" panose="02020603050405020304" pitchFamily="18" charset="0"/>
              </a:rPr>
              <a:t>would</a:t>
            </a:r>
            <a:r>
              <a:rPr lang="sv-SE" altLang="sv-SE" sz="1200" b="1" dirty="0">
                <a:latin typeface="Times New Roman" panose="02020603050405020304" pitchFamily="18" charset="0"/>
              </a:rPr>
              <a:t> be the </a:t>
            </a:r>
            <a:r>
              <a:rPr lang="sv-SE" altLang="sv-SE" sz="1200" b="1" dirty="0" err="1">
                <a:latin typeface="Times New Roman" panose="02020603050405020304" pitchFamily="18" charset="0"/>
              </a:rPr>
              <a:t>dramatic</a:t>
            </a:r>
            <a:r>
              <a:rPr lang="sv-SE" altLang="sv-SE" sz="1200" b="1" dirty="0">
                <a:latin typeface="Times New Roman" panose="02020603050405020304" pitchFamily="18" charset="0"/>
              </a:rPr>
              <a:t> </a:t>
            </a:r>
            <a:r>
              <a:rPr lang="sv-SE" altLang="sv-SE" sz="1200" b="1" dirty="0" err="1">
                <a:latin typeface="Times New Roman" panose="02020603050405020304" pitchFamily="18" charset="0"/>
              </a:rPr>
              <a:t>decline</a:t>
            </a:r>
            <a:r>
              <a:rPr lang="sv-SE" altLang="sv-SE" sz="1200" b="1" dirty="0">
                <a:latin typeface="Times New Roman" panose="02020603050405020304" pitchFamily="18" charset="0"/>
              </a:rPr>
              <a:t> </a:t>
            </a:r>
            <a:r>
              <a:rPr lang="sv-SE" altLang="sv-SE" sz="1200" b="1" dirty="0" err="1">
                <a:latin typeface="Times New Roman" panose="02020603050405020304" pitchFamily="18" charset="0"/>
              </a:rPr>
              <a:t>of</a:t>
            </a:r>
            <a:r>
              <a:rPr lang="sv-SE" altLang="sv-SE" sz="1200" b="1" dirty="0">
                <a:latin typeface="Times New Roman" panose="02020603050405020304" pitchFamily="18" charset="0"/>
              </a:rPr>
              <a:t> </a:t>
            </a:r>
            <a:r>
              <a:rPr lang="sv-SE" altLang="sv-SE" sz="1200" b="1" dirty="0" err="1">
                <a:latin typeface="Times New Roman" panose="02020603050405020304" pitchFamily="18" charset="0"/>
              </a:rPr>
              <a:t>pollinators</a:t>
            </a:r>
            <a:r>
              <a:rPr lang="sv-SE" altLang="sv-SE" sz="1200" b="1" dirty="0">
                <a:latin typeface="Times New Roman" panose="02020603050405020304" pitchFamily="18" charset="0"/>
              </a:rPr>
              <a:t> in the rural landscape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34EC-31E0-4E12-8677-29E2F5E32A2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1158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Platshållare för bildobjekt 1">
            <a:extLst>
              <a:ext uri="{FF2B5EF4-FFF2-40B4-BE49-F238E27FC236}">
                <a16:creationId xmlns:a16="http://schemas.microsoft.com/office/drawing/2014/main" id="{41D5EEC9-72DF-484D-9F31-3602BCC625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Platshållare för anteckningar 2">
            <a:extLst>
              <a:ext uri="{FF2B5EF4-FFF2-40B4-BE49-F238E27FC236}">
                <a16:creationId xmlns:a16="http://schemas.microsoft.com/office/drawing/2014/main" id="{AB7864E2-7225-438D-92C3-1AD3C493BE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v-SE" altLang="sv-SE" dirty="0"/>
              <a:t>Jag nämner inte Hallmann 2017 - 75 % </a:t>
            </a:r>
            <a:r>
              <a:rPr lang="sv-SE" altLang="sv-SE" dirty="0" err="1"/>
              <a:t>biomasseförlust</a:t>
            </a:r>
            <a:r>
              <a:rPr lang="sv-SE" altLang="sv-SE" dirty="0"/>
              <a:t> av insekter i en 27 års studie. Ej seriöst. The Guardian skrev då, baserat på den studien om Armageddon.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30620E3-95E7-4EB4-AE1B-BDC315531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33D860-601F-4797-B129-96579C94696D}" type="slidenum">
              <a:rPr lang="sv-SE" altLang="sv-SE">
                <a:latin typeface="Calibri" panose="020F0502020204030204" pitchFamily="34" charset="0"/>
              </a:rPr>
              <a:pPr eaLnBrk="1" hangingPunct="1"/>
              <a:t>9</a:t>
            </a:fld>
            <a:endParaRPr lang="sv-SE" altLang="sv-S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441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Platshållare för bildobjekt 1">
            <a:extLst>
              <a:ext uri="{FF2B5EF4-FFF2-40B4-BE49-F238E27FC236}">
                <a16:creationId xmlns:a16="http://schemas.microsoft.com/office/drawing/2014/main" id="{41D5EEC9-72DF-484D-9F31-3602BCC625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Platshållare för anteckningar 2">
            <a:extLst>
              <a:ext uri="{FF2B5EF4-FFF2-40B4-BE49-F238E27FC236}">
                <a16:creationId xmlns:a16="http://schemas.microsoft.com/office/drawing/2014/main" id="{AB7864E2-7225-438D-92C3-1AD3C493BE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Nya miljöer skapas även i odlingslandskapet – infrastrukturbiotoper mm. Rödlistning verkar överskatta risker – för att man fokuserat på odlingslandskapets omdaningar. Migration sker fortare än vi trott.</a:t>
            </a:r>
          </a:p>
          <a:p>
            <a:endParaRPr lang="sv-SE" alt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30620E3-95E7-4EB4-AE1B-BDC315531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33D860-601F-4797-B129-96579C94696D}" type="slidenum">
              <a:rPr lang="sv-SE" altLang="sv-SE">
                <a:latin typeface="Calibri" panose="020F0502020204030204" pitchFamily="34" charset="0"/>
              </a:rPr>
              <a:pPr eaLnBrk="1" hangingPunct="1"/>
              <a:t>10</a:t>
            </a:fld>
            <a:endParaRPr lang="sv-SE" altLang="sv-S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7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2A2A57-6279-4EEC-B6C0-5BFD5A66E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5217C8C-CC69-41A7-8924-7BF3E56AB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668F597-797D-4C70-93AE-F9A69D4D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CEA48B4-347F-4524-AA2C-460A6FA55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77F6E61-9C76-408B-A580-1569D50E5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42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BD7E52-A613-45DC-AD3A-F29386F86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E823859-6A51-49E8-8010-AE6C8FF66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88A91AE-747F-4602-96AE-F3D6CE2D5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CF29CF-A630-4571-851A-C5F595602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C0F7C65-282A-4BB8-90CF-3D764B9BC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97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12BCDCF9-8C9D-4D9F-82A7-E4D9D05EF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78D3C3E-512B-4069-9ACF-246A3850B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AC42F2-2EA3-4B61-A719-AC19815A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20D5F0-1904-48D9-9F81-E54E2915E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CF002D7-CC12-49DC-99DF-30437E47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0415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521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4472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591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7407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1327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8583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5063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9408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2B9632-CDBC-4B3F-8C5A-5C169F86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323F1CC-BD4F-4AB3-9335-FC864F272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B37576F-FED8-49EB-84CA-73CA7AAA9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C06A5D7-772E-4BC0-BC18-6B94E8842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AC02FAD-1DDA-481B-8163-CED13CAF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7913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7306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4231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8830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Rubrik, ClipArt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ClipArt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232400" cy="4648200"/>
          </a:xfrm>
        </p:spPr>
        <p:txBody>
          <a:bodyPr rtlCol="0">
            <a:normAutofit/>
          </a:bodyPr>
          <a:lstStyle/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350000" y="1981200"/>
            <a:ext cx="5232400" cy="46482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6F1C446-504E-41C0-9F23-BEBBF0E3E5F7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82793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CBD1EE-7E5D-4AD8-9B6D-5EB7B5E3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251937F-FF35-40DD-92A9-F47786987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20B97DF-0DCD-4C48-8AF6-8970229D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16FF99-A930-4E69-AAE4-B1E625739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9B459E1-22C5-4A2E-B3B4-4E1942BF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565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7ED762-BE8C-492F-9171-F8EFDF06F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33597C3-181D-48C8-ADD9-293EF1641E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4D30F06-4C78-434A-A266-C66D94D59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9C104E6-2DE6-45EA-A966-90485E37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B7B55B4-B522-4B8F-932F-4EE190545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399558F-10B0-43CB-839C-43C92409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121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F8150E-4299-475B-AE51-B32B91BD8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2194CC-C5E9-43C1-84C3-660309C11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C1C93AC-5379-4CD5-9871-B23389E01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5A4941A-1062-4A76-8D6C-299748FE4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624A783-B7A3-442E-AC8B-AE20CB8A1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B885A28-8DAA-4C5F-A707-7D7308792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90A0D0F-01D0-43CC-A25C-413C59BD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29B43DE-A60A-404C-A69C-5A1BFFBA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0973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17196-15CC-43B9-ADD9-B42504D0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C00D02B-5D28-4C9F-A920-6BD9506F1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1A22285-DAA3-436E-8C2B-1C110E023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5D20687-ACEE-42E0-AD1E-3717FB24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297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2DAFCC8-DEF6-4DCD-A277-82BAE271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8E2935F-DF84-422B-BF9F-E85A87ED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1C8C4A8-0387-4779-B5FD-19B08780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306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2C9D9-80D6-4784-ABEE-9F4116A6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1FE962-0E26-495C-9E01-C934D6FED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1FB38EE-568F-4465-AC88-42AF45FD1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584A60D-2D75-45DE-B203-6CF8C65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83D400-562C-4F5F-985B-62653481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562F5BA-A9F3-4F8E-B203-1997962B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0443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43CF36-D0C1-47D2-A123-2F31C8797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6B3B9A9-99E2-425C-8ACA-6714B0B4E4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AF517A2-6194-42AC-B49D-2154AB576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B93B0EE-1DB4-4218-88A1-D2B601F0C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E76B226-3568-4AC6-A4FC-7EECBC671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A2CC90-56F6-43E5-B994-96C5FE004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4217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E7D4E56-2C07-4B49-9938-9162B43C6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3EE06FA-C935-48F9-A226-F9C74DF4B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AD388F4-9A81-4486-93BB-EFB28AD3D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599A7CA-29CD-49C8-857E-CA366BDBF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BB43DB-6681-4D71-82F7-3C5AFFE45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13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EA3F977-A72C-466A-A9DC-3E0AEA939331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86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TIF"/><Relationship Id="rId5" Type="http://schemas.openxmlformats.org/officeDocument/2006/relationships/image" Target="../media/image11.jp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TIF"/><Relationship Id="rId5" Type="http://schemas.openxmlformats.org/officeDocument/2006/relationships/image" Target="../media/image11.jp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ildobjekt 73">
            <a:extLst>
              <a:ext uri="{FF2B5EF4-FFF2-40B4-BE49-F238E27FC236}">
                <a16:creationId xmlns:a16="http://schemas.microsoft.com/office/drawing/2014/main" id="{E2296947-19B5-4763-A8C3-927894319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r="-2" b="743"/>
          <a:stretch/>
        </p:blipFill>
        <p:spPr>
          <a:xfrm>
            <a:off x="-182887" y="-164595"/>
            <a:ext cx="6447707" cy="4622292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8" name="Bildobjekt 57">
            <a:extLst>
              <a:ext uri="{FF2B5EF4-FFF2-40B4-BE49-F238E27FC236}">
                <a16:creationId xmlns:a16="http://schemas.microsoft.com/office/drawing/2014/main" id="{32F201CC-625F-4874-9E33-AE3865FBE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0357"/>
          <a:stretch/>
        </p:blipFill>
        <p:spPr>
          <a:xfrm>
            <a:off x="-1267749" y="2699532"/>
            <a:ext cx="6447707" cy="3845519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2D2C3D0-D5DB-4464-BB3E-2DF035FDB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A6BB77-28C2-4BA4-961A-5F735912B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7707" y="1492154"/>
            <a:ext cx="4820134" cy="1635639"/>
          </a:xfrm>
        </p:spPr>
        <p:txBody>
          <a:bodyPr anchor="t">
            <a:normAutofit/>
          </a:bodyPr>
          <a:lstStyle/>
          <a:p>
            <a:pPr algn="l"/>
            <a:r>
              <a:rPr lang="sv-SE" sz="4800" dirty="0">
                <a:solidFill>
                  <a:srgbClr val="1A7BE6"/>
                </a:solidFill>
              </a:rPr>
              <a:t>LIFE Coast Benefit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49B09AC-B821-4F4F-9A12-D187F5655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708377"/>
            <a:ext cx="6136723" cy="838831"/>
          </a:xfrm>
        </p:spPr>
        <p:txBody>
          <a:bodyPr anchor="b">
            <a:normAutofit fontScale="25000" lnSpcReduction="20000"/>
          </a:bodyPr>
          <a:lstStyle/>
          <a:p>
            <a:pPr algn="l"/>
            <a:r>
              <a:rPr lang="sv-SE" sz="22000" dirty="0">
                <a:solidFill>
                  <a:srgbClr val="1A7BE6"/>
                </a:solidFill>
              </a:rPr>
              <a:t>Pollination services</a:t>
            </a:r>
            <a:endParaRPr lang="sv-SE" sz="22000" dirty="0">
              <a:solidFill>
                <a:srgbClr val="000000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5C3FA38-A261-4E9E-A8F2-1BACE481EA91}"/>
              </a:ext>
            </a:extLst>
          </p:cNvPr>
          <p:cNvSpPr/>
          <p:nvPr/>
        </p:nvSpPr>
        <p:spPr>
          <a:xfrm>
            <a:off x="5809774" y="5892377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3300" dirty="0">
                <a:solidFill>
                  <a:srgbClr val="000000"/>
                </a:solidFill>
              </a:rPr>
              <a:t>Magnus Stenmark, PhD, </a:t>
            </a:r>
            <a:r>
              <a:rPr lang="sv-SE" sz="3300" dirty="0" err="1">
                <a:solidFill>
                  <a:srgbClr val="000000"/>
                </a:solidFill>
              </a:rPr>
              <a:t>Ecologist</a:t>
            </a:r>
            <a:endParaRPr lang="sv-SE" sz="3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24141A7-D5B5-485D-96A1-B5FE6F41E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584" y="3212977"/>
            <a:ext cx="8136904" cy="4058751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v-SE" sz="2900" dirty="0"/>
              <a:t>  New </a:t>
            </a:r>
            <a:r>
              <a:rPr lang="sv-SE" sz="2900" dirty="0" err="1"/>
              <a:t>level</a:t>
            </a:r>
            <a:r>
              <a:rPr lang="sv-SE" sz="2900" dirty="0"/>
              <a:t> </a:t>
            </a:r>
            <a:r>
              <a:rPr lang="sv-SE" sz="2900" dirty="0" err="1"/>
              <a:t>of</a:t>
            </a:r>
            <a:r>
              <a:rPr lang="sv-SE" sz="2900" dirty="0"/>
              <a:t> </a:t>
            </a:r>
            <a:r>
              <a:rPr lang="sv-SE" sz="2900" dirty="0" err="1"/>
              <a:t>local</a:t>
            </a:r>
            <a:r>
              <a:rPr lang="sv-SE" sz="2900" dirty="0"/>
              <a:t>, regional and global </a:t>
            </a:r>
            <a:r>
              <a:rPr lang="sv-SE" sz="2900" dirty="0" err="1"/>
              <a:t>awareness</a:t>
            </a:r>
            <a:endParaRPr lang="sv-SE" sz="2900" dirty="0"/>
          </a:p>
          <a:p>
            <a:pPr>
              <a:buFont typeface="Courier New" panose="02070309020205020404" pitchFamily="49" charset="0"/>
              <a:buChar char="o"/>
            </a:pPr>
            <a:endParaRPr lang="sv-SE" sz="2900" dirty="0"/>
          </a:p>
          <a:p>
            <a:endParaRPr lang="sv-SE" sz="2900" dirty="0"/>
          </a:p>
          <a:p>
            <a:endParaRPr lang="sv-SE" sz="2900" dirty="0"/>
          </a:p>
        </p:txBody>
      </p:sp>
      <p:pic>
        <p:nvPicPr>
          <p:cNvPr id="1026" name="Picture 2" descr="Its never too late to change Picture Quote #1">
            <a:extLst>
              <a:ext uri="{FF2B5EF4-FFF2-40B4-BE49-F238E27FC236}">
                <a16:creationId xmlns:a16="http://schemas.microsoft.com/office/drawing/2014/main" id="{30FDEABD-AE71-4FFB-913B-6B46CBDA45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" t="38363" b="41273"/>
          <a:stretch/>
        </p:blipFill>
        <p:spPr bwMode="auto">
          <a:xfrm>
            <a:off x="811530" y="640080"/>
            <a:ext cx="8035290" cy="21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ts never too late to change Picture Quote #1">
            <a:extLst>
              <a:ext uri="{FF2B5EF4-FFF2-40B4-BE49-F238E27FC236}">
                <a16:creationId xmlns:a16="http://schemas.microsoft.com/office/drawing/2014/main" id="{C465B1CD-85B3-4D23-A73F-CC62D3320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9" t="38363" b="41273"/>
          <a:stretch/>
        </p:blipFill>
        <p:spPr bwMode="auto">
          <a:xfrm flipH="1">
            <a:off x="8846820" y="640080"/>
            <a:ext cx="2446020" cy="21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297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24141A7-D5B5-485D-96A1-B5FE6F41E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552" y="764705"/>
            <a:ext cx="7765322" cy="4058751"/>
          </a:xfrm>
        </p:spPr>
        <p:txBody>
          <a:bodyPr/>
          <a:lstStyle/>
          <a:p>
            <a:r>
              <a:rPr lang="sv-SE" dirty="0"/>
              <a:t>Nya miljöer skapas</a:t>
            </a:r>
          </a:p>
          <a:p>
            <a:r>
              <a:rPr lang="sv-SE" dirty="0"/>
              <a:t>Migration sker fortare än vi trott</a:t>
            </a:r>
          </a:p>
          <a:p>
            <a:r>
              <a:rPr lang="sv-SE" dirty="0"/>
              <a:t>Rödlistning överskattar risker</a:t>
            </a:r>
          </a:p>
          <a:p>
            <a:r>
              <a:rPr lang="sv-SE" dirty="0"/>
              <a:t>Naturvårdsåtgärder fungerar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5122" name="Picture 2" descr="Image result for pollinator armageddon">
            <a:extLst>
              <a:ext uri="{FF2B5EF4-FFF2-40B4-BE49-F238E27FC236}">
                <a16:creationId xmlns:a16="http://schemas.microsoft.com/office/drawing/2014/main" id="{973803D4-AA29-45BE-94B2-2FFCFD25D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06" y="2952328"/>
            <a:ext cx="314096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pollinator armageddon">
            <a:extLst>
              <a:ext uri="{FF2B5EF4-FFF2-40B4-BE49-F238E27FC236}">
                <a16:creationId xmlns:a16="http://schemas.microsoft.com/office/drawing/2014/main" id="{42AD8206-78C5-418F-AC62-D656255B2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10" y="429042"/>
            <a:ext cx="85725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sectageddon">
            <a:extLst>
              <a:ext uri="{FF2B5EF4-FFF2-40B4-BE49-F238E27FC236}">
                <a16:creationId xmlns:a16="http://schemas.microsoft.com/office/drawing/2014/main" id="{3F92F7CA-BA13-438B-BCC6-C405FA02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6" y="-48628"/>
            <a:ext cx="9828874" cy="695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486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24141A7-D5B5-485D-96A1-B5FE6F41E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584" y="3212977"/>
            <a:ext cx="8136904" cy="4058751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v-SE" sz="2900" dirty="0"/>
              <a:t>  New </a:t>
            </a:r>
            <a:r>
              <a:rPr lang="sv-SE" sz="2900" dirty="0" err="1"/>
              <a:t>level</a:t>
            </a:r>
            <a:r>
              <a:rPr lang="sv-SE" sz="2900" dirty="0"/>
              <a:t> </a:t>
            </a:r>
            <a:r>
              <a:rPr lang="sv-SE" sz="2900" dirty="0" err="1"/>
              <a:t>of</a:t>
            </a:r>
            <a:r>
              <a:rPr lang="sv-SE" sz="2900" dirty="0"/>
              <a:t> </a:t>
            </a:r>
            <a:r>
              <a:rPr lang="sv-SE" sz="2900" dirty="0" err="1"/>
              <a:t>local</a:t>
            </a:r>
            <a:r>
              <a:rPr lang="sv-SE" sz="2900" dirty="0"/>
              <a:t>, regional and global </a:t>
            </a:r>
            <a:r>
              <a:rPr lang="sv-SE" sz="2900" dirty="0" err="1"/>
              <a:t>awareness</a:t>
            </a:r>
            <a:endParaRPr lang="sv-SE" sz="2900" dirty="0"/>
          </a:p>
          <a:p>
            <a:pPr>
              <a:buFont typeface="Courier New" panose="02070309020205020404" pitchFamily="49" charset="0"/>
              <a:buChar char="o"/>
            </a:pPr>
            <a:r>
              <a:rPr lang="sv-SE" sz="2900" dirty="0"/>
              <a:t>  </a:t>
            </a:r>
            <a:r>
              <a:rPr lang="sv-SE" sz="2900" dirty="0" err="1"/>
              <a:t>Increasing</a:t>
            </a:r>
            <a:r>
              <a:rPr lang="sv-SE" sz="2900" dirty="0"/>
              <a:t> </a:t>
            </a:r>
            <a:r>
              <a:rPr lang="sv-SE" sz="2900" dirty="0" err="1"/>
              <a:t>understanding</a:t>
            </a:r>
            <a:endParaRPr lang="sv-SE" sz="2900" dirty="0"/>
          </a:p>
          <a:p>
            <a:pPr marL="0" indent="0">
              <a:buNone/>
            </a:pPr>
            <a:endParaRPr lang="sv-SE" sz="2900" dirty="0"/>
          </a:p>
          <a:p>
            <a:endParaRPr lang="sv-SE" sz="2900" dirty="0"/>
          </a:p>
          <a:p>
            <a:endParaRPr lang="sv-SE" sz="2900" dirty="0"/>
          </a:p>
        </p:txBody>
      </p:sp>
      <p:pic>
        <p:nvPicPr>
          <p:cNvPr id="6" name="Picture 2" descr="Its never too late to change Picture Quote #1">
            <a:extLst>
              <a:ext uri="{FF2B5EF4-FFF2-40B4-BE49-F238E27FC236}">
                <a16:creationId xmlns:a16="http://schemas.microsoft.com/office/drawing/2014/main" id="{253A4585-51FE-4613-B120-DDB50ACA1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" t="38363" b="41273"/>
          <a:stretch/>
        </p:blipFill>
        <p:spPr bwMode="auto">
          <a:xfrm>
            <a:off x="811530" y="640080"/>
            <a:ext cx="8035290" cy="21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ts never too late to change Picture Quote #1">
            <a:extLst>
              <a:ext uri="{FF2B5EF4-FFF2-40B4-BE49-F238E27FC236}">
                <a16:creationId xmlns:a16="http://schemas.microsoft.com/office/drawing/2014/main" id="{9E6EB4D1-C515-4FD4-B4FD-B07CA80EB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9" t="38363" b="41273"/>
          <a:stretch/>
        </p:blipFill>
        <p:spPr bwMode="auto">
          <a:xfrm flipH="1">
            <a:off x="8846820" y="640080"/>
            <a:ext cx="2446020" cy="21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533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6114DC26-B2CD-4F24-80C8-8C7332DD70EC}"/>
              </a:ext>
            </a:extLst>
          </p:cNvPr>
          <p:cNvSpPr/>
          <p:nvPr/>
        </p:nvSpPr>
        <p:spPr>
          <a:xfrm>
            <a:off x="3431704" y="2902076"/>
            <a:ext cx="7171109" cy="33843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052A408-C8C0-436B-BCBB-A95BA13CA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3" t="44399" r="25987" b="13601"/>
          <a:stretch/>
        </p:blipFill>
        <p:spPr>
          <a:xfrm>
            <a:off x="3651139" y="3003795"/>
            <a:ext cx="6732240" cy="3180939"/>
          </a:xfrm>
          <a:prstGeom prst="rect">
            <a:avLst/>
          </a:prstGeom>
        </p:spPr>
      </p:pic>
      <p:cxnSp>
        <p:nvCxnSpPr>
          <p:cNvPr id="10" name="Rak pilkoppling 9">
            <a:extLst>
              <a:ext uri="{FF2B5EF4-FFF2-40B4-BE49-F238E27FC236}">
                <a16:creationId xmlns:a16="http://schemas.microsoft.com/office/drawing/2014/main" id="{57B83281-6648-4933-BC69-833D718FDE1D}"/>
              </a:ext>
            </a:extLst>
          </p:cNvPr>
          <p:cNvCxnSpPr/>
          <p:nvPr/>
        </p:nvCxnSpPr>
        <p:spPr>
          <a:xfrm flipV="1">
            <a:off x="4655840" y="3622157"/>
            <a:ext cx="4464496" cy="1944216"/>
          </a:xfrm>
          <a:prstGeom prst="straightConnector1">
            <a:avLst/>
          </a:prstGeom>
          <a:ln w="82550" cmpd="sng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ruta 10">
            <a:extLst>
              <a:ext uri="{FF2B5EF4-FFF2-40B4-BE49-F238E27FC236}">
                <a16:creationId xmlns:a16="http://schemas.microsoft.com/office/drawing/2014/main" id="{69FE5879-84AA-4504-B27E-0BC9D9246776}"/>
              </a:ext>
            </a:extLst>
          </p:cNvPr>
          <p:cNvSpPr txBox="1"/>
          <p:nvPr/>
        </p:nvSpPr>
        <p:spPr>
          <a:xfrm>
            <a:off x="1631504" y="5566373"/>
            <a:ext cx="156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Andrena fulvago </a:t>
            </a:r>
            <a:r>
              <a:rPr lang="sv-SE" dirty="0"/>
              <a:t>NT</a:t>
            </a:r>
          </a:p>
        </p:txBody>
      </p:sp>
      <p:pic>
        <p:nvPicPr>
          <p:cNvPr id="12" name="Picture 2" descr="Its never too late to change Picture Quote #1">
            <a:extLst>
              <a:ext uri="{FF2B5EF4-FFF2-40B4-BE49-F238E27FC236}">
                <a16:creationId xmlns:a16="http://schemas.microsoft.com/office/drawing/2014/main" id="{11C76BA7-858F-4CF0-8845-A1AE5292C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" t="38363" b="41273"/>
          <a:stretch/>
        </p:blipFill>
        <p:spPr bwMode="auto">
          <a:xfrm>
            <a:off x="811530" y="640080"/>
            <a:ext cx="8035290" cy="21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ts never too late to change Picture Quote #1">
            <a:extLst>
              <a:ext uri="{FF2B5EF4-FFF2-40B4-BE49-F238E27FC236}">
                <a16:creationId xmlns:a16="http://schemas.microsoft.com/office/drawing/2014/main" id="{91098983-0145-4CC3-B04E-EBBBD2280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9" t="38363" b="41273"/>
          <a:stretch/>
        </p:blipFill>
        <p:spPr bwMode="auto">
          <a:xfrm flipH="1">
            <a:off x="8846820" y="640080"/>
            <a:ext cx="2446020" cy="21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andrena fulvago">
            <a:extLst>
              <a:ext uri="{FF2B5EF4-FFF2-40B4-BE49-F238E27FC236}">
                <a16:creationId xmlns:a16="http://schemas.microsoft.com/office/drawing/2014/main" id="{58C282F2-56E0-48D8-8FF5-C28A43E94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23007" r="5036" b="11666"/>
          <a:stretch/>
        </p:blipFill>
        <p:spPr bwMode="auto">
          <a:xfrm>
            <a:off x="8384116" y="0"/>
            <a:ext cx="3807884" cy="277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760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24141A7-D5B5-485D-96A1-B5FE6F41E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584" y="3212977"/>
            <a:ext cx="8136904" cy="4058751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v-SE" sz="2900" dirty="0"/>
              <a:t>  New </a:t>
            </a:r>
            <a:r>
              <a:rPr lang="sv-SE" sz="2900" dirty="0" err="1"/>
              <a:t>level</a:t>
            </a:r>
            <a:r>
              <a:rPr lang="sv-SE" sz="2900" dirty="0"/>
              <a:t> </a:t>
            </a:r>
            <a:r>
              <a:rPr lang="sv-SE" sz="2900" dirty="0" err="1"/>
              <a:t>of</a:t>
            </a:r>
            <a:r>
              <a:rPr lang="sv-SE" sz="2900" dirty="0"/>
              <a:t> </a:t>
            </a:r>
            <a:r>
              <a:rPr lang="sv-SE" sz="2900" dirty="0" err="1"/>
              <a:t>local</a:t>
            </a:r>
            <a:r>
              <a:rPr lang="sv-SE" sz="2900" dirty="0"/>
              <a:t>, regional and global </a:t>
            </a:r>
            <a:r>
              <a:rPr lang="sv-SE" sz="2900" dirty="0" err="1"/>
              <a:t>awareness</a:t>
            </a:r>
            <a:endParaRPr lang="sv-SE" sz="2900" dirty="0"/>
          </a:p>
          <a:p>
            <a:pPr>
              <a:buFont typeface="Courier New" panose="02070309020205020404" pitchFamily="49" charset="0"/>
              <a:buChar char="o"/>
            </a:pPr>
            <a:r>
              <a:rPr lang="sv-SE" sz="2900" dirty="0"/>
              <a:t>  </a:t>
            </a:r>
            <a:r>
              <a:rPr lang="sv-SE" sz="2900" dirty="0" err="1"/>
              <a:t>Increasing</a:t>
            </a:r>
            <a:r>
              <a:rPr lang="sv-SE" sz="2900" dirty="0"/>
              <a:t> </a:t>
            </a:r>
            <a:r>
              <a:rPr lang="sv-SE" sz="2900" dirty="0" err="1"/>
              <a:t>understanding</a:t>
            </a:r>
            <a:endParaRPr lang="sv-SE" sz="2900" dirty="0"/>
          </a:p>
          <a:p>
            <a:pPr>
              <a:buFont typeface="Courier New" panose="02070309020205020404" pitchFamily="49" charset="0"/>
              <a:buChar char="o"/>
            </a:pPr>
            <a:r>
              <a:rPr lang="sv-SE" sz="2900" dirty="0"/>
              <a:t>  New habitats </a:t>
            </a:r>
            <a:r>
              <a:rPr lang="sv-SE" sz="2900" dirty="0" err="1"/>
              <a:t>are</a:t>
            </a:r>
            <a:r>
              <a:rPr lang="sv-SE" sz="2900" dirty="0"/>
              <a:t> </a:t>
            </a:r>
            <a:r>
              <a:rPr lang="sv-SE" sz="2900" dirty="0" err="1"/>
              <a:t>formed</a:t>
            </a:r>
            <a:r>
              <a:rPr lang="sv-SE" sz="2900" dirty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endParaRPr lang="sv-SE" sz="2900" dirty="0"/>
          </a:p>
          <a:p>
            <a:endParaRPr lang="sv-SE" sz="2900" dirty="0"/>
          </a:p>
          <a:p>
            <a:endParaRPr lang="sv-SE" sz="2900" dirty="0"/>
          </a:p>
        </p:txBody>
      </p:sp>
      <p:pic>
        <p:nvPicPr>
          <p:cNvPr id="6" name="Picture 2" descr="Its never too late to change Picture Quote #1">
            <a:extLst>
              <a:ext uri="{FF2B5EF4-FFF2-40B4-BE49-F238E27FC236}">
                <a16:creationId xmlns:a16="http://schemas.microsoft.com/office/drawing/2014/main" id="{5E13D9F2-2094-4795-BFB6-A697A7660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" t="38363" b="41273"/>
          <a:stretch/>
        </p:blipFill>
        <p:spPr bwMode="auto">
          <a:xfrm>
            <a:off x="811530" y="640080"/>
            <a:ext cx="8035290" cy="21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ts never too late to change Picture Quote #1">
            <a:extLst>
              <a:ext uri="{FF2B5EF4-FFF2-40B4-BE49-F238E27FC236}">
                <a16:creationId xmlns:a16="http://schemas.microsoft.com/office/drawing/2014/main" id="{F610BCC5-245F-40A0-90A0-826D50422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9" t="38363" b="41273"/>
          <a:stretch/>
        </p:blipFill>
        <p:spPr bwMode="auto">
          <a:xfrm flipH="1">
            <a:off x="8846820" y="640080"/>
            <a:ext cx="2446020" cy="21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658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latshållare för innehåll 4">
            <a:extLst>
              <a:ext uri="{FF2B5EF4-FFF2-40B4-BE49-F238E27FC236}">
                <a16:creationId xmlns:a16="http://schemas.microsoft.com/office/drawing/2014/main" id="{C69AC40D-E135-47C2-A5C7-834C273701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27A23C5D-3892-439E-A3CE-EE5EE1D6C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r>
              <a:rPr lang="en-US" dirty="0"/>
              <a:t>Airports, urban areas, electric power lines are examples of new habitats that contain high biodiversity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49476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gräs, träd, utomhus, väg&#10;&#10;Automatiskt genererad beskrivning">
            <a:extLst>
              <a:ext uri="{FF2B5EF4-FFF2-40B4-BE49-F238E27FC236}">
                <a16:creationId xmlns:a16="http://schemas.microsoft.com/office/drawing/2014/main" id="{4BA4EAE6-CA47-40C3-A6BD-AB31AFA67D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7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24141A7-D5B5-485D-96A1-B5FE6F41E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r>
              <a:rPr lang="sv-SE" dirty="0"/>
              <a:t>Area </a:t>
            </a:r>
            <a:r>
              <a:rPr lang="sv-SE" dirty="0" err="1"/>
              <a:t>of</a:t>
            </a:r>
            <a:r>
              <a:rPr lang="sv-SE" dirty="0"/>
              <a:t> road </a:t>
            </a:r>
            <a:r>
              <a:rPr lang="sv-SE" dirty="0" err="1"/>
              <a:t>verges</a:t>
            </a:r>
            <a:r>
              <a:rPr lang="sv-SE" dirty="0"/>
              <a:t> (200 000 ha) </a:t>
            </a:r>
            <a:r>
              <a:rPr lang="sv-SE" dirty="0" err="1"/>
              <a:t>overrides</a:t>
            </a:r>
            <a:r>
              <a:rPr lang="sv-SE" dirty="0"/>
              <a:t> area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traditionally</a:t>
            </a:r>
            <a:r>
              <a:rPr lang="sv-SE" dirty="0"/>
              <a:t> </a:t>
            </a:r>
            <a:r>
              <a:rPr lang="sv-SE" dirty="0" err="1"/>
              <a:t>mowed</a:t>
            </a:r>
            <a:r>
              <a:rPr lang="sv-SE" dirty="0"/>
              <a:t> areas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92797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905" y="174966"/>
            <a:ext cx="10058400" cy="1450757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6000" dirty="0">
                <a:solidFill>
                  <a:srgbClr val="1A7BE6"/>
                </a:solidFill>
              </a:rPr>
              <a:t>Habitats	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3172" y="1845734"/>
            <a:ext cx="4132078" cy="4023360"/>
          </a:xfrm>
        </p:spPr>
        <p:txBody>
          <a:bodyPr>
            <a:normAutofit/>
          </a:bodyPr>
          <a:lstStyle/>
          <a:p>
            <a:r>
              <a:rPr lang="sv-SE" dirty="0"/>
              <a:t>Habitats</a:t>
            </a:r>
          </a:p>
          <a:p>
            <a:pPr lvl="1"/>
            <a:r>
              <a:rPr lang="sv-SE" dirty="0"/>
              <a:t>Small </a:t>
            </a:r>
            <a:r>
              <a:rPr lang="sv-SE" dirty="0" err="1"/>
              <a:t>scale</a:t>
            </a:r>
            <a:r>
              <a:rPr lang="sv-SE" dirty="0"/>
              <a:t> </a:t>
            </a:r>
            <a:r>
              <a:rPr lang="sv-SE" dirty="0" err="1"/>
              <a:t>pastures</a:t>
            </a:r>
            <a:r>
              <a:rPr lang="sv-SE" dirty="0"/>
              <a:t> and </a:t>
            </a:r>
            <a:r>
              <a:rPr lang="sv-SE" dirty="0" err="1"/>
              <a:t>meadows</a:t>
            </a:r>
            <a:endParaRPr lang="sv-SE" dirty="0"/>
          </a:p>
          <a:p>
            <a:pPr lvl="1"/>
            <a:r>
              <a:rPr lang="sv-SE" sz="1800" dirty="0" err="1"/>
              <a:t>Harsh</a:t>
            </a:r>
            <a:r>
              <a:rPr lang="sv-SE" sz="1800" dirty="0"/>
              <a:t> </a:t>
            </a:r>
            <a:r>
              <a:rPr lang="sv-SE" sz="1800" dirty="0" err="1"/>
              <a:t>environments</a:t>
            </a:r>
            <a:endParaRPr lang="sv-SE" sz="1800" dirty="0"/>
          </a:p>
          <a:p>
            <a:pPr lvl="1"/>
            <a:r>
              <a:rPr lang="sv-SE" dirty="0" err="1"/>
              <a:t>Decline</a:t>
            </a:r>
            <a:r>
              <a:rPr lang="sv-SE" dirty="0"/>
              <a:t> in human population and </a:t>
            </a:r>
            <a:r>
              <a:rPr lang="sv-SE" dirty="0" err="1"/>
              <a:t>overgrowing</a:t>
            </a:r>
            <a:r>
              <a:rPr lang="sv-SE" dirty="0"/>
              <a:t> as a </a:t>
            </a:r>
            <a:r>
              <a:rPr lang="sv-SE" dirty="0" err="1"/>
              <a:t>consequence</a:t>
            </a:r>
            <a:endParaRPr lang="sv-SE" sz="1800" dirty="0"/>
          </a:p>
          <a:p>
            <a:r>
              <a:rPr lang="sv-SE" dirty="0" err="1"/>
              <a:t>Aculeate</a:t>
            </a:r>
            <a:r>
              <a:rPr lang="sv-SE" dirty="0"/>
              <a:t> </a:t>
            </a:r>
            <a:r>
              <a:rPr lang="sv-SE" dirty="0" err="1"/>
              <a:t>wasps</a:t>
            </a:r>
            <a:endParaRPr lang="sv-SE" dirty="0"/>
          </a:p>
          <a:p>
            <a:pPr lvl="1"/>
            <a:r>
              <a:rPr lang="sv-SE" dirty="0"/>
              <a:t>600 species, 70 % </a:t>
            </a:r>
            <a:r>
              <a:rPr lang="sv-SE" dirty="0" err="1"/>
              <a:t>of</a:t>
            </a:r>
            <a:r>
              <a:rPr lang="sv-SE" dirty="0"/>
              <a:t> national </a:t>
            </a:r>
            <a:br>
              <a:rPr lang="sv-SE" dirty="0"/>
            </a:br>
            <a:r>
              <a:rPr lang="sv-SE" dirty="0"/>
              <a:t>fauna</a:t>
            </a:r>
          </a:p>
          <a:p>
            <a:pPr lvl="1"/>
            <a:r>
              <a:rPr lang="sv-SE" dirty="0" err="1"/>
              <a:t>Due</a:t>
            </a:r>
            <a:r>
              <a:rPr lang="sv-SE" dirty="0"/>
              <a:t> to land </a:t>
            </a:r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shift</a:t>
            </a:r>
            <a:r>
              <a:rPr lang="sv-SE" dirty="0"/>
              <a:t> </a:t>
            </a:r>
          </a:p>
          <a:p>
            <a:pPr lvl="2"/>
            <a:r>
              <a:rPr lang="sv-SE" dirty="0"/>
              <a:t>Viable </a:t>
            </a:r>
            <a:r>
              <a:rPr lang="sv-SE" dirty="0" err="1"/>
              <a:t>populaitons</a:t>
            </a:r>
            <a:r>
              <a:rPr lang="sv-SE" dirty="0"/>
              <a:t> at risk</a:t>
            </a:r>
          </a:p>
          <a:p>
            <a:pPr lvl="2"/>
            <a:r>
              <a:rPr lang="sv-SE" dirty="0" err="1"/>
              <a:t>Dispersal</a:t>
            </a:r>
            <a:r>
              <a:rPr lang="sv-SE" dirty="0"/>
              <a:t> at risk</a:t>
            </a:r>
          </a:p>
          <a:p>
            <a:r>
              <a:rPr lang="sv-SE" dirty="0" err="1"/>
              <a:t>Reduced</a:t>
            </a:r>
            <a:r>
              <a:rPr lang="sv-SE" dirty="0"/>
              <a:t> pollination </a:t>
            </a:r>
            <a:r>
              <a:rPr lang="sv-SE" dirty="0" err="1"/>
              <a:t>effect</a:t>
            </a:r>
            <a:r>
              <a:rPr lang="sv-SE" dirty="0"/>
              <a:t> as a </a:t>
            </a:r>
            <a:r>
              <a:rPr lang="sv-SE" dirty="0" err="1"/>
              <a:t>result</a:t>
            </a:r>
            <a:endParaRPr lang="sv-SE" dirty="0"/>
          </a:p>
          <a:p>
            <a:pPr lvl="1"/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AC4EAF2-EE04-4AA0-989E-5FBC26C83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6" t="22500" r="67891" b="10278"/>
          <a:stretch/>
        </p:blipFill>
        <p:spPr>
          <a:xfrm>
            <a:off x="104775" y="476249"/>
            <a:ext cx="3312476" cy="570547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281A497-130A-42F5-906D-3C260FDDA4BE}"/>
              </a:ext>
            </a:extLst>
          </p:cNvPr>
          <p:cNvSpPr/>
          <p:nvPr/>
        </p:nvSpPr>
        <p:spPr>
          <a:xfrm rot="18768069">
            <a:off x="-640181" y="-408325"/>
            <a:ext cx="2342316" cy="1913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61BCE27-A4BA-4304-95DE-41157D7606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58" t="26913" r="35291" b="14420"/>
          <a:stretch/>
        </p:blipFill>
        <p:spPr>
          <a:xfrm>
            <a:off x="7974419" y="2003679"/>
            <a:ext cx="3657866" cy="407098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C5B28E5-2E26-4110-91C9-51F5A902B7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30" t="50298" r="47031" b="44534"/>
          <a:stretch/>
        </p:blipFill>
        <p:spPr>
          <a:xfrm>
            <a:off x="9604141" y="3948910"/>
            <a:ext cx="498325" cy="35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2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4D5104-04EE-490A-BA3F-13D8D1DB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i="1" dirty="0"/>
              <a:t>Megachile </a:t>
            </a:r>
            <a:r>
              <a:rPr lang="sv-SE" i="1" dirty="0" err="1"/>
              <a:t>analis</a:t>
            </a:r>
            <a:endParaRPr lang="sv-SE" i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B356FEC-E4A8-422C-BB56-6781F2B03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Coastal</a:t>
            </a:r>
            <a:r>
              <a:rPr lang="sv-SE" dirty="0"/>
              <a:t> habitats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AA295DC-65DA-43D4-85AD-8EF0810EE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49" t="23101" r="38692" b="14420"/>
          <a:stretch/>
        </p:blipFill>
        <p:spPr>
          <a:xfrm>
            <a:off x="8102010" y="393404"/>
            <a:ext cx="3891516" cy="582993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3C79444-7438-421C-BB1D-4F351EE43F4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65" y="2541270"/>
            <a:ext cx="4535945" cy="36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1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osshumla">
            <a:extLst>
              <a:ext uri="{FF2B5EF4-FFF2-40B4-BE49-F238E27FC236}">
                <a16:creationId xmlns:a16="http://schemas.microsoft.com/office/drawing/2014/main" id="{2871B8AD-5349-46C4-9F64-052D48558C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38661" y="522531"/>
            <a:ext cx="3741214" cy="68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1582FC4-4C4E-4A09-AC72-C378DF902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v-SE" i="1" dirty="0"/>
              <a:t>Bombus </a:t>
            </a:r>
            <a:r>
              <a:rPr lang="sv-SE" i="1" dirty="0" err="1"/>
              <a:t>muscorum</a:t>
            </a:r>
            <a:endParaRPr lang="sv-SE" i="1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4D0200F-45C9-42C2-8130-A9E0863E46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46" t="17519" r="36686" b="8140"/>
          <a:stretch/>
        </p:blipFill>
        <p:spPr>
          <a:xfrm>
            <a:off x="7921256" y="706814"/>
            <a:ext cx="3934047" cy="509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16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6000" dirty="0">
                <a:solidFill>
                  <a:srgbClr val="1A7BE6"/>
                </a:solidFill>
              </a:rPr>
              <a:t>Pollination	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71724"/>
            <a:ext cx="10058400" cy="3497369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sv-SE" sz="2600" dirty="0"/>
              <a:t> </a:t>
            </a:r>
            <a:r>
              <a:rPr lang="sv-SE" sz="2600" dirty="0" err="1"/>
              <a:t>Importance</a:t>
            </a:r>
            <a:r>
              <a:rPr lang="sv-SE" sz="2600" dirty="0"/>
              <a:t> </a:t>
            </a:r>
            <a:r>
              <a:rPr lang="sv-SE" sz="2600" dirty="0" err="1"/>
              <a:t>of</a:t>
            </a:r>
            <a:r>
              <a:rPr lang="sv-SE" sz="2600" dirty="0"/>
              <a:t> pollination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2600" dirty="0"/>
              <a:t> </a:t>
            </a:r>
            <a:r>
              <a:rPr lang="sv-SE" sz="2600" dirty="0" err="1"/>
              <a:t>Why</a:t>
            </a:r>
            <a:r>
              <a:rPr lang="sv-SE" sz="2600" dirty="0"/>
              <a:t> </a:t>
            </a:r>
            <a:r>
              <a:rPr lang="sv-SE" sz="2600" dirty="0" err="1"/>
              <a:t>pollinators</a:t>
            </a:r>
            <a:r>
              <a:rPr lang="sv-SE" sz="2600" dirty="0"/>
              <a:t> </a:t>
            </a:r>
            <a:r>
              <a:rPr lang="sv-SE" sz="2600" dirty="0" err="1"/>
              <a:t>are</a:t>
            </a:r>
            <a:r>
              <a:rPr lang="sv-SE" sz="2600" dirty="0"/>
              <a:t> </a:t>
            </a:r>
            <a:r>
              <a:rPr lang="sv-SE" sz="2600" dirty="0" err="1"/>
              <a:t>declining</a:t>
            </a:r>
            <a:endParaRPr lang="sv-SE" sz="26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2600" dirty="0"/>
              <a:t> </a:t>
            </a:r>
            <a:r>
              <a:rPr lang="sv-SE" sz="2600" dirty="0" err="1"/>
              <a:t>How</a:t>
            </a:r>
            <a:r>
              <a:rPr lang="sv-SE" sz="2600" dirty="0"/>
              <a:t> to stop </a:t>
            </a:r>
            <a:r>
              <a:rPr lang="sv-SE" sz="2600" dirty="0" err="1"/>
              <a:t>that</a:t>
            </a:r>
            <a:endParaRPr lang="sv-SE" sz="26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2600" dirty="0"/>
              <a:t> </a:t>
            </a:r>
            <a:r>
              <a:rPr lang="sv-SE" sz="2600" dirty="0" err="1"/>
              <a:t>How</a:t>
            </a:r>
            <a:r>
              <a:rPr lang="sv-SE" sz="2600" dirty="0"/>
              <a:t> </a:t>
            </a:r>
            <a:r>
              <a:rPr lang="sv-SE" sz="2600" dirty="0" err="1"/>
              <a:t>did</a:t>
            </a:r>
            <a:r>
              <a:rPr lang="sv-SE" sz="2600" dirty="0"/>
              <a:t> Life Coast Benefit </a:t>
            </a:r>
            <a:r>
              <a:rPr lang="sv-SE" sz="2600" dirty="0" err="1"/>
              <a:t>help</a:t>
            </a:r>
            <a:r>
              <a:rPr lang="sv-SE" sz="2600" dirty="0"/>
              <a:t>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2600" dirty="0"/>
              <a:t> </a:t>
            </a:r>
            <a:r>
              <a:rPr lang="sv-SE" sz="2600" dirty="0" err="1"/>
              <a:t>Wich</a:t>
            </a:r>
            <a:r>
              <a:rPr lang="sv-SE" sz="2600" dirty="0"/>
              <a:t> actions </a:t>
            </a:r>
            <a:r>
              <a:rPr lang="sv-SE" sz="2600" dirty="0" err="1"/>
              <a:t>are</a:t>
            </a:r>
            <a:r>
              <a:rPr lang="sv-SE" sz="2600" dirty="0"/>
              <a:t> </a:t>
            </a:r>
            <a:r>
              <a:rPr lang="sv-SE" sz="2600" dirty="0" err="1"/>
              <a:t>necessary</a:t>
            </a:r>
            <a:r>
              <a:rPr lang="sv-SE" sz="2600" dirty="0"/>
              <a:t> in </a:t>
            </a:r>
            <a:r>
              <a:rPr lang="sv-SE" sz="2600" dirty="0" err="1"/>
              <a:t>after-life</a:t>
            </a:r>
            <a:r>
              <a:rPr lang="sv-SE" sz="2600" dirty="0"/>
              <a:t>?</a:t>
            </a:r>
          </a:p>
          <a:p>
            <a:pPr marL="201168" lvl="1" indent="0">
              <a:buNone/>
            </a:pP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4468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4D5104-04EE-490A-BA3F-13D8D1DB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i="1" dirty="0"/>
              <a:t>Andrena </a:t>
            </a:r>
            <a:r>
              <a:rPr lang="sv-SE" i="1" dirty="0" err="1"/>
              <a:t>fulvida</a:t>
            </a:r>
            <a:endParaRPr lang="sv-SE" i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B356FEC-E4A8-422C-BB56-6781F2B03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Forest </a:t>
            </a:r>
            <a:r>
              <a:rPr lang="sv-SE" dirty="0" err="1"/>
              <a:t>edges</a:t>
            </a:r>
            <a:r>
              <a:rPr lang="sv-SE" dirty="0"/>
              <a:t> habitats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AA295DC-65DA-43D4-85AD-8EF0810EE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49" t="23101" r="38692" b="14420"/>
          <a:stretch/>
        </p:blipFill>
        <p:spPr>
          <a:xfrm>
            <a:off x="8102010" y="393404"/>
            <a:ext cx="3891516" cy="582993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3C79444-7438-421C-BB1D-4F351EE43F4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65" y="2541270"/>
            <a:ext cx="4535945" cy="368207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E7966BF-4BF3-4FFF-BD97-D8B507A953F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83" y="2541270"/>
            <a:ext cx="4660206" cy="368207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5768C16-B8A5-4F6C-9562-5F30A78299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36" t="18915" r="34157" b="6666"/>
          <a:stretch/>
        </p:blipFill>
        <p:spPr>
          <a:xfrm>
            <a:off x="8102010" y="393403"/>
            <a:ext cx="3891516" cy="58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68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Mina dokument\foto över flera år\besök\besök på Lonicera caprifolium (Öl Skogsby)\snabelsvärmare II.JPG">
            <a:extLst>
              <a:ext uri="{FF2B5EF4-FFF2-40B4-BE49-F238E27FC236}">
                <a16:creationId xmlns:a16="http://schemas.microsoft.com/office/drawing/2014/main" id="{826C017D-8A0B-40CB-9133-CEC802A43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7"/>
          <a:stretch/>
        </p:blipFill>
        <p:spPr bwMode="auto">
          <a:xfrm>
            <a:off x="7522167" y="320040"/>
            <a:ext cx="4343262" cy="272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Mina dokument\foto över flera år\besök\bombus terrestris på Lychnis viscaria (Öl Torslunda).JPG">
            <a:extLst>
              <a:ext uri="{FF2B5EF4-FFF2-40B4-BE49-F238E27FC236}">
                <a16:creationId xmlns:a16="http://schemas.microsoft.com/office/drawing/2014/main" id="{18B9FA2D-19B6-4078-81BD-80B6DA90A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5520" y="2594610"/>
            <a:ext cx="4361220" cy="327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9FE05E1C-EEA1-45F9-8D2B-C6282CA3FA13}"/>
              </a:ext>
            </a:extLst>
          </p:cNvPr>
          <p:cNvSpPr txBox="1">
            <a:spLocks/>
          </p:cNvSpPr>
          <p:nvPr/>
        </p:nvSpPr>
        <p:spPr>
          <a:xfrm>
            <a:off x="1219200" y="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pollinators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</a:t>
            </a:r>
          </a:p>
        </p:txBody>
      </p:sp>
      <p:pic>
        <p:nvPicPr>
          <p:cNvPr id="2051" name="Picture 3" descr="C:\Mina dokument\foto projekt\besök på knautia hermafrodit\arontorp\andrena-hattorfiana-f-I.jpg">
            <a:extLst>
              <a:ext uri="{FF2B5EF4-FFF2-40B4-BE49-F238E27FC236}">
                <a16:creationId xmlns:a16="http://schemas.microsoft.com/office/drawing/2014/main" id="{1D1EB03C-F1DC-4F3A-8C66-E9998C2C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288" y="593005"/>
            <a:ext cx="4085632" cy="54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1E6CF820-F249-4579-B3A9-D92CFFF7D9DB}"/>
              </a:ext>
            </a:extLst>
          </p:cNvPr>
          <p:cNvSpPr txBox="1"/>
          <p:nvPr/>
        </p:nvSpPr>
        <p:spPr>
          <a:xfrm>
            <a:off x="1219200" y="2594610"/>
            <a:ext cx="368046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500" dirty="0" err="1"/>
              <a:t>Food</a:t>
            </a:r>
            <a:endParaRPr lang="sv-SE" sz="5500" dirty="0"/>
          </a:p>
          <a:p>
            <a:endParaRPr lang="sv-SE" sz="5500" dirty="0"/>
          </a:p>
          <a:p>
            <a:r>
              <a:rPr lang="sv-SE" sz="5500" dirty="0" err="1"/>
              <a:t>Nest</a:t>
            </a:r>
            <a:endParaRPr lang="sv-SE" sz="55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andrena nest">
            <a:extLst>
              <a:ext uri="{FF2B5EF4-FFF2-40B4-BE49-F238E27FC236}">
                <a16:creationId xmlns:a16="http://schemas.microsoft.com/office/drawing/2014/main" id="{93E9C828-BE01-4851-8D1A-A089B96B3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5"/>
          <a:stretch/>
        </p:blipFill>
        <p:spPr bwMode="auto">
          <a:xfrm>
            <a:off x="6966818" y="1527915"/>
            <a:ext cx="3701182" cy="351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bee nest cavity">
            <a:extLst>
              <a:ext uri="{FF2B5EF4-FFF2-40B4-BE49-F238E27FC236}">
                <a16:creationId xmlns:a16="http://schemas.microsoft.com/office/drawing/2014/main" id="{FAB4A2F5-18A3-4478-B0AE-2837E0D1A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7915"/>
            <a:ext cx="5258191" cy="351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C31DA5B9-E4CE-462C-BB30-6244B4BAAB04}"/>
              </a:ext>
            </a:extLst>
          </p:cNvPr>
          <p:cNvSpPr txBox="1">
            <a:spLocks/>
          </p:cNvSpPr>
          <p:nvPr/>
        </p:nvSpPr>
        <p:spPr>
          <a:xfrm>
            <a:off x="1847528" y="548681"/>
            <a:ext cx="8568952" cy="4058751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None/>
            </a:pPr>
            <a:r>
              <a:rPr lang="sv-SE" sz="3100" dirty="0"/>
              <a:t>Wood </a:t>
            </a:r>
            <a:r>
              <a:rPr lang="sv-SE" sz="3100" dirty="0" err="1"/>
              <a:t>nesting</a:t>
            </a:r>
            <a:r>
              <a:rPr lang="sv-SE" sz="3100" dirty="0"/>
              <a:t> vs </a:t>
            </a:r>
            <a:r>
              <a:rPr lang="sv-SE" sz="3100" dirty="0" err="1"/>
              <a:t>soil</a:t>
            </a:r>
            <a:r>
              <a:rPr lang="sv-SE" sz="3100" dirty="0"/>
              <a:t> </a:t>
            </a:r>
            <a:r>
              <a:rPr lang="sv-SE" sz="3100" dirty="0" err="1"/>
              <a:t>nesting</a:t>
            </a:r>
            <a:endParaRPr lang="sv-SE" sz="3100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58E5AF5-64EB-4B84-920B-6CD6360966D0}"/>
              </a:ext>
            </a:extLst>
          </p:cNvPr>
          <p:cNvSpPr txBox="1"/>
          <p:nvPr/>
        </p:nvSpPr>
        <p:spPr>
          <a:xfrm>
            <a:off x="1602929" y="6417865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För insektsgruppen gaddsteklar</a:t>
            </a:r>
          </a:p>
        </p:txBody>
      </p:sp>
    </p:spTree>
    <p:extLst>
      <p:ext uri="{BB962C8B-B14F-4D97-AF65-F5344CB8AC3E}">
        <p14:creationId xmlns:p14="http://schemas.microsoft.com/office/powerpoint/2010/main" val="476324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102" y="754380"/>
            <a:ext cx="9692640" cy="861060"/>
          </a:xfrm>
        </p:spPr>
        <p:txBody>
          <a:bodyPr>
            <a:normAutofit/>
          </a:bodyPr>
          <a:lstStyle/>
          <a:p>
            <a:r>
              <a:rPr lang="sv-SE" altLang="sv-SE" dirty="0">
                <a:latin typeface="Garamond" panose="02020404030301010803" pitchFamily="18" charset="0"/>
              </a:rPr>
              <a:t>Lack </a:t>
            </a:r>
            <a:r>
              <a:rPr lang="sv-SE" altLang="sv-SE" dirty="0" err="1">
                <a:latin typeface="Garamond" panose="02020404030301010803" pitchFamily="18" charset="0"/>
              </a:rPr>
              <a:t>of</a:t>
            </a:r>
            <a:r>
              <a:rPr lang="sv-SE" altLang="sv-SE" dirty="0">
                <a:latin typeface="Garamond" panose="02020404030301010803" pitchFamily="18" charset="0"/>
              </a:rPr>
              <a:t> pollen plants and </a:t>
            </a:r>
            <a:r>
              <a:rPr lang="sv-SE" altLang="sv-SE" dirty="0" err="1">
                <a:latin typeface="Garamond" panose="02020404030301010803" pitchFamily="18" charset="0"/>
              </a:rPr>
              <a:t>nesting</a:t>
            </a:r>
            <a:r>
              <a:rPr lang="sv-SE" altLang="sv-SE" dirty="0">
                <a:latin typeface="Garamond" panose="02020404030301010803" pitchFamily="18" charset="0"/>
              </a:rPr>
              <a:t> sites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976422" y="1760220"/>
            <a:ext cx="4248150" cy="4343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sv-SE" altLang="sv-SE" sz="2800" dirty="0">
                <a:latin typeface="Garamond" panose="02020404030301010803" pitchFamily="18" charset="0"/>
              </a:rPr>
              <a:t>	</a:t>
            </a:r>
          </a:p>
          <a:p>
            <a:pPr>
              <a:lnSpc>
                <a:spcPct val="90000"/>
              </a:lnSpc>
            </a:pPr>
            <a:r>
              <a:rPr lang="sv-SE" altLang="sv-SE" sz="2800" dirty="0">
                <a:latin typeface="Garamond" panose="02020404030301010803" pitchFamily="18" charset="0"/>
              </a:rPr>
              <a:t>Land </a:t>
            </a:r>
            <a:r>
              <a:rPr lang="sv-SE" altLang="sv-SE" sz="2800" dirty="0" err="1">
                <a:latin typeface="Garamond" panose="02020404030301010803" pitchFamily="18" charset="0"/>
              </a:rPr>
              <a:t>use</a:t>
            </a:r>
            <a:r>
              <a:rPr lang="sv-SE" altLang="sv-SE" sz="2800" dirty="0">
                <a:latin typeface="Garamond" panose="02020404030301010803" pitchFamily="18" charset="0"/>
              </a:rPr>
              <a:t> </a:t>
            </a:r>
            <a:r>
              <a:rPr lang="sv-SE" altLang="sv-SE" sz="2800" dirty="0" err="1">
                <a:latin typeface="Garamond" panose="02020404030301010803" pitchFamily="18" charset="0"/>
              </a:rPr>
              <a:t>changes</a:t>
            </a:r>
            <a:endParaRPr lang="sv-SE" altLang="sv-SE" sz="2800" dirty="0">
              <a:latin typeface="Garamond" panose="02020404030301010803" pitchFamily="18" charset="0"/>
            </a:endParaRPr>
          </a:p>
          <a:p>
            <a:pPr lvl="1"/>
            <a:r>
              <a:rPr lang="sv-SE" altLang="sv-SE" sz="2600" dirty="0" err="1">
                <a:latin typeface="Garamond" panose="02020404030301010803" pitchFamily="18" charset="0"/>
              </a:rPr>
              <a:t>Fewer</a:t>
            </a:r>
            <a:r>
              <a:rPr lang="sv-SE" altLang="sv-SE" sz="2600" dirty="0">
                <a:latin typeface="Garamond" panose="02020404030301010803" pitchFamily="18" charset="0"/>
              </a:rPr>
              <a:t> farms</a:t>
            </a:r>
          </a:p>
          <a:p>
            <a:pPr>
              <a:lnSpc>
                <a:spcPct val="90000"/>
              </a:lnSpc>
            </a:pPr>
            <a:r>
              <a:rPr lang="sv-SE" altLang="sv-SE" sz="2800" dirty="0">
                <a:latin typeface="Garamond" panose="02020404030301010803" pitchFamily="18" charset="0"/>
              </a:rPr>
              <a:t>Lack </a:t>
            </a:r>
            <a:r>
              <a:rPr lang="sv-SE" altLang="sv-SE" sz="2800" dirty="0" err="1">
                <a:latin typeface="Garamond" panose="02020404030301010803" pitchFamily="18" charset="0"/>
              </a:rPr>
              <a:t>of</a:t>
            </a:r>
            <a:r>
              <a:rPr lang="sv-SE" altLang="sv-SE" sz="2800" dirty="0">
                <a:latin typeface="Garamond" panose="02020404030301010803" pitchFamily="18" charset="0"/>
              </a:rPr>
              <a:t> </a:t>
            </a:r>
            <a:r>
              <a:rPr lang="sv-SE" altLang="sv-SE" sz="2800" dirty="0" err="1">
                <a:latin typeface="Garamond" panose="02020404030301010803" pitchFamily="18" charset="0"/>
              </a:rPr>
              <a:t>fires</a:t>
            </a:r>
            <a:endParaRPr lang="sv-SE" altLang="sv-SE" sz="2800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sv-SE" altLang="sv-SE" sz="2800" dirty="0" err="1">
                <a:latin typeface="Garamond" panose="02020404030301010803" pitchFamily="18" charset="0"/>
              </a:rPr>
              <a:t>Atmospheric</a:t>
            </a:r>
            <a:r>
              <a:rPr lang="sv-SE" altLang="sv-SE" sz="2800" dirty="0">
                <a:latin typeface="Garamond" panose="02020404030301010803" pitchFamily="18" charset="0"/>
              </a:rPr>
              <a:t> nitrogen</a:t>
            </a:r>
          </a:p>
          <a:p>
            <a:pPr>
              <a:lnSpc>
                <a:spcPct val="90000"/>
              </a:lnSpc>
            </a:pPr>
            <a:r>
              <a:rPr lang="sv-SE" altLang="sv-SE" sz="2800" dirty="0">
                <a:latin typeface="Garamond" panose="02020404030301010803" pitchFamily="18" charset="0"/>
              </a:rPr>
              <a:t>Mineral </a:t>
            </a:r>
            <a:r>
              <a:rPr lang="sv-SE" altLang="sv-SE" sz="2800" dirty="0" err="1">
                <a:latin typeface="Garamond" panose="02020404030301010803" pitchFamily="18" charset="0"/>
              </a:rPr>
              <a:t>fertilization</a:t>
            </a:r>
            <a:r>
              <a:rPr lang="sv-SE" altLang="sv-SE" sz="2800" dirty="0">
                <a:latin typeface="Garamond" panose="02020404030301010803" pitchFamily="18" charset="0"/>
              </a:rPr>
              <a:t> </a:t>
            </a:r>
          </a:p>
          <a:p>
            <a:pPr marL="0" indent="0">
              <a:buNone/>
            </a:pPr>
            <a:r>
              <a:rPr lang="sv-SE" altLang="sv-SE" sz="2800" dirty="0">
                <a:latin typeface="Garamond" panose="02020404030301010803" pitchFamily="18" charset="0"/>
                <a:sym typeface="Wingdings" panose="05000000000000000000" pitchFamily="2" charset="2"/>
              </a:rPr>
              <a:t> </a:t>
            </a:r>
            <a:endParaRPr lang="sv-SE" altLang="sv-SE" sz="2800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sv-SE" altLang="sv-SE" sz="2800" dirty="0" err="1">
                <a:latin typeface="Garamond" panose="02020404030301010803" pitchFamily="18" charset="0"/>
              </a:rPr>
              <a:t>Overgrowing</a:t>
            </a:r>
            <a:br>
              <a:rPr lang="sv-SE" altLang="sv-SE" sz="2800" dirty="0">
                <a:latin typeface="Garamond" panose="02020404030301010803" pitchFamily="18" charset="0"/>
              </a:rPr>
            </a:br>
            <a:r>
              <a:rPr lang="sv-SE" altLang="sv-SE" sz="2800" dirty="0" err="1">
                <a:latin typeface="Garamond" panose="02020404030301010803" pitchFamily="18" charset="0"/>
              </a:rPr>
              <a:t>Fragmentation</a:t>
            </a:r>
            <a:endParaRPr lang="sv-SE" altLang="sv-SE" sz="2800" dirty="0">
              <a:latin typeface="Garamond" panose="02020404030301010803" pitchFamily="18" charset="0"/>
            </a:endParaRPr>
          </a:p>
        </p:txBody>
      </p:sp>
      <p:pic>
        <p:nvPicPr>
          <p:cNvPr id="25602" name="Picture 2" descr="http://www.jordbruksverket.se/images/18.37e9ac46144f41921cd15729/1401691239549/Bild+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2" y="3746844"/>
            <a:ext cx="3744416" cy="25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:\dokument\arionföredrag\Ny mapp\s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2" y="1952444"/>
            <a:ext cx="3744416" cy="190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478F1441-ADCC-4AD1-AC48-99CD8F706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38" t="16666" r="23594" b="25068"/>
          <a:stretch/>
        </p:blipFill>
        <p:spPr>
          <a:xfrm>
            <a:off x="1028700" y="1897380"/>
            <a:ext cx="3845818" cy="435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83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49E424-A124-4606-B234-0FE0AC0C2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894" y="394977"/>
            <a:ext cx="10058400" cy="1450757"/>
          </a:xfrm>
        </p:spPr>
        <p:txBody>
          <a:bodyPr/>
          <a:lstStyle/>
          <a:p>
            <a:r>
              <a:rPr lang="sv-SE" dirty="0" err="1"/>
              <a:t>Results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LIFE Coast Benefit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5DC7C5-9E27-4146-B68D-43C1F09B2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45734"/>
            <a:ext cx="10058400" cy="402336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v-SE" dirty="0"/>
              <a:t> </a:t>
            </a:r>
            <a:r>
              <a:rPr lang="sv-SE" dirty="0" err="1"/>
              <a:t>Which</a:t>
            </a:r>
            <a:r>
              <a:rPr lang="sv-SE" dirty="0"/>
              <a:t> actions </a:t>
            </a:r>
            <a:r>
              <a:rPr lang="sv-SE" dirty="0" err="1"/>
              <a:t>increase</a:t>
            </a:r>
            <a:r>
              <a:rPr lang="sv-SE" dirty="0"/>
              <a:t> habitats for </a:t>
            </a:r>
            <a:r>
              <a:rPr lang="sv-SE" dirty="0" err="1"/>
              <a:t>pollinators</a:t>
            </a:r>
            <a:r>
              <a:rPr lang="sv-SE" dirty="0"/>
              <a:t>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v-SE" dirty="0"/>
              <a:t> For </a:t>
            </a:r>
            <a:r>
              <a:rPr lang="sv-SE" dirty="0" err="1"/>
              <a:t>how</a:t>
            </a:r>
            <a:r>
              <a:rPr lang="sv-SE" dirty="0"/>
              <a:t> long?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v-SE" dirty="0"/>
              <a:t> </a:t>
            </a:r>
            <a:r>
              <a:rPr lang="sv-SE" dirty="0" err="1"/>
              <a:t>What</a:t>
            </a:r>
            <a:r>
              <a:rPr lang="sv-SE" dirty="0"/>
              <a:t> is </a:t>
            </a:r>
            <a:r>
              <a:rPr lang="sv-SE" dirty="0" err="1"/>
              <a:t>necessary</a:t>
            </a:r>
            <a:r>
              <a:rPr lang="sv-SE" dirty="0"/>
              <a:t> to do as </a:t>
            </a:r>
            <a:r>
              <a:rPr lang="sv-SE" dirty="0" err="1"/>
              <a:t>after</a:t>
            </a:r>
            <a:r>
              <a:rPr lang="sv-SE" dirty="0"/>
              <a:t> LIFE actions?</a:t>
            </a:r>
          </a:p>
        </p:txBody>
      </p:sp>
    </p:spTree>
    <p:extLst>
      <p:ext uri="{BB962C8B-B14F-4D97-AF65-F5344CB8AC3E}">
        <p14:creationId xmlns:p14="http://schemas.microsoft.com/office/powerpoint/2010/main" val="706463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 6">
            <a:extLst>
              <a:ext uri="{FF2B5EF4-FFF2-40B4-BE49-F238E27FC236}">
                <a16:creationId xmlns:a16="http://schemas.microsoft.com/office/drawing/2014/main" id="{CDC7A4BB-A75F-43C2-B30A-0129962B7347}"/>
              </a:ext>
            </a:extLst>
          </p:cNvPr>
          <p:cNvSpPr/>
          <p:nvPr/>
        </p:nvSpPr>
        <p:spPr>
          <a:xfrm>
            <a:off x="6276753" y="2441615"/>
            <a:ext cx="4306186" cy="35267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44903DB3-9D8D-43E0-B045-6677D252FC04}"/>
              </a:ext>
            </a:extLst>
          </p:cNvPr>
          <p:cNvSpPr/>
          <p:nvPr/>
        </p:nvSpPr>
        <p:spPr>
          <a:xfrm>
            <a:off x="776176" y="2544396"/>
            <a:ext cx="4306186" cy="35267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D49E424-A124-4606-B234-0FE0AC0C2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894" y="394977"/>
            <a:ext cx="10058400" cy="1450757"/>
          </a:xfrm>
        </p:spPr>
        <p:txBody>
          <a:bodyPr/>
          <a:lstStyle/>
          <a:p>
            <a:r>
              <a:rPr lang="sv-SE" dirty="0" err="1"/>
              <a:t>Results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LIFE Coast Benefit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5DC7C5-9E27-4146-B68D-43C1F09B2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45734"/>
            <a:ext cx="10058400" cy="408368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v-SE" dirty="0"/>
              <a:t> </a:t>
            </a:r>
            <a:r>
              <a:rPr lang="sv-SE" dirty="0" err="1"/>
              <a:t>Which</a:t>
            </a:r>
            <a:r>
              <a:rPr lang="sv-SE" dirty="0"/>
              <a:t> actions </a:t>
            </a:r>
            <a:r>
              <a:rPr lang="sv-SE" dirty="0" err="1"/>
              <a:t>increase</a:t>
            </a:r>
            <a:r>
              <a:rPr lang="sv-SE" dirty="0"/>
              <a:t> habitats for </a:t>
            </a:r>
            <a:r>
              <a:rPr lang="sv-SE" dirty="0" err="1"/>
              <a:t>pollinators</a:t>
            </a:r>
            <a:r>
              <a:rPr lang="sv-SE" dirty="0"/>
              <a:t>?</a:t>
            </a:r>
          </a:p>
          <a:p>
            <a:pPr>
              <a:buFont typeface="Courier New" panose="02070309020205020404" pitchFamily="49" charset="0"/>
              <a:buChar char="o"/>
            </a:pPr>
            <a:endParaRPr lang="sv-SE" dirty="0"/>
          </a:p>
          <a:p>
            <a:pPr>
              <a:buFont typeface="Courier New" panose="02070309020205020404" pitchFamily="49" charset="0"/>
              <a:buChar char="o"/>
            </a:pPr>
            <a:endParaRPr lang="sv-SE" dirty="0"/>
          </a:p>
          <a:p>
            <a:pPr>
              <a:buFont typeface="Courier New" panose="02070309020205020404" pitchFamily="49" charset="0"/>
              <a:buChar char="o"/>
            </a:pPr>
            <a:endParaRPr lang="sv-SE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A265F1A-2ACC-45B4-9625-556E1FCD04BA}"/>
              </a:ext>
            </a:extLst>
          </p:cNvPr>
          <p:cNvSpPr/>
          <p:nvPr/>
        </p:nvSpPr>
        <p:spPr>
          <a:xfrm>
            <a:off x="1329068" y="3428547"/>
            <a:ext cx="33199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/>
              <a:t>158 ha </a:t>
            </a:r>
            <a:r>
              <a:rPr lang="sv-SE" dirty="0" err="1"/>
              <a:t>open</a:t>
            </a:r>
            <a:r>
              <a:rPr lang="sv-SE" dirty="0"/>
              <a:t> </a:t>
            </a:r>
            <a:r>
              <a:rPr lang="sv-SE" dirty="0" err="1"/>
              <a:t>grasslands</a:t>
            </a:r>
            <a:endParaRPr lang="sv-SE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/>
              <a:t>613 ha semi </a:t>
            </a:r>
            <a:r>
              <a:rPr lang="sv-SE" dirty="0" err="1"/>
              <a:t>open</a:t>
            </a:r>
            <a:r>
              <a:rPr lang="sv-SE" dirty="0"/>
              <a:t> </a:t>
            </a:r>
            <a:r>
              <a:rPr lang="sv-SE" dirty="0" err="1"/>
              <a:t>grasslands</a:t>
            </a:r>
            <a:endParaRPr lang="sv-SE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/>
              <a:t>346 ha </a:t>
            </a:r>
            <a:r>
              <a:rPr lang="sv-SE" dirty="0" err="1"/>
              <a:t>grazed</a:t>
            </a:r>
            <a:r>
              <a:rPr lang="sv-SE" dirty="0"/>
              <a:t> </a:t>
            </a:r>
            <a:r>
              <a:rPr lang="sv-SE" dirty="0" err="1"/>
              <a:t>forests</a:t>
            </a:r>
            <a:endParaRPr lang="sv-SE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/>
              <a:t>398 ha 2-season </a:t>
            </a:r>
            <a:r>
              <a:rPr lang="sv-SE" dirty="0" err="1"/>
              <a:t>grazing</a:t>
            </a:r>
            <a:endParaRPr lang="sv-SE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 err="1"/>
              <a:t>Milling</a:t>
            </a:r>
            <a:r>
              <a:rPr lang="sv-SE" dirty="0"/>
              <a:t> stumps/tuffts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B3932B7-507B-4C52-BB33-3C5157A47D5B}"/>
              </a:ext>
            </a:extLst>
          </p:cNvPr>
          <p:cNvSpPr/>
          <p:nvPr/>
        </p:nvSpPr>
        <p:spPr>
          <a:xfrm>
            <a:off x="7160318" y="3243194"/>
            <a:ext cx="25390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anose="02070309020205020404" pitchFamily="49" charset="0"/>
              <a:buChar char="o"/>
            </a:pPr>
            <a:endParaRPr lang="sv-SE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/>
              <a:t>Wood </a:t>
            </a:r>
            <a:r>
              <a:rPr lang="sv-SE" dirty="0" err="1"/>
              <a:t>nesting</a:t>
            </a:r>
            <a:endParaRPr lang="sv-SE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sv-SE" dirty="0" err="1"/>
              <a:t>Grazed</a:t>
            </a:r>
            <a:r>
              <a:rPr lang="sv-SE" dirty="0"/>
              <a:t> </a:t>
            </a:r>
            <a:r>
              <a:rPr lang="sv-SE" dirty="0" err="1"/>
              <a:t>forest</a:t>
            </a:r>
            <a:endParaRPr lang="sv-SE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sv-SE" dirty="0"/>
              <a:t>Semi-</a:t>
            </a:r>
            <a:r>
              <a:rPr lang="sv-SE" dirty="0" err="1"/>
              <a:t>open</a:t>
            </a:r>
            <a:endParaRPr lang="sv-SE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 err="1"/>
              <a:t>Soil-nesting</a:t>
            </a:r>
            <a:endParaRPr lang="sv-SE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sv-SE" dirty="0" err="1"/>
              <a:t>Milling</a:t>
            </a:r>
            <a:endParaRPr lang="sv-SE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sv-SE" dirty="0" err="1"/>
              <a:t>Elsewhere</a:t>
            </a:r>
            <a:r>
              <a:rPr lang="sv-SE" dirty="0"/>
              <a:t> in </a:t>
            </a:r>
            <a:r>
              <a:rPr lang="sv-SE" dirty="0" err="1"/>
              <a:t>restored</a:t>
            </a:r>
            <a:r>
              <a:rPr lang="sv-SE" dirty="0"/>
              <a:t> areas</a:t>
            </a:r>
          </a:p>
          <a:p>
            <a:pPr lvl="1"/>
            <a:endParaRPr lang="sv-SE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sv-SE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F01E375-DAE7-4D41-9093-4F413E145C87}"/>
              </a:ext>
            </a:extLst>
          </p:cNvPr>
          <p:cNvSpPr/>
          <p:nvPr/>
        </p:nvSpPr>
        <p:spPr>
          <a:xfrm>
            <a:off x="2234963" y="2718926"/>
            <a:ext cx="25390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400" b="1" dirty="0" err="1"/>
              <a:t>Food</a:t>
            </a:r>
            <a:endParaRPr lang="sv-SE" sz="4400" b="1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92B233A-D27C-4EBD-8B2A-B9B05A7C59A2}"/>
              </a:ext>
            </a:extLst>
          </p:cNvPr>
          <p:cNvSpPr/>
          <p:nvPr/>
        </p:nvSpPr>
        <p:spPr>
          <a:xfrm>
            <a:off x="7767438" y="2659106"/>
            <a:ext cx="25390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400" b="1" dirty="0" err="1"/>
              <a:t>Nest</a:t>
            </a:r>
            <a:endParaRPr lang="sv-SE" sz="4400" b="1" dirty="0"/>
          </a:p>
        </p:txBody>
      </p:sp>
    </p:spTree>
    <p:extLst>
      <p:ext uri="{BB962C8B-B14F-4D97-AF65-F5344CB8AC3E}">
        <p14:creationId xmlns:p14="http://schemas.microsoft.com/office/powerpoint/2010/main" val="3860476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49E424-A124-4606-B234-0FE0AC0C2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894" y="394977"/>
            <a:ext cx="10058400" cy="1450757"/>
          </a:xfrm>
        </p:spPr>
        <p:txBody>
          <a:bodyPr/>
          <a:lstStyle/>
          <a:p>
            <a:r>
              <a:rPr lang="sv-SE" dirty="0" err="1"/>
              <a:t>Results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LIFE Coast Benefit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5DC7C5-9E27-4146-B68D-43C1F09B2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45734"/>
            <a:ext cx="10058400" cy="402336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v-SE" dirty="0"/>
              <a:t> For </a:t>
            </a:r>
            <a:r>
              <a:rPr lang="sv-SE" dirty="0" err="1"/>
              <a:t>how</a:t>
            </a:r>
            <a:r>
              <a:rPr lang="sv-SE" dirty="0"/>
              <a:t> long?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89E6775-6E00-4398-9D1E-122456C5EE5B}"/>
              </a:ext>
            </a:extLst>
          </p:cNvPr>
          <p:cNvSpPr txBox="1"/>
          <p:nvPr/>
        </p:nvSpPr>
        <p:spPr>
          <a:xfrm>
            <a:off x="981776" y="2743200"/>
            <a:ext cx="8316227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300" dirty="0"/>
              <a:t>Restoration </a:t>
            </a:r>
            <a:r>
              <a:rPr lang="sv-SE" sz="3300" dirty="0" err="1"/>
              <a:t>requires</a:t>
            </a:r>
            <a:r>
              <a:rPr lang="sv-SE" sz="3300" dirty="0"/>
              <a:t> management</a:t>
            </a:r>
          </a:p>
          <a:p>
            <a:endParaRPr lang="sv-SE" sz="3300" dirty="0"/>
          </a:p>
          <a:p>
            <a:r>
              <a:rPr lang="sv-SE" sz="3300" dirty="0"/>
              <a:t>No </a:t>
            </a:r>
            <a:r>
              <a:rPr lang="sv-SE" sz="3300" dirty="0" err="1"/>
              <a:t>specific</a:t>
            </a:r>
            <a:r>
              <a:rPr lang="sv-SE" sz="3300" dirty="0"/>
              <a:t> </a:t>
            </a:r>
            <a:r>
              <a:rPr lang="sv-SE" sz="3300" dirty="0" err="1"/>
              <a:t>nectar</a:t>
            </a:r>
            <a:r>
              <a:rPr lang="sv-SE" sz="3300" dirty="0"/>
              <a:t> and </a:t>
            </a:r>
            <a:r>
              <a:rPr lang="sv-SE" sz="3300" dirty="0" err="1"/>
              <a:t>nesting</a:t>
            </a:r>
            <a:r>
              <a:rPr lang="sv-SE" sz="3300" dirty="0"/>
              <a:t> actions</a:t>
            </a:r>
          </a:p>
          <a:p>
            <a:r>
              <a:rPr lang="sv-SE" sz="3300" dirty="0"/>
              <a:t>(</a:t>
            </a:r>
            <a:r>
              <a:rPr lang="sv-SE" sz="3300" dirty="0" err="1"/>
              <a:t>these</a:t>
            </a:r>
            <a:r>
              <a:rPr lang="sv-SE" sz="3300" dirty="0"/>
              <a:t> </a:t>
            </a:r>
            <a:r>
              <a:rPr lang="sv-SE" sz="3300" dirty="0" err="1"/>
              <a:t>normally</a:t>
            </a:r>
            <a:r>
              <a:rPr lang="sv-SE" sz="3300" dirty="0"/>
              <a:t> </a:t>
            </a:r>
            <a:r>
              <a:rPr lang="sv-SE" sz="3300" dirty="0" err="1"/>
              <a:t>function</a:t>
            </a:r>
            <a:r>
              <a:rPr lang="sv-SE" sz="3300" dirty="0"/>
              <a:t> for 10-15 </a:t>
            </a:r>
            <a:r>
              <a:rPr lang="sv-SE" sz="3300" dirty="0" err="1"/>
              <a:t>years</a:t>
            </a:r>
            <a:r>
              <a:rPr lang="sv-SE" sz="3300" dirty="0"/>
              <a:t>)</a:t>
            </a:r>
          </a:p>
          <a:p>
            <a:endParaRPr lang="sv-SE" sz="33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3464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49E424-A124-4606-B234-0FE0AC0C2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894" y="394977"/>
            <a:ext cx="10058400" cy="1450757"/>
          </a:xfrm>
        </p:spPr>
        <p:txBody>
          <a:bodyPr/>
          <a:lstStyle/>
          <a:p>
            <a:r>
              <a:rPr lang="sv-SE" dirty="0" err="1"/>
              <a:t>Results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LIFE Coast Benefit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5DC7C5-9E27-4146-B68D-43C1F09B2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45734"/>
            <a:ext cx="10058400" cy="402336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v-SE" dirty="0"/>
              <a:t> </a:t>
            </a:r>
            <a:r>
              <a:rPr lang="sv-SE" dirty="0" err="1"/>
              <a:t>What</a:t>
            </a:r>
            <a:r>
              <a:rPr lang="sv-SE" dirty="0"/>
              <a:t> is </a:t>
            </a:r>
            <a:r>
              <a:rPr lang="sv-SE" dirty="0" err="1"/>
              <a:t>necessary</a:t>
            </a:r>
            <a:r>
              <a:rPr lang="sv-SE" dirty="0"/>
              <a:t> to do as </a:t>
            </a:r>
            <a:r>
              <a:rPr lang="sv-SE" dirty="0" err="1"/>
              <a:t>after</a:t>
            </a:r>
            <a:r>
              <a:rPr lang="sv-SE" dirty="0"/>
              <a:t> LIFE actions?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825DCA9-9F8A-4840-A21C-12044B7BE74D}"/>
              </a:ext>
            </a:extLst>
          </p:cNvPr>
          <p:cNvSpPr txBox="1"/>
          <p:nvPr/>
        </p:nvSpPr>
        <p:spPr>
          <a:xfrm>
            <a:off x="905894" y="2591274"/>
            <a:ext cx="1121022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700" dirty="0"/>
              <a:t>Socio-</a:t>
            </a:r>
            <a:r>
              <a:rPr lang="sv-SE" sz="2700" dirty="0" err="1"/>
              <a:t>economical</a:t>
            </a:r>
            <a:r>
              <a:rPr lang="sv-SE" sz="2700" dirty="0"/>
              <a:t> </a:t>
            </a:r>
            <a:r>
              <a:rPr lang="sv-SE" sz="2700" dirty="0" err="1"/>
              <a:t>aspects</a:t>
            </a:r>
            <a:r>
              <a:rPr lang="sv-SE" sz="2700" dirty="0"/>
              <a:t> </a:t>
            </a:r>
            <a:r>
              <a:rPr lang="sv-SE" sz="2700" dirty="0" err="1"/>
              <a:t>most</a:t>
            </a:r>
            <a:r>
              <a:rPr lang="sv-SE" sz="2700" dirty="0"/>
              <a:t> </a:t>
            </a:r>
            <a:r>
              <a:rPr lang="sv-SE" sz="2700" dirty="0" err="1"/>
              <a:t>important</a:t>
            </a:r>
            <a:endParaRPr lang="sv-SE" sz="27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700" dirty="0" err="1"/>
              <a:t>Identify</a:t>
            </a:r>
            <a:r>
              <a:rPr lang="sv-SE" sz="2700" dirty="0"/>
              <a:t> </a:t>
            </a:r>
            <a:r>
              <a:rPr lang="sv-SE" sz="2700" dirty="0" err="1"/>
              <a:t>critical</a:t>
            </a:r>
            <a:r>
              <a:rPr lang="sv-SE" sz="2700" dirty="0"/>
              <a:t> </a:t>
            </a:r>
            <a:r>
              <a:rPr lang="sv-SE" sz="2700" dirty="0" err="1"/>
              <a:t>islands</a:t>
            </a:r>
            <a:r>
              <a:rPr lang="sv-SE" sz="2700" dirty="0"/>
              <a:t>/areas/farms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700" dirty="0"/>
              <a:t>Push </a:t>
            </a:r>
            <a:r>
              <a:rPr lang="sv-SE" sz="2700" dirty="0" err="1"/>
              <a:t>towards</a:t>
            </a:r>
            <a:r>
              <a:rPr lang="sv-SE" sz="2700" dirty="0"/>
              <a:t> long-term </a:t>
            </a:r>
            <a:r>
              <a:rPr lang="sv-SE" sz="2700" dirty="0" err="1"/>
              <a:t>financially</a:t>
            </a:r>
            <a:r>
              <a:rPr lang="sv-SE" sz="2700" dirty="0"/>
              <a:t> </a:t>
            </a:r>
            <a:r>
              <a:rPr lang="sv-SE" sz="2700" dirty="0" err="1"/>
              <a:t>reliable</a:t>
            </a:r>
            <a:r>
              <a:rPr lang="sv-SE" sz="2700" dirty="0"/>
              <a:t> solutions, </a:t>
            </a:r>
            <a:r>
              <a:rPr lang="sv-SE" sz="2700" dirty="0" err="1"/>
              <a:t>e.g</a:t>
            </a:r>
            <a:r>
              <a:rPr lang="sv-SE" sz="2700" dirty="0"/>
              <a:t>. </a:t>
            </a:r>
            <a:r>
              <a:rPr lang="sv-SE" sz="2700" dirty="0" err="1"/>
              <a:t>infrastructure</a:t>
            </a:r>
            <a:endParaRPr lang="sv-SE" sz="27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700" dirty="0" err="1"/>
              <a:t>Adapt</a:t>
            </a:r>
            <a:r>
              <a:rPr lang="sv-SE" sz="2700" dirty="0"/>
              <a:t> to </a:t>
            </a:r>
            <a:r>
              <a:rPr lang="sv-SE" sz="2700" dirty="0" err="1"/>
              <a:t>current</a:t>
            </a:r>
            <a:r>
              <a:rPr lang="sv-SE" sz="2700" dirty="0"/>
              <a:t> and </a:t>
            </a:r>
            <a:r>
              <a:rPr lang="sv-SE" sz="2700" dirty="0" err="1"/>
              <a:t>future</a:t>
            </a:r>
            <a:r>
              <a:rPr lang="sv-SE" sz="2700" dirty="0"/>
              <a:t> business solutions</a:t>
            </a:r>
          </a:p>
          <a:p>
            <a:pPr marL="457200" indent="-457200">
              <a:buFontTx/>
              <a:buChar char="-"/>
            </a:pPr>
            <a:endParaRPr lang="sv-SE" sz="2700" dirty="0"/>
          </a:p>
          <a:p>
            <a:r>
              <a:rPr lang="sv-SE" sz="2700" dirty="0" err="1"/>
              <a:t>Technical</a:t>
            </a:r>
            <a:r>
              <a:rPr lang="sv-SE" sz="2700" dirty="0"/>
              <a:t> </a:t>
            </a:r>
            <a:r>
              <a:rPr lang="sv-SE" sz="2700" dirty="0" err="1"/>
              <a:t>aspects</a:t>
            </a:r>
            <a:endParaRPr lang="sv-SE" sz="27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700" dirty="0"/>
              <a:t>Dialog and information to farmers and </a:t>
            </a:r>
            <a:r>
              <a:rPr lang="sv-SE" sz="2700" dirty="0" err="1"/>
              <a:t>other</a:t>
            </a:r>
            <a:r>
              <a:rPr lang="sv-SE" sz="2700" dirty="0"/>
              <a:t> </a:t>
            </a:r>
            <a:r>
              <a:rPr lang="sv-SE" sz="2700" dirty="0" err="1"/>
              <a:t>landowners</a:t>
            </a:r>
            <a:endParaRPr lang="sv-SE" sz="27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8028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784FD538-0370-4B42-B7A1-B0B68F7CAC83}"/>
              </a:ext>
            </a:extLst>
          </p:cNvPr>
          <p:cNvSpPr txBox="1"/>
          <p:nvPr/>
        </p:nvSpPr>
        <p:spPr>
          <a:xfrm>
            <a:off x="1095375" y="971550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dirty="0" err="1"/>
              <a:t>Examples</a:t>
            </a:r>
            <a:r>
              <a:rPr lang="sv-SE" sz="4400" dirty="0"/>
              <a:t> </a:t>
            </a:r>
            <a:r>
              <a:rPr lang="sv-SE" sz="4400" dirty="0" err="1"/>
              <a:t>of</a:t>
            </a:r>
            <a:r>
              <a:rPr lang="sv-SE" sz="4400" dirty="0"/>
              <a:t> actions </a:t>
            </a:r>
          </a:p>
        </p:txBody>
      </p:sp>
    </p:spTree>
    <p:extLst>
      <p:ext uri="{BB962C8B-B14F-4D97-AF65-F5344CB8AC3E}">
        <p14:creationId xmlns:p14="http://schemas.microsoft.com/office/powerpoint/2010/main" val="4196205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7" descr="Bild 175.jpg">
            <a:extLst>
              <a:ext uri="{FF2B5EF4-FFF2-40B4-BE49-F238E27FC236}">
                <a16:creationId xmlns:a16="http://schemas.microsoft.com/office/drawing/2014/main" id="{719EA7A8-647F-40BF-9C2A-1C97D96EAE57}"/>
              </a:ext>
            </a:extLst>
          </p:cNvPr>
          <p:cNvPicPr/>
          <p:nvPr/>
        </p:nvPicPr>
        <p:blipFill rotWithShape="1">
          <a:blip r:embed="rId2" cstate="print"/>
          <a:srcRect r="-3" b="14469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21" descr="Bild 184.jpg">
            <a:extLst>
              <a:ext uri="{FF2B5EF4-FFF2-40B4-BE49-F238E27FC236}">
                <a16:creationId xmlns:a16="http://schemas.microsoft.com/office/drawing/2014/main" id="{5FCF2FC9-3398-4BF1-9EF2-C6BF3AA58ADF}"/>
              </a:ext>
            </a:extLst>
          </p:cNvPr>
          <p:cNvPicPr/>
          <p:nvPr/>
        </p:nvPicPr>
        <p:blipFill rotWithShape="1">
          <a:blip r:embed="rId3" cstate="print"/>
          <a:srcRect t="12586" b="31863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18" descr="SNV13873.JPG">
            <a:extLst>
              <a:ext uri="{FF2B5EF4-FFF2-40B4-BE49-F238E27FC236}">
                <a16:creationId xmlns:a16="http://schemas.microsoft.com/office/drawing/2014/main" id="{36A12DBF-2A19-4137-BBCC-AC71D31DC769}"/>
              </a:ext>
            </a:extLst>
          </p:cNvPr>
          <p:cNvPicPr/>
          <p:nvPr/>
        </p:nvPicPr>
        <p:blipFill rotWithShape="1">
          <a:blip r:embed="rId4" cstate="print"/>
          <a:srcRect l="12917" r="5028"/>
          <a:stretch/>
        </p:blipFill>
        <p:spPr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0013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Rectangle 5">
            <a:extLst>
              <a:ext uri="{FF2B5EF4-FFF2-40B4-BE49-F238E27FC236}">
                <a16:creationId xmlns:a16="http://schemas.microsoft.com/office/drawing/2014/main" id="{5294B271-47AA-4D85-9681-C37F43984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v-SE" dirty="0"/>
              <a:t>The importance of pollination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694FC723-5131-4D2A-B44F-2B94998AA5CB}"/>
              </a:ext>
            </a:extLst>
          </p:cNvPr>
          <p:cNvSpPr txBox="1"/>
          <p:nvPr/>
        </p:nvSpPr>
        <p:spPr>
          <a:xfrm>
            <a:off x="1212112" y="2073349"/>
            <a:ext cx="4986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 err="1"/>
              <a:t>Cretaceous</a:t>
            </a:r>
            <a:r>
              <a:rPr lang="sv-SE" dirty="0"/>
              <a:t> period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68F93F4-25ED-482F-ADFE-3E64B672F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3" t="54883" r="59884" b="11163"/>
          <a:stretch/>
        </p:blipFill>
        <p:spPr>
          <a:xfrm>
            <a:off x="428712" y="2874694"/>
            <a:ext cx="5082364" cy="3424730"/>
          </a:xfrm>
          <a:prstGeom prst="rect">
            <a:avLst/>
          </a:prstGeom>
        </p:spPr>
      </p:pic>
      <p:pic>
        <p:nvPicPr>
          <p:cNvPr id="1028" name="Picture 4" descr="http://upload.wikimedia.org/wikipedia/commons/thumb/b/bc/InsectPlantEvol.svg/450px-InsectPlantEvol.svg.png">
            <a:extLst>
              <a:ext uri="{FF2B5EF4-FFF2-40B4-BE49-F238E27FC236}">
                <a16:creationId xmlns:a16="http://schemas.microsoft.com/office/drawing/2014/main" id="{567B100C-49A0-458E-B242-7791079FD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076" y="2874694"/>
            <a:ext cx="6272034" cy="342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early cretaceous pollinator">
            <a:extLst>
              <a:ext uri="{FF2B5EF4-FFF2-40B4-BE49-F238E27FC236}">
                <a16:creationId xmlns:a16="http://schemas.microsoft.com/office/drawing/2014/main" id="{F36D358C-E665-49A8-867F-5C20CDA1A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9"/>
          <a:stretch/>
        </p:blipFill>
        <p:spPr bwMode="auto">
          <a:xfrm>
            <a:off x="306021" y="2874694"/>
            <a:ext cx="5205056" cy="342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997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MG_2318">
            <a:extLst>
              <a:ext uri="{FF2B5EF4-FFF2-40B4-BE49-F238E27FC236}">
                <a16:creationId xmlns:a16="http://schemas.microsoft.com/office/drawing/2014/main" id="{A02A85ED-88F5-428F-A03C-8D79299A9ADE}"/>
              </a:ext>
            </a:extLst>
          </p:cNvPr>
          <p:cNvPicPr/>
          <p:nvPr/>
        </p:nvPicPr>
        <p:blipFill rotWithShape="1">
          <a:blip r:embed="rId2" cstate="print"/>
          <a:srcRect l="1604"/>
          <a:stretch/>
        </p:blipFill>
        <p:spPr bwMode="auto"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</p:spPr>
      </p:pic>
      <p:pic>
        <p:nvPicPr>
          <p:cNvPr id="2" name="Picture 15" descr="aledal_underSNV14520.jpg">
            <a:extLst>
              <a:ext uri="{FF2B5EF4-FFF2-40B4-BE49-F238E27FC236}">
                <a16:creationId xmlns:a16="http://schemas.microsoft.com/office/drawing/2014/main" id="{65F88E3D-9136-4710-A4D8-171969D2A8D4}"/>
              </a:ext>
            </a:extLst>
          </p:cNvPr>
          <p:cNvPicPr/>
          <p:nvPr/>
        </p:nvPicPr>
        <p:blipFill rotWithShape="1">
          <a:blip r:embed="rId3" cstate="print"/>
          <a:srcRect t="37" r="1" b="1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13" descr="aledal_efterSNV10030.jpg">
            <a:extLst>
              <a:ext uri="{FF2B5EF4-FFF2-40B4-BE49-F238E27FC236}">
                <a16:creationId xmlns:a16="http://schemas.microsoft.com/office/drawing/2014/main" id="{BE056769-04A8-4469-AFD8-53C767265898}"/>
              </a:ext>
            </a:extLst>
          </p:cNvPr>
          <p:cNvPicPr/>
          <p:nvPr/>
        </p:nvPicPr>
        <p:blipFill rotWithShape="1">
          <a:blip r:embed="rId4" cstate="print"/>
          <a:srcRect r="3" b="25932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0464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räd, utomhus, klippa, himmel&#10;&#10;Automatiskt genererad beskrivning">
            <a:extLst>
              <a:ext uri="{FF2B5EF4-FFF2-40B4-BE49-F238E27FC236}">
                <a16:creationId xmlns:a16="http://schemas.microsoft.com/office/drawing/2014/main" id="{235DC2E2-F1B1-49C0-BDE5-CD66A10CDC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7" b="12291"/>
          <a:stretch/>
        </p:blipFill>
        <p:spPr>
          <a:xfrm>
            <a:off x="20" y="10"/>
            <a:ext cx="12191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49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263F3F-9FBA-4127-9F92-F86F77A17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4BFC03A-69BD-425E-A118-32DDD8D140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3" r="3219" b="1"/>
          <a:stretch/>
        </p:blipFill>
        <p:spPr>
          <a:xfrm>
            <a:off x="20" y="10"/>
            <a:ext cx="7534634" cy="6340632"/>
          </a:xfrm>
          <a:prstGeom prst="rect">
            <a:avLst/>
          </a:prstGeom>
        </p:spPr>
      </p:pic>
      <p:pic>
        <p:nvPicPr>
          <p:cNvPr id="3074" name="Picture 2" descr="http://4.bp.blogspot.com/_VeyeGKISQNk/S_qwZo3hiQI/AAAAAAAAA8w/gEDmcufEcKE/s1600/102_2881.JPG">
            <a:extLst>
              <a:ext uri="{FF2B5EF4-FFF2-40B4-BE49-F238E27FC236}">
                <a16:creationId xmlns:a16="http://schemas.microsoft.com/office/drawing/2014/main" id="{468045CF-DC49-4004-9B9E-5124EE63F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6" r="7403" b="-2"/>
          <a:stretch/>
        </p:blipFill>
        <p:spPr bwMode="auto">
          <a:xfrm>
            <a:off x="7534654" y="10"/>
            <a:ext cx="4657344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DD68E7F-659B-44FA-A7DB-573D131D2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E0EE9AD-852C-4509-9D94-959CEAD2C7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309" y="362497"/>
            <a:ext cx="1616526" cy="167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42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1225"/>
            <a:ext cx="4673228" cy="3115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084" y="3082063"/>
            <a:ext cx="5633420" cy="3755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795" y="-11224"/>
            <a:ext cx="4511205" cy="3115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6023" y="2757594"/>
            <a:ext cx="1584176" cy="369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Juni 6,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12396" y="2812286"/>
            <a:ext cx="17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Juni 26,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59628" y="38610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Juli 20, 2015</a:t>
            </a:r>
          </a:p>
        </p:txBody>
      </p:sp>
    </p:spTree>
    <p:extLst>
      <p:ext uri="{BB962C8B-B14F-4D97-AF65-F5344CB8AC3E}">
        <p14:creationId xmlns:p14="http://schemas.microsoft.com/office/powerpoint/2010/main" val="3209688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7375FD8-2065-49D3-AD98-3DFBD459D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5" t="17706" r="58066" b="24194"/>
          <a:stretch/>
        </p:blipFill>
        <p:spPr>
          <a:xfrm>
            <a:off x="870857" y="0"/>
            <a:ext cx="10450286" cy="6858000"/>
          </a:xfrm>
          <a:prstGeom prst="rect">
            <a:avLst/>
          </a:prstGeom>
        </p:spPr>
      </p:pic>
      <p:sp>
        <p:nvSpPr>
          <p:cNvPr id="70659" name="Rectangle 5">
            <a:extLst>
              <a:ext uri="{FF2B5EF4-FFF2-40B4-BE49-F238E27FC236}">
                <a16:creationId xmlns:a16="http://schemas.microsoft.com/office/drawing/2014/main" id="{A2936F55-BE23-49B6-BD3D-3A28467B4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093" y="4864020"/>
            <a:ext cx="90360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v-SE" altLang="sv-SE" sz="6000" dirty="0" err="1">
                <a:solidFill>
                  <a:srgbClr val="A50021"/>
                </a:solidFill>
                <a:latin typeface="Arial Narrow" panose="020B0606020202030204" pitchFamily="34" charset="0"/>
              </a:rPr>
              <a:t>Thank</a:t>
            </a:r>
            <a:r>
              <a:rPr lang="sv-SE" altLang="sv-SE" sz="6000" dirty="0">
                <a:solidFill>
                  <a:srgbClr val="A50021"/>
                </a:solidFill>
                <a:latin typeface="Arial Narrow" panose="020B0606020202030204" pitchFamily="34" charset="0"/>
              </a:rPr>
              <a:t> </a:t>
            </a:r>
            <a:r>
              <a:rPr lang="sv-SE" altLang="sv-SE" sz="6000" dirty="0" err="1">
                <a:solidFill>
                  <a:srgbClr val="A50021"/>
                </a:solidFill>
                <a:latin typeface="Arial Narrow" panose="020B0606020202030204" pitchFamily="34" charset="0"/>
              </a:rPr>
              <a:t>you</a:t>
            </a:r>
            <a:r>
              <a:rPr lang="sv-SE" altLang="sv-SE" sz="6000" dirty="0">
                <a:solidFill>
                  <a:srgbClr val="A50021"/>
                </a:solidFill>
                <a:latin typeface="Arial Narrow" panose="020B0606020202030204" pitchFamily="34" charset="0"/>
              </a:rPr>
              <a:t> for </a:t>
            </a:r>
            <a:r>
              <a:rPr lang="sv-SE" altLang="sv-SE" sz="6000" dirty="0" err="1">
                <a:solidFill>
                  <a:srgbClr val="A50021"/>
                </a:solidFill>
                <a:latin typeface="Arial Narrow" panose="020B0606020202030204" pitchFamily="34" charset="0"/>
              </a:rPr>
              <a:t>your</a:t>
            </a:r>
            <a:r>
              <a:rPr lang="sv-SE" altLang="sv-SE" sz="6000" dirty="0">
                <a:solidFill>
                  <a:srgbClr val="A50021"/>
                </a:solidFill>
                <a:latin typeface="Arial Narrow" panose="020B0606020202030204" pitchFamily="34" charset="0"/>
              </a:rPr>
              <a:t> attention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Rectangle 5">
            <a:extLst>
              <a:ext uri="{FF2B5EF4-FFF2-40B4-BE49-F238E27FC236}">
                <a16:creationId xmlns:a16="http://schemas.microsoft.com/office/drawing/2014/main" id="{5294B271-47AA-4D85-9681-C37F43984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v-SE" dirty="0"/>
              <a:t>The importance of pollination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694FC723-5131-4D2A-B44F-2B94998AA5CB}"/>
              </a:ext>
            </a:extLst>
          </p:cNvPr>
          <p:cNvSpPr txBox="1"/>
          <p:nvPr/>
        </p:nvSpPr>
        <p:spPr>
          <a:xfrm>
            <a:off x="1212112" y="2073349"/>
            <a:ext cx="4986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 err="1"/>
              <a:t>Cretaceous</a:t>
            </a:r>
            <a:r>
              <a:rPr lang="sv-SE" dirty="0"/>
              <a:t> period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68F93F4-25ED-482F-ADFE-3E64B672F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3" t="54883" r="59884" b="11163"/>
          <a:stretch/>
        </p:blipFill>
        <p:spPr>
          <a:xfrm>
            <a:off x="428712" y="2874694"/>
            <a:ext cx="5082364" cy="3424730"/>
          </a:xfrm>
          <a:prstGeom prst="rect">
            <a:avLst/>
          </a:prstGeom>
        </p:spPr>
      </p:pic>
      <p:pic>
        <p:nvPicPr>
          <p:cNvPr id="1028" name="Picture 4" descr="http://upload.wikimedia.org/wikipedia/commons/thumb/b/bc/InsectPlantEvol.svg/450px-InsectPlantEvol.svg.png">
            <a:extLst>
              <a:ext uri="{FF2B5EF4-FFF2-40B4-BE49-F238E27FC236}">
                <a16:creationId xmlns:a16="http://schemas.microsoft.com/office/drawing/2014/main" id="{567B100C-49A0-458E-B242-7791079FD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076" y="2874694"/>
            <a:ext cx="6272034" cy="342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early cretaceous pollinator">
            <a:extLst>
              <a:ext uri="{FF2B5EF4-FFF2-40B4-BE49-F238E27FC236}">
                <a16:creationId xmlns:a16="http://schemas.microsoft.com/office/drawing/2014/main" id="{F36D358C-E665-49A8-867F-5C20CDA1A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9"/>
          <a:stretch/>
        </p:blipFill>
        <p:spPr bwMode="auto">
          <a:xfrm>
            <a:off x="306021" y="2874694"/>
            <a:ext cx="5205056" cy="342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windridgelandscaping.com/wp-content/uploads/2019/03/nativebeesnumberedposter_orig.jpg">
            <a:extLst>
              <a:ext uri="{FF2B5EF4-FFF2-40B4-BE49-F238E27FC236}">
                <a16:creationId xmlns:a16="http://schemas.microsoft.com/office/drawing/2014/main" id="{B38B66DE-D2B1-463E-A0F3-3A7601F44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7" r="23406" b="11483"/>
          <a:stretch/>
        </p:blipFill>
        <p:spPr bwMode="auto">
          <a:xfrm>
            <a:off x="296717" y="2874694"/>
            <a:ext cx="5205054" cy="342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828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www.wildebijen.nl/andrena_nigroaenea_m_SF.jpg">
            <a:extLst>
              <a:ext uri="{FF2B5EF4-FFF2-40B4-BE49-F238E27FC236}">
                <a16:creationId xmlns:a16="http://schemas.microsoft.com/office/drawing/2014/main" id="{03887ED8-54B3-41D4-9A8E-273E44A6C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955" y="914245"/>
            <a:ext cx="3118167" cy="325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 descr="En bild som visar växt, fågel, liten&#10;&#10;Automatiskt genererad beskrivning">
            <a:extLst>
              <a:ext uri="{FF2B5EF4-FFF2-40B4-BE49-F238E27FC236}">
                <a16:creationId xmlns:a16="http://schemas.microsoft.com/office/drawing/2014/main" id="{74252417-44D6-4138-A0EC-3612FBF0C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57" y="914511"/>
            <a:ext cx="3118167" cy="2721600"/>
          </a:xfrm>
          <a:prstGeom prst="rect">
            <a:avLst/>
          </a:prstGeom>
        </p:spPr>
      </p:pic>
      <p:sp>
        <p:nvSpPr>
          <p:cNvPr id="8206" name="Rectangle 14"/>
          <p:cNvSpPr>
            <a:spLocks noGrp="1" noChangeArrowheads="1"/>
          </p:cNvSpPr>
          <p:nvPr>
            <p:ph type="title"/>
          </p:nvPr>
        </p:nvSpPr>
        <p:spPr>
          <a:xfrm>
            <a:off x="279273" y="-242888"/>
            <a:ext cx="8229600" cy="1143001"/>
          </a:xfrm>
          <a:noFill/>
        </p:spPr>
        <p:txBody>
          <a:bodyPr/>
          <a:lstStyle/>
          <a:p>
            <a:r>
              <a:rPr lang="sv-SE" altLang="sv-SE" i="1" dirty="0"/>
              <a:t>Salix </a:t>
            </a:r>
            <a:r>
              <a:rPr lang="sv-SE" altLang="sv-SE" dirty="0"/>
              <a:t>spp.</a:t>
            </a:r>
          </a:p>
        </p:txBody>
      </p:sp>
      <p:pic>
        <p:nvPicPr>
          <p:cNvPr id="3" name="Bildobjekt 2" descr="En bild som visar växt, träd, inomhus&#10;&#10;Automatiskt genererad beskrivning">
            <a:extLst>
              <a:ext uri="{FF2B5EF4-FFF2-40B4-BE49-F238E27FC236}">
                <a16:creationId xmlns:a16="http://schemas.microsoft.com/office/drawing/2014/main" id="{BC36EB30-E48F-471A-AA76-1A598805E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3" y="900113"/>
            <a:ext cx="2660904" cy="2721864"/>
          </a:xfrm>
          <a:prstGeom prst="rect">
            <a:avLst/>
          </a:prstGeom>
        </p:spPr>
      </p:pic>
      <p:pic>
        <p:nvPicPr>
          <p:cNvPr id="11" name="Bildobjekt 10" descr="En bild som visar träd, växt&#10;&#10;Automatiskt genererad beskrivning">
            <a:extLst>
              <a:ext uri="{FF2B5EF4-FFF2-40B4-BE49-F238E27FC236}">
                <a16:creationId xmlns:a16="http://schemas.microsoft.com/office/drawing/2014/main" id="{D9FDB49F-D07A-4C0E-8892-FBF9C29FA5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17267" r="40929" b="21749"/>
          <a:stretch/>
        </p:blipFill>
        <p:spPr>
          <a:xfrm>
            <a:off x="279273" y="3621714"/>
            <a:ext cx="2786631" cy="2524254"/>
          </a:xfrm>
          <a:prstGeom prst="rect">
            <a:avLst/>
          </a:prstGeom>
        </p:spPr>
      </p:pic>
      <p:pic>
        <p:nvPicPr>
          <p:cNvPr id="1026" name="Picture 2" descr="Image result for andrena tibialis salix">
            <a:extLst>
              <a:ext uri="{FF2B5EF4-FFF2-40B4-BE49-F238E27FC236}">
                <a16:creationId xmlns:a16="http://schemas.microsoft.com/office/drawing/2014/main" id="{48E22DBD-1667-4924-9DCC-5F43858C8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905" y="3621715"/>
            <a:ext cx="3365672" cy="25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&quot;andrena haemorrhoa&quot; salix">
            <a:extLst>
              <a:ext uri="{FF2B5EF4-FFF2-40B4-BE49-F238E27FC236}">
                <a16:creationId xmlns:a16="http://schemas.microsoft.com/office/drawing/2014/main" id="{C1B7EA65-5C76-4610-BBC2-61BC76EEA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10382" r="31189" b="20656"/>
          <a:stretch/>
        </p:blipFill>
        <p:spPr bwMode="auto">
          <a:xfrm>
            <a:off x="5760424" y="3607317"/>
            <a:ext cx="3104311" cy="25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&quot;andrena barbilabris&quot; salix">
            <a:extLst>
              <a:ext uri="{FF2B5EF4-FFF2-40B4-BE49-F238E27FC236}">
                <a16:creationId xmlns:a16="http://schemas.microsoft.com/office/drawing/2014/main" id="{2BD8F733-A470-4ABB-AD49-215890597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0" r="6440"/>
          <a:stretch/>
        </p:blipFill>
        <p:spPr bwMode="auto">
          <a:xfrm>
            <a:off x="8777837" y="914245"/>
            <a:ext cx="3118167" cy="27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&quot;andrena clarkella&quot; salix">
            <a:extLst>
              <a:ext uri="{FF2B5EF4-FFF2-40B4-BE49-F238E27FC236}">
                <a16:creationId xmlns:a16="http://schemas.microsoft.com/office/drawing/2014/main" id="{D4DE4592-307F-4035-A56F-EA31738EE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5" t="18749" r="830" b="12324"/>
          <a:stretch/>
        </p:blipFill>
        <p:spPr bwMode="auto">
          <a:xfrm>
            <a:off x="8777837" y="3607317"/>
            <a:ext cx="3104311" cy="25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100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wildebijen.nl/andrena_nigroaenea_m_SF.jpg">
            <a:extLst>
              <a:ext uri="{FF2B5EF4-FFF2-40B4-BE49-F238E27FC236}">
                <a16:creationId xmlns:a16="http://schemas.microsoft.com/office/drawing/2014/main" id="{E980B748-4013-4BFD-AB49-F7AC45FD1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692" y="914245"/>
            <a:ext cx="3071833" cy="321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 descr="En bild som visar växt, fågel, liten&#10;&#10;Automatiskt genererad beskrivning">
            <a:extLst>
              <a:ext uri="{FF2B5EF4-FFF2-40B4-BE49-F238E27FC236}">
                <a16:creationId xmlns:a16="http://schemas.microsoft.com/office/drawing/2014/main" id="{74252417-44D6-4138-A0EC-3612FBF0C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57" y="914511"/>
            <a:ext cx="3118167" cy="2721600"/>
          </a:xfrm>
          <a:prstGeom prst="rect">
            <a:avLst/>
          </a:prstGeom>
        </p:spPr>
      </p:pic>
      <p:sp>
        <p:nvSpPr>
          <p:cNvPr id="8206" name="Rectangle 14"/>
          <p:cNvSpPr>
            <a:spLocks noGrp="1" noChangeArrowheads="1"/>
          </p:cNvSpPr>
          <p:nvPr>
            <p:ph type="title"/>
          </p:nvPr>
        </p:nvSpPr>
        <p:spPr>
          <a:xfrm>
            <a:off x="279273" y="-242888"/>
            <a:ext cx="8229600" cy="1143001"/>
          </a:xfrm>
          <a:noFill/>
        </p:spPr>
        <p:txBody>
          <a:bodyPr/>
          <a:lstStyle/>
          <a:p>
            <a:r>
              <a:rPr lang="sv-SE" altLang="sv-SE" i="1" dirty="0"/>
              <a:t>Salix </a:t>
            </a:r>
            <a:r>
              <a:rPr lang="sv-SE" altLang="sv-SE" dirty="0"/>
              <a:t>spp.</a:t>
            </a:r>
          </a:p>
        </p:txBody>
      </p:sp>
      <p:pic>
        <p:nvPicPr>
          <p:cNvPr id="3" name="Bildobjekt 2" descr="En bild som visar växt, träd, inomhus&#10;&#10;Automatiskt genererad beskrivning">
            <a:extLst>
              <a:ext uri="{FF2B5EF4-FFF2-40B4-BE49-F238E27FC236}">
                <a16:creationId xmlns:a16="http://schemas.microsoft.com/office/drawing/2014/main" id="{BC36EB30-E48F-471A-AA76-1A598805E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3" y="900113"/>
            <a:ext cx="2660904" cy="2721864"/>
          </a:xfrm>
          <a:prstGeom prst="rect">
            <a:avLst/>
          </a:prstGeom>
        </p:spPr>
      </p:pic>
      <p:pic>
        <p:nvPicPr>
          <p:cNvPr id="11" name="Bildobjekt 10" descr="En bild som visar träd, växt&#10;&#10;Automatiskt genererad beskrivning">
            <a:extLst>
              <a:ext uri="{FF2B5EF4-FFF2-40B4-BE49-F238E27FC236}">
                <a16:creationId xmlns:a16="http://schemas.microsoft.com/office/drawing/2014/main" id="{D9FDB49F-D07A-4C0E-8892-FBF9C29FA5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17267" r="40929" b="21749"/>
          <a:stretch/>
        </p:blipFill>
        <p:spPr>
          <a:xfrm>
            <a:off x="279273" y="3621714"/>
            <a:ext cx="2786631" cy="2524254"/>
          </a:xfrm>
          <a:prstGeom prst="rect">
            <a:avLst/>
          </a:prstGeom>
        </p:spPr>
      </p:pic>
      <p:pic>
        <p:nvPicPr>
          <p:cNvPr id="1026" name="Picture 2" descr="Image result for andrena tibialis salix">
            <a:extLst>
              <a:ext uri="{FF2B5EF4-FFF2-40B4-BE49-F238E27FC236}">
                <a16:creationId xmlns:a16="http://schemas.microsoft.com/office/drawing/2014/main" id="{48E22DBD-1667-4924-9DCC-5F43858C8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905" y="3621715"/>
            <a:ext cx="3365672" cy="25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&quot;andrena haemorrhoa&quot; salix">
            <a:extLst>
              <a:ext uri="{FF2B5EF4-FFF2-40B4-BE49-F238E27FC236}">
                <a16:creationId xmlns:a16="http://schemas.microsoft.com/office/drawing/2014/main" id="{C1B7EA65-5C76-4610-BBC2-61BC76EEA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10382" r="31189" b="20656"/>
          <a:stretch/>
        </p:blipFill>
        <p:spPr bwMode="auto">
          <a:xfrm>
            <a:off x="5760424" y="3607317"/>
            <a:ext cx="3104311" cy="25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&quot;andrena barbilabris&quot; salix">
            <a:extLst>
              <a:ext uri="{FF2B5EF4-FFF2-40B4-BE49-F238E27FC236}">
                <a16:creationId xmlns:a16="http://schemas.microsoft.com/office/drawing/2014/main" id="{2BD8F733-A470-4ABB-AD49-215890597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0" r="6440"/>
          <a:stretch/>
        </p:blipFill>
        <p:spPr bwMode="auto">
          <a:xfrm>
            <a:off x="8777837" y="914245"/>
            <a:ext cx="3118167" cy="27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&quot;andrena clarkella&quot; salix">
            <a:extLst>
              <a:ext uri="{FF2B5EF4-FFF2-40B4-BE49-F238E27FC236}">
                <a16:creationId xmlns:a16="http://schemas.microsoft.com/office/drawing/2014/main" id="{D4DE4592-307F-4035-A56F-EA31738EE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5" t="18749" r="830" b="12324"/>
          <a:stretch/>
        </p:blipFill>
        <p:spPr bwMode="auto">
          <a:xfrm>
            <a:off x="8777837" y="3607317"/>
            <a:ext cx="3104311" cy="25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56034C66-1AF6-4443-B74A-CBC71C24DE97}"/>
              </a:ext>
            </a:extLst>
          </p:cNvPr>
          <p:cNvSpPr txBox="1"/>
          <p:nvPr/>
        </p:nvSpPr>
        <p:spPr>
          <a:xfrm>
            <a:off x="419725" y="3192905"/>
            <a:ext cx="1198248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b="1" i="1" dirty="0">
                <a:solidFill>
                  <a:schemeClr val="bg1">
                    <a:lumMod val="95000"/>
                  </a:schemeClr>
                </a:solidFill>
              </a:rPr>
              <a:t>Apis mellifera	Andrena vaga	Andrena </a:t>
            </a:r>
            <a:r>
              <a:rPr lang="sv-SE" sz="2600" b="1" i="1" dirty="0" err="1">
                <a:solidFill>
                  <a:schemeClr val="bg1">
                    <a:lumMod val="95000"/>
                  </a:schemeClr>
                </a:solidFill>
              </a:rPr>
              <a:t>nigroaena</a:t>
            </a:r>
            <a:r>
              <a:rPr lang="sv-SE" sz="2600" b="1" i="1" dirty="0">
                <a:solidFill>
                  <a:schemeClr val="bg1">
                    <a:lumMod val="95000"/>
                  </a:schemeClr>
                </a:solidFill>
              </a:rPr>
              <a:t>	   Andrena barbilabris</a:t>
            </a:r>
          </a:p>
          <a:p>
            <a:endParaRPr lang="sv-SE" sz="2600" b="1" i="1" dirty="0">
              <a:solidFill>
                <a:schemeClr val="bg1">
                  <a:lumMod val="95000"/>
                </a:schemeClr>
              </a:solidFill>
            </a:endParaRPr>
          </a:p>
          <a:p>
            <a:endParaRPr lang="sv-SE" sz="2600" b="1" i="1" dirty="0">
              <a:solidFill>
                <a:schemeClr val="bg1">
                  <a:lumMod val="95000"/>
                </a:schemeClr>
              </a:solidFill>
            </a:endParaRPr>
          </a:p>
          <a:p>
            <a:endParaRPr lang="sv-SE" sz="2600" b="1" i="1" dirty="0">
              <a:solidFill>
                <a:schemeClr val="bg1">
                  <a:lumMod val="95000"/>
                </a:schemeClr>
              </a:solidFill>
            </a:endParaRPr>
          </a:p>
          <a:p>
            <a:endParaRPr lang="sv-SE" sz="2600" b="1" i="1" dirty="0">
              <a:solidFill>
                <a:schemeClr val="bg1">
                  <a:lumMod val="95000"/>
                </a:schemeClr>
              </a:solidFill>
            </a:endParaRPr>
          </a:p>
          <a:p>
            <a:endParaRPr lang="sv-SE" sz="2600" b="1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sv-SE" sz="2600" b="1" i="1" dirty="0">
                <a:solidFill>
                  <a:schemeClr val="bg1">
                    <a:lumMod val="95000"/>
                  </a:schemeClr>
                </a:solidFill>
              </a:rPr>
              <a:t>Andrena </a:t>
            </a:r>
            <a:r>
              <a:rPr lang="sv-SE" sz="2600" b="1" i="1" dirty="0" err="1">
                <a:solidFill>
                  <a:schemeClr val="bg1">
                    <a:lumMod val="95000"/>
                  </a:schemeClr>
                </a:solidFill>
              </a:rPr>
              <a:t>praceox</a:t>
            </a:r>
            <a:r>
              <a:rPr lang="sv-SE" sz="2600" b="1" i="1" dirty="0">
                <a:solidFill>
                  <a:schemeClr val="bg1">
                    <a:lumMod val="95000"/>
                  </a:schemeClr>
                </a:solidFill>
              </a:rPr>
              <a:t>	Andrena </a:t>
            </a:r>
            <a:r>
              <a:rPr lang="sv-SE" sz="2600" b="1" i="1" dirty="0" err="1">
                <a:solidFill>
                  <a:schemeClr val="bg1">
                    <a:lumMod val="95000"/>
                  </a:schemeClr>
                </a:solidFill>
              </a:rPr>
              <a:t>bicolor</a:t>
            </a:r>
            <a:r>
              <a:rPr lang="sv-SE" sz="2600" b="1" i="1" dirty="0">
                <a:solidFill>
                  <a:schemeClr val="bg1">
                    <a:lumMod val="95000"/>
                  </a:schemeClr>
                </a:solidFill>
              </a:rPr>
              <a:t>	Andrena </a:t>
            </a:r>
            <a:r>
              <a:rPr lang="sv-SE" sz="2600" b="1" i="1" dirty="0" err="1">
                <a:solidFill>
                  <a:schemeClr val="bg1">
                    <a:lumMod val="95000"/>
                  </a:schemeClr>
                </a:solidFill>
              </a:rPr>
              <a:t>haemorrhoa</a:t>
            </a:r>
            <a:r>
              <a:rPr lang="sv-SE" sz="2600" b="1" i="1" dirty="0">
                <a:solidFill>
                  <a:schemeClr val="bg1">
                    <a:lumMod val="95000"/>
                  </a:schemeClr>
                </a:solidFill>
              </a:rPr>
              <a:t>   Andrena </a:t>
            </a:r>
            <a:r>
              <a:rPr lang="sv-SE" sz="2600" b="1" i="1" dirty="0" err="1">
                <a:solidFill>
                  <a:schemeClr val="bg1">
                    <a:lumMod val="95000"/>
                  </a:schemeClr>
                </a:solidFill>
              </a:rPr>
              <a:t>clarkella</a:t>
            </a:r>
            <a:endParaRPr lang="sv-SE" sz="26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6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D5D0E2-67BC-4046-BB36-1FD98109B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Value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pollination </a:t>
            </a:r>
            <a:r>
              <a:rPr lang="sv-SE" dirty="0" err="1"/>
              <a:t>increases</a:t>
            </a:r>
            <a:endParaRPr lang="sv-SE" dirty="0"/>
          </a:p>
        </p:txBody>
      </p:sp>
      <p:pic>
        <p:nvPicPr>
          <p:cNvPr id="5122" name="Picture 2" descr="https://journals.plos.org/plosone/article/figure/image?size=large&amp;id=10.1371/journal.pone.0035954.g001">
            <a:extLst>
              <a:ext uri="{FF2B5EF4-FFF2-40B4-BE49-F238E27FC236}">
                <a16:creationId xmlns:a16="http://schemas.microsoft.com/office/drawing/2014/main" id="{18AE0AED-4A59-42F5-868E-E7FF0DC1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902884"/>
            <a:ext cx="5150345" cy="43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9A975091-738C-4A07-949E-C58A62C14FDD}"/>
              </a:ext>
            </a:extLst>
          </p:cNvPr>
          <p:cNvSpPr/>
          <p:nvPr/>
        </p:nvSpPr>
        <p:spPr>
          <a:xfrm>
            <a:off x="9537674" y="5347338"/>
            <a:ext cx="3236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Helvetica Neue"/>
              </a:rPr>
              <a:t>Estimated by Helmholtz Association of German Research </a:t>
            </a:r>
            <a:r>
              <a:rPr lang="en-US" dirty="0" err="1">
                <a:solidFill>
                  <a:srgbClr val="333333"/>
                </a:solidFill>
                <a:latin typeface="Helvetica Neue"/>
              </a:rPr>
              <a:t>Centres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179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D91A42B5-2EAF-433D-9B3F-0071A89A8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59" y="2983230"/>
            <a:ext cx="298323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sv-SE" altLang="sv-SE" b="1" dirty="0"/>
              <a:t>69 % </a:t>
            </a:r>
            <a:r>
              <a:rPr lang="sv-SE" altLang="sv-SE" b="1" dirty="0" err="1"/>
              <a:t>of</a:t>
            </a:r>
            <a:r>
              <a:rPr lang="sv-SE" altLang="sv-SE" b="1" dirty="0"/>
              <a:t> red </a:t>
            </a:r>
            <a:r>
              <a:rPr lang="sv-SE" altLang="sv-SE" b="1" dirty="0" err="1"/>
              <a:t>listed</a:t>
            </a:r>
            <a:r>
              <a:rPr lang="sv-SE" altLang="sv-SE" b="1" dirty="0"/>
              <a:t> plants (347 arter)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sv-SE" altLang="sv-SE" b="1" dirty="0"/>
              <a:t>57 % </a:t>
            </a:r>
            <a:r>
              <a:rPr lang="sv-SE" altLang="sv-SE" b="1" dirty="0" err="1"/>
              <a:t>of</a:t>
            </a:r>
            <a:r>
              <a:rPr lang="sv-SE" altLang="sv-SE" b="1" dirty="0"/>
              <a:t> red </a:t>
            </a:r>
            <a:r>
              <a:rPr lang="sv-SE" altLang="sv-SE" b="1" dirty="0" err="1"/>
              <a:t>listed</a:t>
            </a:r>
            <a:r>
              <a:rPr lang="sv-SE" altLang="sv-SE" b="1" dirty="0"/>
              <a:t> </a:t>
            </a:r>
            <a:r>
              <a:rPr lang="sv-SE" altLang="sv-SE" b="1" dirty="0" err="1"/>
              <a:t>insects</a:t>
            </a:r>
            <a:r>
              <a:rPr lang="sv-SE" altLang="sv-SE" b="1" dirty="0"/>
              <a:t> (1 165 arter)</a:t>
            </a:r>
          </a:p>
          <a:p>
            <a:pPr eaLnBrk="1" hangingPunct="1">
              <a:spcBef>
                <a:spcPct val="50000"/>
              </a:spcBef>
            </a:pPr>
            <a:endParaRPr lang="sv-SE" altLang="sv-SE" b="1" dirty="0"/>
          </a:p>
        </p:txBody>
      </p:sp>
      <p:pic>
        <p:nvPicPr>
          <p:cNvPr id="3" name="Platshållare för innehåll 4" descr="En bild som visar blomma, växt, inomhus, bord&#10;&#10;Automatiskt genererad beskrivning">
            <a:extLst>
              <a:ext uri="{FF2B5EF4-FFF2-40B4-BE49-F238E27FC236}">
                <a16:creationId xmlns:a16="http://schemas.microsoft.com/office/drawing/2014/main" id="{0AA7D933-38E6-4725-AD26-19EC1D1AF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55" y="1859419"/>
            <a:ext cx="5593343" cy="4195008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7451B576-5984-4E79-B4D2-045F90907D4E}"/>
              </a:ext>
            </a:extLst>
          </p:cNvPr>
          <p:cNvSpPr/>
          <p:nvPr/>
        </p:nvSpPr>
        <p:spPr>
          <a:xfrm>
            <a:off x="822959" y="2521565"/>
            <a:ext cx="4377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v-SE" altLang="sv-SE" sz="2400" b="1" dirty="0" err="1">
                <a:latin typeface="Times New Roman" panose="02020603050405020304" pitchFamily="18" charset="0"/>
              </a:rPr>
              <a:t>e.g</a:t>
            </a:r>
            <a:r>
              <a:rPr lang="sv-SE" altLang="sv-SE" sz="2400" b="1" dirty="0">
                <a:latin typeface="Times New Roman" panose="02020603050405020304" pitchFamily="18" charset="0"/>
              </a:rPr>
              <a:t>. the Swedish rural landscape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7A9054E7-3F47-4CD2-BDEA-D608F9036F7B}"/>
              </a:ext>
            </a:extLst>
          </p:cNvPr>
          <p:cNvSpPr txBox="1">
            <a:spLocks/>
          </p:cNvSpPr>
          <p:nvPr/>
        </p:nvSpPr>
        <p:spPr>
          <a:xfrm>
            <a:off x="1165859" y="839975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err="1"/>
              <a:t>Fact</a:t>
            </a:r>
            <a:r>
              <a:rPr lang="sv-SE" dirty="0"/>
              <a:t>: pollination is in </a:t>
            </a:r>
            <a:r>
              <a:rPr lang="sv-SE" dirty="0" err="1"/>
              <a:t>danger</a:t>
            </a:r>
            <a:endParaRPr lang="sv-S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ubrik 1">
            <a:extLst>
              <a:ext uri="{FF2B5EF4-FFF2-40B4-BE49-F238E27FC236}">
                <a16:creationId xmlns:a16="http://schemas.microsoft.com/office/drawing/2014/main" id="{6BBA7491-539A-48FE-A84B-C548EE8F6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v-SE" altLang="sv-SE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989D652-5736-46CB-B336-215DEFC5B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5" t="67402" r="8633" b="18947"/>
          <a:stretch/>
        </p:blipFill>
        <p:spPr bwMode="auto">
          <a:xfrm>
            <a:off x="1" y="0"/>
            <a:ext cx="12191999" cy="686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>
            <a:extLst>
              <a:ext uri="{FF2B5EF4-FFF2-40B4-BE49-F238E27FC236}">
                <a16:creationId xmlns:a16="http://schemas.microsoft.com/office/drawing/2014/main" id="{99B54016-7E6C-450A-9176-32D21A1C0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4" t="17917" r="8633" b="18947"/>
          <a:stretch/>
        </p:blipFill>
        <p:spPr bwMode="auto">
          <a:xfrm>
            <a:off x="2063552" y="332656"/>
            <a:ext cx="698477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Platshållare för innehåll 2">
            <a:extLst>
              <a:ext uri="{FF2B5EF4-FFF2-40B4-BE49-F238E27FC236}">
                <a16:creationId xmlns:a16="http://schemas.microsoft.com/office/drawing/2014/main" id="{4BFB0815-0863-4CB0-BAFB-7D8D3819B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147" y="6071974"/>
            <a:ext cx="7765322" cy="616430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sv-SE" b="1" dirty="0">
                <a:solidFill>
                  <a:schemeClr val="bg1"/>
                </a:solidFill>
                <a:effectLst/>
              </a:rPr>
              <a:t>Biesmeijer et al. 2006. Parallell </a:t>
            </a:r>
            <a:r>
              <a:rPr lang="sv-SE" b="1" dirty="0" err="1">
                <a:solidFill>
                  <a:schemeClr val="bg1"/>
                </a:solidFill>
                <a:effectLst/>
              </a:rPr>
              <a:t>decline</a:t>
            </a:r>
            <a:r>
              <a:rPr lang="sv-SE" b="1" dirty="0">
                <a:solidFill>
                  <a:schemeClr val="bg1"/>
                </a:solidFill>
                <a:effectLst/>
              </a:rPr>
              <a:t>… Science 313:351-354.</a:t>
            </a:r>
          </a:p>
          <a:p>
            <a:pPr eaLnBrk="1" hangingPunct="1"/>
            <a:endParaRPr lang="sv-SE" altLang="sv-S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B763735-5C9D-44A3-A51D-18D6F85DC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5" t="67402" r="8633" b="18947"/>
          <a:stretch/>
        </p:blipFill>
        <p:spPr bwMode="auto">
          <a:xfrm>
            <a:off x="7104112" y="2747733"/>
            <a:ext cx="3195320" cy="176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9CF4CB0-02C4-449A-B060-4D05961EF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5" t="67402" r="8633" b="18947"/>
          <a:stretch/>
        </p:blipFill>
        <p:spPr bwMode="auto">
          <a:xfrm>
            <a:off x="7104112" y="2256084"/>
            <a:ext cx="3195320" cy="22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400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lå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Återblick">
  <a:themeElements>
    <a:clrScheme name="Återblick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Åter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Åter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3ed xmlns="44061ef7-8618-49bc-a675-a53f45adeff9" xsi:nil="true"/>
    <_x0069_lx9 xmlns="44061ef7-8618-49bc-a675-a53f45adeff9" xsi:nil="true"/>
    <Filter_x0020_Anneli xmlns="44061ef7-8618-49bc-a675-a53f45adeff9"/>
    <_x0069_rr1 xmlns="44061ef7-8618-49bc-a675-a53f45adeff9" xsi:nil="true"/>
    <iptc xmlns="44061ef7-8618-49bc-a675-a53f45adeff9" xsi:nil="true"/>
    <mshh xmlns="44061ef7-8618-49bc-a675-a53f45adeff9" xsi:nil="true"/>
    <hpyi xmlns="44061ef7-8618-49bc-a675-a53f45adeff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8BF7152CABC574992BB5CDB2BDB345B" ma:contentTypeVersion="8" ma:contentTypeDescription="Skapa ett nytt dokument." ma:contentTypeScope="" ma:versionID="d5d294405b31db0cd5357df367f54a9b">
  <xsd:schema xmlns:xsd="http://www.w3.org/2001/XMLSchema" xmlns:xs="http://www.w3.org/2001/XMLSchema" xmlns:p="http://schemas.microsoft.com/office/2006/metadata/properties" xmlns:ns2="44061ef7-8618-49bc-a675-a53f45adeff9" targetNamespace="http://schemas.microsoft.com/office/2006/metadata/properties" ma:root="true" ma:fieldsID="1388771dc184ac02f8715026e0117905" ns2:_="">
    <xsd:import namespace="44061ef7-8618-49bc-a675-a53f45adeff9"/>
    <xsd:element name="properties">
      <xsd:complexType>
        <xsd:sequence>
          <xsd:element name="documentManagement">
            <xsd:complexType>
              <xsd:all>
                <xsd:element ref="ns2:hpyi" minOccurs="0"/>
                <xsd:element ref="ns2:_x0069_lx9" minOccurs="0"/>
                <xsd:element ref="ns2:iptc" minOccurs="0"/>
                <xsd:element ref="ns2:p3ed" minOccurs="0"/>
                <xsd:element ref="ns2:mshh" minOccurs="0"/>
                <xsd:element ref="ns2:Filter_x0020_Anneli" minOccurs="0"/>
                <xsd:element ref="ns2:_x0069_rr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61ef7-8618-49bc-a675-a53f45adeff9" elementFormDefault="qualified">
    <xsd:import namespace="http://schemas.microsoft.com/office/2006/documentManagement/types"/>
    <xsd:import namespace="http://schemas.microsoft.com/office/infopath/2007/PartnerControls"/>
    <xsd:element name="hpyi" ma:index="8" nillable="true" ma:displayName="Projektadministration" ma:internalName="hpyi">
      <xsd:simpleType>
        <xsd:restriction base="dms:Text"/>
      </xsd:simpleType>
    </xsd:element>
    <xsd:element name="_x0069_lx9" ma:index="9" nillable="true" ma:displayName="Objektinfo" ma:internalName="_x0069_lx9">
      <xsd:simpleType>
        <xsd:restriction base="dms:Text"/>
      </xsd:simpleType>
    </xsd:element>
    <xsd:element name="iptc" ma:index="10" nillable="true" ma:displayName="Partner" ma:internalName="iptc">
      <xsd:simpleType>
        <xsd:restriction base="dms:Text"/>
      </xsd:simpleType>
    </xsd:element>
    <xsd:element name="p3ed" ma:index="11" nillable="true" ma:displayName="Projektinformation" ma:internalName="p3ed">
      <xsd:simpleType>
        <xsd:restriction base="dms:Text"/>
      </xsd:simpleType>
    </xsd:element>
    <xsd:element name="mshh" ma:index="12" nillable="true" ma:displayName="Uppföljning" ma:internalName="mshh">
      <xsd:simpleType>
        <xsd:restriction base="dms:Text"/>
      </xsd:simpleType>
    </xsd:element>
    <xsd:element name="Filter_x0020_Anneli" ma:index="13" nillable="true" ma:displayName="Filter Anneli" ma:internalName="Filter_x0020_Anneli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ministration"/>
                    <xsd:enumeration value="Information"/>
                    <xsd:enumeration value="Objektinformation"/>
                    <xsd:enumeration value="Partner"/>
                  </xsd:restriction>
                </xsd:simpleType>
              </xsd:element>
            </xsd:sequence>
          </xsd:extension>
        </xsd:complexContent>
      </xsd:complexType>
    </xsd:element>
    <xsd:element name="_x0069_rr1" ma:index="14" nillable="true" ma:displayName="Administration" ma:internalName="_x0069_rr1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 ma:readOnly="true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A4E2D4-39F4-4C97-B9C7-5209733224F2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purl.org/dc/terms/"/>
    <ds:schemaRef ds:uri="44061ef7-8618-49bc-a675-a53f45adeff9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EB1DE38-09CD-4E52-B367-6142591DB0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5A90B9-995A-44A6-84B0-6719A8320C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061ef7-8618-49bc-a675-a53f45adef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1061</Words>
  <Application>Microsoft Office PowerPoint</Application>
  <PresentationFormat>Bredbild</PresentationFormat>
  <Paragraphs>171</Paragraphs>
  <Slides>34</Slides>
  <Notes>21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34</vt:i4>
      </vt:variant>
    </vt:vector>
  </HeadingPairs>
  <TitlesOfParts>
    <vt:vector size="45" baseType="lpstr">
      <vt:lpstr>Arial</vt:lpstr>
      <vt:lpstr>Arial Narrow</vt:lpstr>
      <vt:lpstr>Calibri</vt:lpstr>
      <vt:lpstr>Calibri Light</vt:lpstr>
      <vt:lpstr>Courier New</vt:lpstr>
      <vt:lpstr>Garamond</vt:lpstr>
      <vt:lpstr>Helvetica Neue</vt:lpstr>
      <vt:lpstr>Times New Roman</vt:lpstr>
      <vt:lpstr>Wingdings 2</vt:lpstr>
      <vt:lpstr>Office-tema</vt:lpstr>
      <vt:lpstr>Återblick</vt:lpstr>
      <vt:lpstr>LIFE Coast Benefit</vt:lpstr>
      <vt:lpstr>Pollination     </vt:lpstr>
      <vt:lpstr>The importance of pollination</vt:lpstr>
      <vt:lpstr>The importance of pollination</vt:lpstr>
      <vt:lpstr>Salix spp.</vt:lpstr>
      <vt:lpstr>Salix spp.</vt:lpstr>
      <vt:lpstr>Value of pollination increases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 Habitats     </vt:lpstr>
      <vt:lpstr>Megachile analis</vt:lpstr>
      <vt:lpstr>Bombus muscorum</vt:lpstr>
      <vt:lpstr>Andrena fulvida</vt:lpstr>
      <vt:lpstr>PowerPoint-presentation</vt:lpstr>
      <vt:lpstr>PowerPoint-presentation</vt:lpstr>
      <vt:lpstr>Lack of pollen plants and nesting sites</vt:lpstr>
      <vt:lpstr>Results of LIFE Coast Benefit</vt:lpstr>
      <vt:lpstr>Results of LIFE Coast Benefit</vt:lpstr>
      <vt:lpstr>Results of LIFE Coast Benefit</vt:lpstr>
      <vt:lpstr>Results of LIFE Coast Benefit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Coast Benefit</dc:title>
  <dc:creator>Magnus Stenmark</dc:creator>
  <cp:lastModifiedBy>Magnus Stenmark</cp:lastModifiedBy>
  <cp:revision>20</cp:revision>
  <dcterms:created xsi:type="dcterms:W3CDTF">2019-05-13T06:51:40Z</dcterms:created>
  <dcterms:modified xsi:type="dcterms:W3CDTF">2019-05-16T05:12:01Z</dcterms:modified>
</cp:coreProperties>
</file>