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86" r:id="rId1"/>
  </p:sldMasterIdLst>
  <p:notesMasterIdLst>
    <p:notesMasterId r:id="rId36"/>
  </p:notesMasterIdLst>
  <p:handoutMasterIdLst>
    <p:handoutMasterId r:id="rId37"/>
  </p:handoutMasterIdLst>
  <p:sldIdLst>
    <p:sldId id="256" r:id="rId2"/>
    <p:sldId id="578" r:id="rId3"/>
    <p:sldId id="579" r:id="rId4"/>
    <p:sldId id="288" r:id="rId5"/>
    <p:sldId id="311" r:id="rId6"/>
    <p:sldId id="588" r:id="rId7"/>
    <p:sldId id="265" r:id="rId8"/>
    <p:sldId id="286" r:id="rId9"/>
    <p:sldId id="590" r:id="rId10"/>
    <p:sldId id="277" r:id="rId11"/>
    <p:sldId id="278" r:id="rId12"/>
    <p:sldId id="269" r:id="rId13"/>
    <p:sldId id="580" r:id="rId14"/>
    <p:sldId id="261" r:id="rId15"/>
    <p:sldId id="582" r:id="rId16"/>
    <p:sldId id="264" r:id="rId17"/>
    <p:sldId id="581" r:id="rId18"/>
    <p:sldId id="275" r:id="rId19"/>
    <p:sldId id="583" r:id="rId20"/>
    <p:sldId id="592" r:id="rId21"/>
    <p:sldId id="593" r:id="rId22"/>
    <p:sldId id="300" r:id="rId23"/>
    <p:sldId id="584" r:id="rId24"/>
    <p:sldId id="280" r:id="rId25"/>
    <p:sldId id="281" r:id="rId26"/>
    <p:sldId id="585" r:id="rId27"/>
    <p:sldId id="591" r:id="rId28"/>
    <p:sldId id="279" r:id="rId29"/>
    <p:sldId id="303" r:id="rId30"/>
    <p:sldId id="266" r:id="rId31"/>
    <p:sldId id="287" r:id="rId32"/>
    <p:sldId id="273" r:id="rId33"/>
    <p:sldId id="270" r:id="rId34"/>
    <p:sldId id="283" r:id="rId35"/>
  </p:sldIdLst>
  <p:sldSz cx="9144000" cy="5143500" type="screen16x9"/>
  <p:notesSz cx="6794500" cy="99314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orient="horz" pos="2675">
          <p15:clr>
            <a:srgbClr val="A4A3A4"/>
          </p15:clr>
        </p15:guide>
        <p15:guide id="3" pos="2880">
          <p15:clr>
            <a:srgbClr val="A4A3A4"/>
          </p15:clr>
        </p15:guide>
        <p15:guide id="4" pos="5375">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ra cousins" initials="sc" lastIdx="1" clrIdx="0">
    <p:extLst>
      <p:ext uri="{19B8F6BF-5375-455C-9EA6-DF929625EA0E}">
        <p15:presenceInfo xmlns:p15="http://schemas.microsoft.com/office/powerpoint/2012/main" userId="1b1af825c8b62707"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2B2B2"/>
    <a:srgbClr val="000000"/>
    <a:srgbClr val="008000"/>
    <a:srgbClr val="FFFFFF"/>
    <a:srgbClr val="00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906" autoAdjust="0"/>
    <p:restoredTop sz="75410" autoAdjust="0"/>
  </p:normalViewPr>
  <p:slideViewPr>
    <p:cSldViewPr snapToGrid="0">
      <p:cViewPr varScale="1">
        <p:scale>
          <a:sx n="65" d="100"/>
          <a:sy n="65" d="100"/>
        </p:scale>
        <p:origin x="1656" y="24"/>
      </p:cViewPr>
      <p:guideLst>
        <p:guide orient="horz" pos="1620"/>
        <p:guide orient="horz" pos="2675"/>
        <p:guide pos="2880"/>
        <p:guide pos="5375"/>
      </p:guideLst>
    </p:cSldViewPr>
  </p:slideViewPr>
  <p:notesTextViewPr>
    <p:cViewPr>
      <p:scale>
        <a:sx n="100" d="100"/>
        <a:sy n="100" d="100"/>
      </p:scale>
      <p:origin x="0" y="0"/>
    </p:cViewPr>
  </p:notesTextViewPr>
  <p:sorterViewPr>
    <p:cViewPr>
      <p:scale>
        <a:sx n="65" d="100"/>
        <a:sy n="65"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8-05-14T11:58:17.332" idx="1">
    <p:pos x="10" y="10"/>
    <p:text>Bolin Centre PPTs
Font:		Verdana
Font size:	Title: 	26 pt
Text	26 pt, 20 pt (normal) and 14 pt
New text boxes sometimes default in Calibri 18 pt. If so, please change to Verdana 20 pt.</p:text>
    <p:extLst mod="1">
      <p:ext uri="{C676402C-5697-4E1C-873F-D02D1690AC5C}">
        <p15:threadingInfo xmlns:p15="http://schemas.microsoft.com/office/powerpoint/2012/main" timeZoneBias="-12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44283" cy="49657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48645" y="0"/>
            <a:ext cx="2944283" cy="496570"/>
          </a:xfrm>
          <a:prstGeom prst="rect">
            <a:avLst/>
          </a:prstGeom>
        </p:spPr>
        <p:txBody>
          <a:bodyPr vert="horz" lIns="91440" tIns="45720" rIns="91440" bIns="45720" rtlCol="0"/>
          <a:lstStyle>
            <a:lvl1pPr algn="r">
              <a:defRPr sz="1200"/>
            </a:lvl1pPr>
          </a:lstStyle>
          <a:p>
            <a:fld id="{5273A966-D8BE-5448-9444-FAA23E867E8C}" type="datetimeFigureOut">
              <a:rPr lang="en-US" smtClean="0"/>
              <a:t>5/16/2019</a:t>
            </a:fld>
            <a:endParaRPr lang="en-US"/>
          </a:p>
        </p:txBody>
      </p:sp>
      <p:sp>
        <p:nvSpPr>
          <p:cNvPr id="4" name="Footer Placeholder 3"/>
          <p:cNvSpPr>
            <a:spLocks noGrp="1"/>
          </p:cNvSpPr>
          <p:nvPr>
            <p:ph type="ftr" sz="quarter" idx="2"/>
          </p:nvPr>
        </p:nvSpPr>
        <p:spPr>
          <a:xfrm>
            <a:off x="1" y="9433107"/>
            <a:ext cx="2944283" cy="49657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48645" y="9433107"/>
            <a:ext cx="2944283" cy="496570"/>
          </a:xfrm>
          <a:prstGeom prst="rect">
            <a:avLst/>
          </a:prstGeom>
        </p:spPr>
        <p:txBody>
          <a:bodyPr vert="horz" lIns="91440" tIns="45720" rIns="91440" bIns="45720" rtlCol="0" anchor="b"/>
          <a:lstStyle>
            <a:lvl1pPr algn="r">
              <a:defRPr sz="1200"/>
            </a:lvl1pPr>
          </a:lstStyle>
          <a:p>
            <a:fld id="{94A7856A-49F5-0648-890B-8862DDBB3429}" type="slidenum">
              <a:rPr lang="en-US" smtClean="0"/>
              <a:t>‹#›</a:t>
            </a:fld>
            <a:endParaRPr lang="en-US"/>
          </a:p>
        </p:txBody>
      </p:sp>
    </p:spTree>
    <p:extLst>
      <p:ext uri="{BB962C8B-B14F-4D97-AF65-F5344CB8AC3E}">
        <p14:creationId xmlns:p14="http://schemas.microsoft.com/office/powerpoint/2010/main" val="210951639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1" y="0"/>
            <a:ext cx="2944283" cy="496570"/>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48645" y="0"/>
            <a:ext cx="2944283" cy="496570"/>
          </a:xfrm>
          <a:prstGeom prst="rect">
            <a:avLst/>
          </a:prstGeom>
        </p:spPr>
        <p:txBody>
          <a:bodyPr vert="horz" lIns="91440" tIns="45720" rIns="91440" bIns="45720" rtlCol="0"/>
          <a:lstStyle>
            <a:lvl1pPr algn="r">
              <a:defRPr sz="1200"/>
            </a:lvl1pPr>
          </a:lstStyle>
          <a:p>
            <a:fld id="{32100B7E-7A17-47E8-A5AB-33071C0C8AAA}" type="datetimeFigureOut">
              <a:rPr lang="sv-SE" smtClean="0"/>
              <a:pPr/>
              <a:t>2019-05-16</a:t>
            </a:fld>
            <a:endParaRPr lang="sv-SE"/>
          </a:p>
        </p:txBody>
      </p:sp>
      <p:sp>
        <p:nvSpPr>
          <p:cNvPr id="4" name="Platshållare för bildobjekt 3"/>
          <p:cNvSpPr>
            <a:spLocks noGrp="1" noRot="1" noChangeAspect="1"/>
          </p:cNvSpPr>
          <p:nvPr>
            <p:ph type="sldImg" idx="2"/>
          </p:nvPr>
        </p:nvSpPr>
        <p:spPr>
          <a:xfrm>
            <a:off x="87313" y="744538"/>
            <a:ext cx="6619875" cy="3724275"/>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79450" y="4717416"/>
            <a:ext cx="5435600" cy="4469130"/>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1" y="9433107"/>
            <a:ext cx="2944283" cy="496570"/>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48645" y="9433107"/>
            <a:ext cx="2944283" cy="496570"/>
          </a:xfrm>
          <a:prstGeom prst="rect">
            <a:avLst/>
          </a:prstGeom>
        </p:spPr>
        <p:txBody>
          <a:bodyPr vert="horz" lIns="91440" tIns="45720" rIns="91440" bIns="45720" rtlCol="0" anchor="b"/>
          <a:lstStyle>
            <a:lvl1pPr algn="r">
              <a:defRPr sz="1200"/>
            </a:lvl1pPr>
          </a:lstStyle>
          <a:p>
            <a:fld id="{A9264AB5-3208-46EB-A2CB-53BA67DEFF15}" type="slidenum">
              <a:rPr lang="sv-SE" smtClean="0"/>
              <a:pPr/>
              <a:t>‹#›</a:t>
            </a:fld>
            <a:endParaRPr lang="sv-SE"/>
          </a:p>
        </p:txBody>
      </p:sp>
    </p:spTree>
    <p:extLst>
      <p:ext uri="{BB962C8B-B14F-4D97-AF65-F5344CB8AC3E}">
        <p14:creationId xmlns:p14="http://schemas.microsoft.com/office/powerpoint/2010/main" val="1820147884"/>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GB" sz="1200" kern="1200" dirty="0">
                <a:solidFill>
                  <a:schemeClr val="tx1"/>
                </a:solidFill>
                <a:effectLst/>
                <a:latin typeface="+mn-lt"/>
                <a:ea typeface="+mn-ea"/>
                <a:cs typeface="+mn-cs"/>
              </a:rPr>
              <a:t>Coastal grasslands – habitats on the move. </a:t>
            </a:r>
            <a:endParaRPr lang="sv-SE"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How livestock can mitigate plant diversity decline</a:t>
            </a:r>
            <a:endParaRPr lang="sv-SE"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Who am I : historical ecology, community ecology landscape ecology also part of the </a:t>
            </a:r>
            <a:r>
              <a:rPr lang="en-GB" sz="1200" kern="1200" dirty="0" err="1">
                <a:solidFill>
                  <a:schemeClr val="tx1"/>
                </a:solidFill>
                <a:effectLst/>
                <a:latin typeface="+mn-lt"/>
                <a:ea typeface="+mn-ea"/>
                <a:cs typeface="+mn-cs"/>
              </a:rPr>
              <a:t>bolin</a:t>
            </a:r>
            <a:r>
              <a:rPr lang="en-GB" sz="1200" kern="1200" dirty="0">
                <a:solidFill>
                  <a:schemeClr val="tx1"/>
                </a:solidFill>
                <a:effectLst/>
                <a:latin typeface="+mn-lt"/>
                <a:ea typeface="+mn-ea"/>
                <a:cs typeface="+mn-cs"/>
              </a:rPr>
              <a:t> centre for climate research in the area on </a:t>
            </a:r>
            <a:r>
              <a:rPr lang="en-GB" sz="1200" kern="1200" dirty="0" err="1">
                <a:solidFill>
                  <a:schemeClr val="tx1"/>
                </a:solidFill>
                <a:effectLst/>
                <a:latin typeface="+mn-lt"/>
                <a:ea typeface="+mn-ea"/>
                <a:cs typeface="+mn-cs"/>
              </a:rPr>
              <a:t>biodiverisy</a:t>
            </a:r>
            <a:r>
              <a:rPr lang="en-GB" sz="1200" kern="1200" dirty="0">
                <a:solidFill>
                  <a:schemeClr val="tx1"/>
                </a:solidFill>
                <a:effectLst/>
                <a:latin typeface="+mn-lt"/>
                <a:ea typeface="+mn-ea"/>
                <a:cs typeface="+mn-cs"/>
              </a:rPr>
              <a:t> and climate</a:t>
            </a:r>
          </a:p>
          <a:p>
            <a:r>
              <a:rPr lang="en-GB" sz="1200" kern="1200" dirty="0">
                <a:solidFill>
                  <a:schemeClr val="tx1"/>
                </a:solidFill>
                <a:effectLst/>
                <a:latin typeface="+mn-lt"/>
                <a:ea typeface="+mn-ea"/>
                <a:cs typeface="+mn-cs"/>
              </a:rPr>
              <a:t>Two stories linked to the coastal project and some food for thought for the future</a:t>
            </a:r>
          </a:p>
          <a:p>
            <a:endParaRPr lang="en-GB" sz="1200" kern="1200" dirty="0">
              <a:solidFill>
                <a:schemeClr val="tx1"/>
              </a:solidFill>
              <a:effectLst/>
              <a:latin typeface="+mn-lt"/>
              <a:ea typeface="+mn-ea"/>
              <a:cs typeface="+mn-cs"/>
            </a:endParaRPr>
          </a:p>
        </p:txBody>
      </p:sp>
      <p:sp>
        <p:nvSpPr>
          <p:cNvPr id="4" name="Platshållare för bildnummer 3"/>
          <p:cNvSpPr>
            <a:spLocks noGrp="1"/>
          </p:cNvSpPr>
          <p:nvPr>
            <p:ph type="sldNum" sz="quarter" idx="10"/>
          </p:nvPr>
        </p:nvSpPr>
        <p:spPr/>
        <p:txBody>
          <a:bodyPr/>
          <a:lstStyle/>
          <a:p>
            <a:fld id="{A9264AB5-3208-46EB-A2CB-53BA67DEFF15}" type="slidenum">
              <a:rPr lang="sv-SE" smtClean="0"/>
              <a:pPr/>
              <a:t>1</a:t>
            </a:fld>
            <a:endParaRPr lang="sv-SE"/>
          </a:p>
        </p:txBody>
      </p:sp>
    </p:spTree>
    <p:extLst>
      <p:ext uri="{BB962C8B-B14F-4D97-AF65-F5344CB8AC3E}">
        <p14:creationId xmlns:p14="http://schemas.microsoft.com/office/powerpoint/2010/main" val="10862083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10"/>
          </p:nvPr>
        </p:nvSpPr>
        <p:spPr/>
        <p:txBody>
          <a:bodyPr/>
          <a:lstStyle/>
          <a:p>
            <a:fld id="{A9264AB5-3208-46EB-A2CB-53BA67DEFF15}" type="slidenum">
              <a:rPr lang="sv-SE" smtClean="0"/>
              <a:pPr/>
              <a:t>11</a:t>
            </a:fld>
            <a:endParaRPr lang="sv-SE"/>
          </a:p>
        </p:txBody>
      </p:sp>
    </p:spTree>
    <p:extLst>
      <p:ext uri="{BB962C8B-B14F-4D97-AF65-F5344CB8AC3E}">
        <p14:creationId xmlns:p14="http://schemas.microsoft.com/office/powerpoint/2010/main" val="6770626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Med</a:t>
            </a:r>
            <a:r>
              <a:rPr lang="sv-SE" baseline="0" dirty="0"/>
              <a:t> hjälp av historiska kartor plockade jag ut områden som användes som strandäng för 120 år sedan. Vi inventerade 10 strandängar som fortvarande betas och 10 där hävden upphört. Föga förvånande så är andelen arter mycket högre på de områden som betas idag jämfört med de som inte gör det. </a:t>
            </a:r>
            <a:r>
              <a:rPr lang="sv-SE" dirty="0"/>
              <a:t>Betesdjuren är viktiga, de sprider frön, de håller nere konkurrenterna</a:t>
            </a:r>
          </a:p>
        </p:txBody>
      </p:sp>
      <p:sp>
        <p:nvSpPr>
          <p:cNvPr id="4" name="Platshållare för bildnummer 3"/>
          <p:cNvSpPr>
            <a:spLocks noGrp="1"/>
          </p:cNvSpPr>
          <p:nvPr>
            <p:ph type="sldNum" sz="quarter" idx="10"/>
          </p:nvPr>
        </p:nvSpPr>
        <p:spPr/>
        <p:txBody>
          <a:bodyPr/>
          <a:lstStyle/>
          <a:p>
            <a:fld id="{A9264AB5-3208-46EB-A2CB-53BA67DEFF15}" type="slidenum">
              <a:rPr lang="sv-SE" smtClean="0"/>
              <a:pPr/>
              <a:t>12</a:t>
            </a:fld>
            <a:endParaRPr lang="sv-SE"/>
          </a:p>
        </p:txBody>
      </p:sp>
    </p:spTree>
    <p:extLst>
      <p:ext uri="{BB962C8B-B14F-4D97-AF65-F5344CB8AC3E}">
        <p14:creationId xmlns:p14="http://schemas.microsoft.com/office/powerpoint/2010/main" val="29309805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lnSpcReduction="10000"/>
          </a:bodyPr>
          <a:lstStyle/>
          <a:p>
            <a:r>
              <a:rPr lang="en-US" sz="1200" b="0" i="0" u="none" strike="noStrike" kern="1200" baseline="0" dirty="0">
                <a:solidFill>
                  <a:schemeClr val="tx1"/>
                </a:solidFill>
                <a:latin typeface="+mn-lt"/>
                <a:ea typeface="+mn-ea"/>
                <a:cs typeface="+mn-cs"/>
              </a:rPr>
              <a:t>Following recent advances, the functional connectivity concept is now able to move beyond landscape</a:t>
            </a:r>
          </a:p>
          <a:p>
            <a:r>
              <a:rPr lang="en-US" sz="1200" b="0" i="0" u="none" strike="noStrike" kern="1200" baseline="0" dirty="0">
                <a:solidFill>
                  <a:schemeClr val="tx1"/>
                </a:solidFill>
                <a:latin typeface="+mn-lt"/>
                <a:ea typeface="+mn-ea"/>
                <a:cs typeface="+mn-cs"/>
              </a:rPr>
              <a:t>structure to consider more explicitly how other external factors such as climate and resources</a:t>
            </a:r>
          </a:p>
          <a:p>
            <a:r>
              <a:rPr lang="en-US" sz="1200" b="0" i="0" u="none" strike="noStrike" kern="1200" baseline="0" dirty="0">
                <a:solidFill>
                  <a:schemeClr val="tx1"/>
                </a:solidFill>
                <a:latin typeface="+mn-lt"/>
                <a:ea typeface="+mn-ea"/>
                <a:cs typeface="+mn-cs"/>
              </a:rPr>
              <a:t>affect species movement. We argue that these factors, in addition to a consideration of the complete</a:t>
            </a:r>
          </a:p>
          <a:p>
            <a:r>
              <a:rPr lang="en-US" sz="1200" b="0" i="0" u="none" strike="noStrike" kern="1200" baseline="0" dirty="0">
                <a:solidFill>
                  <a:schemeClr val="tx1"/>
                </a:solidFill>
                <a:latin typeface="+mn-lt"/>
                <a:ea typeface="+mn-ea"/>
                <a:cs typeface="+mn-cs"/>
              </a:rPr>
              <a:t>dispersal process, are critical for an accurate understanding of functional connectivity for plant species</a:t>
            </a:r>
          </a:p>
          <a:p>
            <a:r>
              <a:rPr lang="en-US" sz="1200" b="0" i="0" u="none" strike="noStrike" kern="1200" baseline="0" dirty="0">
                <a:solidFill>
                  <a:schemeClr val="tx1"/>
                </a:solidFill>
                <a:latin typeface="+mn-lt"/>
                <a:ea typeface="+mn-ea"/>
                <a:cs typeface="+mn-cs"/>
              </a:rPr>
              <a:t>in response to environmental change.</a:t>
            </a:r>
          </a:p>
          <a:p>
            <a:r>
              <a:rPr lang="en-US" sz="1200" b="0" i="0" u="none" strike="noStrike" kern="1200" baseline="0" dirty="0">
                <a:solidFill>
                  <a:schemeClr val="tx1"/>
                </a:solidFill>
                <a:latin typeface="+mn-lt"/>
                <a:ea typeface="+mn-ea"/>
                <a:cs typeface="+mn-cs"/>
              </a:rPr>
              <a:t>3. We use recent advances in dispersal, landscape and molecular ecology to describe how a range</a:t>
            </a:r>
          </a:p>
          <a:p>
            <a:r>
              <a:rPr lang="en-US" sz="1200" b="0" i="0" u="none" strike="noStrike" kern="1200" baseline="0" dirty="0">
                <a:solidFill>
                  <a:schemeClr val="tx1"/>
                </a:solidFill>
                <a:latin typeface="+mn-lt"/>
                <a:ea typeface="+mn-ea"/>
                <a:cs typeface="+mn-cs"/>
              </a:rPr>
              <a:t>of external factors can influence effective dispersal in plant species, and how the resulting functional</a:t>
            </a:r>
          </a:p>
          <a:p>
            <a:r>
              <a:rPr lang="sv-SE" sz="1200" b="0" i="0" u="none" strike="noStrike" kern="1200" baseline="0" dirty="0" err="1">
                <a:solidFill>
                  <a:schemeClr val="tx1"/>
                </a:solidFill>
                <a:latin typeface="+mn-lt"/>
                <a:ea typeface="+mn-ea"/>
                <a:cs typeface="+mn-cs"/>
              </a:rPr>
              <a:t>connectivity</a:t>
            </a:r>
            <a:r>
              <a:rPr lang="sv-SE" sz="1200" b="0" i="0" u="none" strike="noStrike" kern="1200" baseline="0" dirty="0">
                <a:solidFill>
                  <a:schemeClr val="tx1"/>
                </a:solidFill>
                <a:latin typeface="+mn-lt"/>
                <a:ea typeface="+mn-ea"/>
                <a:cs typeface="+mn-cs"/>
              </a:rPr>
              <a:t> </a:t>
            </a:r>
            <a:r>
              <a:rPr lang="sv-SE" sz="1200" b="0" i="0" u="none" strike="noStrike" kern="1200" baseline="0" dirty="0" err="1">
                <a:solidFill>
                  <a:schemeClr val="tx1"/>
                </a:solidFill>
                <a:latin typeface="+mn-lt"/>
                <a:ea typeface="+mn-ea"/>
                <a:cs typeface="+mn-cs"/>
              </a:rPr>
              <a:t>can</a:t>
            </a:r>
            <a:r>
              <a:rPr lang="sv-SE" sz="1200" b="0" i="0" u="none" strike="noStrike" kern="1200" baseline="0" dirty="0">
                <a:solidFill>
                  <a:schemeClr val="tx1"/>
                </a:solidFill>
                <a:latin typeface="+mn-lt"/>
                <a:ea typeface="+mn-ea"/>
                <a:cs typeface="+mn-cs"/>
              </a:rPr>
              <a:t> be </a:t>
            </a:r>
            <a:r>
              <a:rPr lang="sv-SE" sz="1200" b="0" i="0" u="none" strike="noStrike" kern="1200" baseline="0" dirty="0" err="1">
                <a:solidFill>
                  <a:schemeClr val="tx1"/>
                </a:solidFill>
                <a:latin typeface="+mn-lt"/>
                <a:ea typeface="+mn-ea"/>
                <a:cs typeface="+mn-cs"/>
              </a:rPr>
              <a:t>assessed</a:t>
            </a:r>
            <a:r>
              <a:rPr lang="sv-SE" sz="1200" b="0" i="0" u="none" strike="noStrike" kern="1200" baseline="0" dirty="0">
                <a:solidFill>
                  <a:schemeClr val="tx1"/>
                </a:solidFill>
                <a:latin typeface="+mn-lt"/>
                <a:ea typeface="+mn-ea"/>
                <a:cs typeface="+mn-cs"/>
              </a:rPr>
              <a:t>.</a:t>
            </a:r>
          </a:p>
          <a:p>
            <a:r>
              <a:rPr lang="en-US" sz="1200" b="0" i="0" u="none" strike="noStrike" kern="1200" baseline="0" dirty="0">
                <a:solidFill>
                  <a:schemeClr val="tx1"/>
                </a:solidFill>
                <a:latin typeface="+mn-lt"/>
                <a:ea typeface="+mn-ea"/>
                <a:cs typeface="+mn-cs"/>
              </a:rPr>
              <a:t>4. Synthesis. We define plant functional connectivity as the effective dispersal of propagules or pollen</a:t>
            </a:r>
          </a:p>
          <a:p>
            <a:r>
              <a:rPr lang="en-US" sz="1200" b="0" i="0" u="none" strike="noStrike" kern="1200" baseline="0" dirty="0">
                <a:solidFill>
                  <a:schemeClr val="tx1"/>
                </a:solidFill>
                <a:latin typeface="+mn-lt"/>
                <a:ea typeface="+mn-ea"/>
                <a:cs typeface="+mn-cs"/>
              </a:rPr>
              <a:t>among habitat patches in a landscape. Plant functional connectivity is determined by a combination</a:t>
            </a:r>
          </a:p>
          <a:p>
            <a:r>
              <a:rPr lang="en-US" sz="1200" b="0" i="0" u="none" strike="noStrike" kern="1200" baseline="0" dirty="0">
                <a:solidFill>
                  <a:schemeClr val="tx1"/>
                </a:solidFill>
                <a:latin typeface="+mn-lt"/>
                <a:ea typeface="+mn-ea"/>
                <a:cs typeface="+mn-cs"/>
              </a:rPr>
              <a:t>of landscape structure, interactions between plant, environment and dispersal vectors, and the</a:t>
            </a:r>
          </a:p>
          <a:p>
            <a:r>
              <a:rPr lang="en-US" sz="1200" b="0" i="0" u="none" strike="noStrike" kern="1200" baseline="0" dirty="0">
                <a:solidFill>
                  <a:schemeClr val="tx1"/>
                </a:solidFill>
                <a:latin typeface="+mn-lt"/>
                <a:ea typeface="+mn-ea"/>
                <a:cs typeface="+mn-cs"/>
              </a:rPr>
              <a:t>successful establishment of individuals. We hope that this consolidation of recent research will help</a:t>
            </a:r>
          </a:p>
          <a:p>
            <a:r>
              <a:rPr lang="en-US" sz="1200" b="0" i="0" u="none" strike="noStrike" kern="1200" baseline="0" dirty="0">
                <a:solidFill>
                  <a:schemeClr val="tx1"/>
                </a:solidFill>
                <a:latin typeface="+mn-lt"/>
                <a:ea typeface="+mn-ea"/>
                <a:cs typeface="+mn-cs"/>
              </a:rPr>
              <a:t>focus future connectivity research and conservation.</a:t>
            </a:r>
          </a:p>
          <a:p>
            <a:endParaRPr lang="en-US" sz="1200" b="0" i="0" u="none" strike="noStrike" kern="1200" baseline="0" dirty="0">
              <a:solidFill>
                <a:schemeClr val="tx1"/>
              </a:solidFill>
              <a:latin typeface="+mn-lt"/>
              <a:ea typeface="+mn-ea"/>
              <a:cs typeface="+mn-cs"/>
            </a:endParaRPr>
          </a:p>
          <a:p>
            <a:r>
              <a:rPr lang="sv-SE" sz="1200" b="0" i="0" u="none" strike="noStrike" kern="1200" baseline="0" dirty="0" err="1">
                <a:solidFill>
                  <a:schemeClr val="tx1"/>
                </a:solidFill>
                <a:latin typeface="+mn-lt"/>
                <a:ea typeface="+mn-ea"/>
                <a:cs typeface="+mn-cs"/>
              </a:rPr>
              <a:t>Connectivity</a:t>
            </a:r>
            <a:r>
              <a:rPr lang="sv-SE" sz="1200" b="0" i="0" u="none" strike="noStrike" kern="1200" baseline="0" dirty="0">
                <a:solidFill>
                  <a:schemeClr val="tx1"/>
                </a:solidFill>
                <a:latin typeface="+mn-lt"/>
                <a:ea typeface="+mn-ea"/>
                <a:cs typeface="+mn-cs"/>
              </a:rPr>
              <a:t> is the </a:t>
            </a:r>
            <a:r>
              <a:rPr lang="sv-SE" sz="1200" b="0" i="0" u="none" strike="noStrike" kern="1200" baseline="0" dirty="0" err="1">
                <a:solidFill>
                  <a:schemeClr val="tx1"/>
                </a:solidFill>
                <a:latin typeface="+mn-lt"/>
                <a:ea typeface="+mn-ea"/>
                <a:cs typeface="+mn-cs"/>
              </a:rPr>
              <a:t>degree</a:t>
            </a:r>
            <a:r>
              <a:rPr lang="sv-SE" sz="1200" b="0" i="0" u="none" strike="noStrike" kern="1200" baseline="0" dirty="0">
                <a:solidFill>
                  <a:schemeClr val="tx1"/>
                </a:solidFill>
                <a:latin typeface="+mn-lt"/>
                <a:ea typeface="+mn-ea"/>
                <a:cs typeface="+mn-cs"/>
              </a:rPr>
              <a:t> to </a:t>
            </a:r>
            <a:r>
              <a:rPr lang="sv-SE" sz="1200" b="0" i="0" u="none" strike="noStrike" kern="1200" baseline="0" dirty="0" err="1">
                <a:solidFill>
                  <a:schemeClr val="tx1"/>
                </a:solidFill>
                <a:latin typeface="+mn-lt"/>
                <a:ea typeface="+mn-ea"/>
                <a:cs typeface="+mn-cs"/>
              </a:rPr>
              <a:t>which</a:t>
            </a:r>
            <a:r>
              <a:rPr lang="sv-SE" sz="1200" b="0" i="0"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the landscape facilitates or impedes movement among </a:t>
            </a:r>
            <a:r>
              <a:rPr lang="sv-SE" sz="1200" b="0" i="0" u="none" strike="noStrike" kern="1200" baseline="0" dirty="0" err="1">
                <a:solidFill>
                  <a:schemeClr val="tx1"/>
                </a:solidFill>
                <a:latin typeface="+mn-lt"/>
                <a:ea typeface="+mn-ea"/>
                <a:cs typeface="+mn-cs"/>
              </a:rPr>
              <a:t>resource</a:t>
            </a:r>
            <a:r>
              <a:rPr lang="sv-SE" sz="1200" b="0" i="0" u="none" strike="noStrike" kern="1200" baseline="0" dirty="0">
                <a:solidFill>
                  <a:schemeClr val="tx1"/>
                </a:solidFill>
                <a:latin typeface="+mn-lt"/>
                <a:ea typeface="+mn-ea"/>
                <a:cs typeface="+mn-cs"/>
              </a:rPr>
              <a:t> </a:t>
            </a:r>
            <a:r>
              <a:rPr lang="sv-SE" sz="1200" b="0" i="0" u="none" strike="noStrike" kern="1200" baseline="0" dirty="0" err="1">
                <a:solidFill>
                  <a:schemeClr val="tx1"/>
                </a:solidFill>
                <a:latin typeface="+mn-lt"/>
                <a:ea typeface="+mn-ea"/>
                <a:cs typeface="+mn-cs"/>
              </a:rPr>
              <a:t>patches</a:t>
            </a:r>
            <a:endParaRPr lang="sv-SE" dirty="0"/>
          </a:p>
        </p:txBody>
      </p:sp>
      <p:sp>
        <p:nvSpPr>
          <p:cNvPr id="4" name="Platshållare för bildnummer 3"/>
          <p:cNvSpPr>
            <a:spLocks noGrp="1"/>
          </p:cNvSpPr>
          <p:nvPr>
            <p:ph type="sldNum" sz="quarter" idx="10"/>
          </p:nvPr>
        </p:nvSpPr>
        <p:spPr/>
        <p:txBody>
          <a:bodyPr/>
          <a:lstStyle/>
          <a:p>
            <a:fld id="{36E5EE68-D8F9-4B68-8629-5D1E17CD32F0}" type="slidenum">
              <a:rPr lang="en-GB" smtClean="0"/>
              <a:t>13</a:t>
            </a:fld>
            <a:endParaRPr lang="en-GB"/>
          </a:p>
        </p:txBody>
      </p:sp>
    </p:spTree>
    <p:extLst>
      <p:ext uri="{BB962C8B-B14F-4D97-AF65-F5344CB8AC3E}">
        <p14:creationId xmlns:p14="http://schemas.microsoft.com/office/powerpoint/2010/main" val="17528980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Excellent study system for looking into</a:t>
            </a:r>
            <a:r>
              <a:rPr lang="en-GB" baseline="0" dirty="0"/>
              <a:t> both landscape history and effects of fragmentation</a:t>
            </a:r>
          </a:p>
          <a:p>
            <a:endParaRPr lang="en-GB" dirty="0"/>
          </a:p>
        </p:txBody>
      </p:sp>
      <p:sp>
        <p:nvSpPr>
          <p:cNvPr id="4" name="Slide Number Placeholder 3"/>
          <p:cNvSpPr>
            <a:spLocks noGrp="1"/>
          </p:cNvSpPr>
          <p:nvPr>
            <p:ph type="sldNum" sz="quarter" idx="10"/>
          </p:nvPr>
        </p:nvSpPr>
        <p:spPr/>
        <p:txBody>
          <a:bodyPr/>
          <a:lstStyle/>
          <a:p>
            <a:fld id="{1067577E-AD1C-4798-9709-FB89485B55B4}" type="slidenum">
              <a:rPr lang="sv-SE" smtClean="0"/>
              <a:pPr/>
              <a:t>14</a:t>
            </a:fld>
            <a:endParaRPr lang="sv-SE" dirty="0"/>
          </a:p>
        </p:txBody>
      </p:sp>
    </p:spTree>
    <p:extLst>
      <p:ext uri="{BB962C8B-B14F-4D97-AF65-F5344CB8AC3E}">
        <p14:creationId xmlns:p14="http://schemas.microsoft.com/office/powerpoint/2010/main" val="34731911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en-GB" sz="1200" kern="1200" dirty="0">
                <a:solidFill>
                  <a:schemeClr val="tx1"/>
                </a:solidFill>
                <a:effectLst/>
                <a:latin typeface="Tekton Pro" panose="020F0603020208020904" pitchFamily="34" charset="0"/>
                <a:ea typeface="+mn-ea"/>
                <a:cs typeface="+mn-cs"/>
              </a:rPr>
              <a:t>I will only talk about two questions</a:t>
            </a:r>
            <a:r>
              <a:rPr lang="en-GB" sz="1200" kern="1200" baseline="0" dirty="0">
                <a:solidFill>
                  <a:schemeClr val="tx1"/>
                </a:solidFill>
                <a:effectLst/>
                <a:latin typeface="Tekton Pro" panose="020F0603020208020904" pitchFamily="34" charset="0"/>
                <a:ea typeface="+mn-ea"/>
                <a:cs typeface="+mn-cs"/>
              </a:rPr>
              <a:t> here rotational grazing is a way to investigate spatial dispersal</a:t>
            </a:r>
            <a:endParaRPr lang="en-GB" sz="1200" kern="1200" dirty="0">
              <a:solidFill>
                <a:schemeClr val="tx1"/>
              </a:solidFill>
              <a:effectLst/>
              <a:latin typeface="Tekton Pro" panose="020F0603020208020904" pitchFamily="34" charset="0"/>
              <a:ea typeface="+mn-ea"/>
              <a:cs typeface="+mn-cs"/>
            </a:endParaRPr>
          </a:p>
        </p:txBody>
      </p:sp>
      <p:sp>
        <p:nvSpPr>
          <p:cNvPr id="4" name="Platshållare för bildnummer 3"/>
          <p:cNvSpPr>
            <a:spLocks noGrp="1"/>
          </p:cNvSpPr>
          <p:nvPr>
            <p:ph type="sldNum" sz="quarter" idx="10"/>
          </p:nvPr>
        </p:nvSpPr>
        <p:spPr/>
        <p:txBody>
          <a:bodyPr/>
          <a:lstStyle/>
          <a:p>
            <a:fld id="{1067577E-AD1C-4798-9709-FB89485B55B4}" type="slidenum">
              <a:rPr lang="sv-SE" smtClean="0"/>
              <a:pPr/>
              <a:t>15</a:t>
            </a:fld>
            <a:endParaRPr lang="sv-SE" dirty="0"/>
          </a:p>
        </p:txBody>
      </p:sp>
    </p:spTree>
    <p:extLst>
      <p:ext uri="{BB962C8B-B14F-4D97-AF65-F5344CB8AC3E}">
        <p14:creationId xmlns:p14="http://schemas.microsoft.com/office/powerpoint/2010/main" val="8700950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 14 </a:t>
            </a:r>
            <a:r>
              <a:rPr lang="sv-SE" dirty="0" err="1"/>
              <a:t>islands</a:t>
            </a:r>
            <a:r>
              <a:rPr lang="sv-SE" dirty="0"/>
              <a:t> </a:t>
            </a:r>
            <a:r>
              <a:rPr lang="sv-SE" dirty="0" err="1"/>
              <a:t>with</a:t>
            </a:r>
            <a:r>
              <a:rPr lang="sv-SE" dirty="0"/>
              <a:t> </a:t>
            </a:r>
            <a:r>
              <a:rPr lang="sv-SE" dirty="0" err="1"/>
              <a:t>rotational</a:t>
            </a:r>
            <a:r>
              <a:rPr lang="sv-SE" dirty="0"/>
              <a:t> </a:t>
            </a:r>
            <a:r>
              <a:rPr lang="sv-SE" dirty="0" err="1"/>
              <a:t>grazing</a:t>
            </a:r>
            <a:r>
              <a:rPr lang="sv-SE" baseline="0" dirty="0"/>
              <a:t> </a:t>
            </a:r>
            <a:r>
              <a:rPr lang="sv-SE" baseline="0" dirty="0" err="1"/>
              <a:t>networks</a:t>
            </a:r>
            <a:r>
              <a:rPr lang="sv-SE" baseline="0" dirty="0"/>
              <a:t> and 13 </a:t>
            </a:r>
            <a:r>
              <a:rPr lang="sv-SE" baseline="0" dirty="0" err="1"/>
              <a:t>without</a:t>
            </a:r>
            <a:r>
              <a:rPr lang="sv-SE" dirty="0" err="1"/>
              <a:t>The</a:t>
            </a:r>
            <a:r>
              <a:rPr lang="sv-SE" dirty="0"/>
              <a:t> different </a:t>
            </a:r>
            <a:r>
              <a:rPr lang="sv-SE" dirty="0" err="1"/>
              <a:t>colours</a:t>
            </a:r>
            <a:r>
              <a:rPr lang="sv-SE" baseline="0" dirty="0"/>
              <a:t> show the </a:t>
            </a:r>
            <a:r>
              <a:rPr lang="sv-SE" baseline="0" dirty="0" err="1"/>
              <a:t>networks</a:t>
            </a:r>
            <a:r>
              <a:rPr lang="sv-SE" baseline="0" dirty="0"/>
              <a:t> to the right (</a:t>
            </a:r>
            <a:r>
              <a:rPr lang="sv-SE" baseline="0" dirty="0" err="1"/>
              <a:t>grey</a:t>
            </a:r>
            <a:r>
              <a:rPr lang="sv-SE" baseline="0" dirty="0"/>
              <a:t>) </a:t>
            </a:r>
            <a:r>
              <a:rPr lang="sv-SE" baseline="0" dirty="0" err="1"/>
              <a:t>are</a:t>
            </a:r>
            <a:r>
              <a:rPr lang="sv-SE" baseline="0" dirty="0"/>
              <a:t> the </a:t>
            </a:r>
            <a:r>
              <a:rPr lang="sv-SE" baseline="0" dirty="0" err="1"/>
              <a:t>islands</a:t>
            </a:r>
            <a:r>
              <a:rPr lang="sv-SE" baseline="0" dirty="0"/>
              <a:t> </a:t>
            </a:r>
            <a:r>
              <a:rPr lang="sv-SE" baseline="0" dirty="0" err="1"/>
              <a:t>without</a:t>
            </a:r>
            <a:r>
              <a:rPr lang="sv-SE" baseline="0" dirty="0"/>
              <a:t> </a:t>
            </a:r>
            <a:r>
              <a:rPr lang="sv-SE" baseline="0" dirty="0" err="1"/>
              <a:t>traditional</a:t>
            </a:r>
            <a:r>
              <a:rPr lang="sv-SE" baseline="0" dirty="0"/>
              <a:t> </a:t>
            </a:r>
            <a:r>
              <a:rPr lang="sv-SE" baseline="0" dirty="0" err="1"/>
              <a:t>grazing</a:t>
            </a:r>
            <a:r>
              <a:rPr lang="sv-SE" baseline="0" dirty="0"/>
              <a:t> </a:t>
            </a:r>
            <a:r>
              <a:rPr lang="sv-SE" baseline="0" dirty="0" err="1"/>
              <a:t>networks</a:t>
            </a:r>
            <a:r>
              <a:rPr lang="sv-SE" baseline="0" dirty="0"/>
              <a:t>, the different </a:t>
            </a:r>
            <a:r>
              <a:rPr lang="sv-SE" baseline="0" dirty="0" err="1"/>
              <a:t>coloured</a:t>
            </a:r>
            <a:r>
              <a:rPr lang="sv-SE" baseline="0" dirty="0"/>
              <a:t> </a:t>
            </a:r>
            <a:r>
              <a:rPr lang="sv-SE" baseline="0" dirty="0" err="1"/>
              <a:t>islands</a:t>
            </a:r>
            <a:r>
              <a:rPr lang="sv-SE" baseline="0" dirty="0"/>
              <a:t> </a:t>
            </a:r>
            <a:r>
              <a:rPr lang="sv-SE" baseline="0" dirty="0" err="1"/>
              <a:t>belong</a:t>
            </a:r>
            <a:r>
              <a:rPr lang="sv-SE" baseline="0" dirty="0"/>
              <a:t> to </a:t>
            </a:r>
            <a:r>
              <a:rPr lang="sv-SE" baseline="0" dirty="0" err="1"/>
              <a:t>each</a:t>
            </a:r>
            <a:r>
              <a:rPr lang="sv-SE" baseline="0" dirty="0"/>
              <a:t> </a:t>
            </a:r>
            <a:r>
              <a:rPr lang="sv-SE" baseline="0" dirty="0" err="1"/>
              <a:t>respecitive</a:t>
            </a:r>
            <a:r>
              <a:rPr lang="sv-SE" baseline="0" dirty="0"/>
              <a:t> </a:t>
            </a:r>
            <a:r>
              <a:rPr lang="sv-SE" baseline="0" dirty="0" err="1"/>
              <a:t>network</a:t>
            </a:r>
            <a:r>
              <a:rPr lang="sv-SE" baseline="0" dirty="0"/>
              <a:t>)</a:t>
            </a:r>
          </a:p>
          <a:p>
            <a:r>
              <a:rPr lang="sv-SE" baseline="0" dirty="0"/>
              <a:t>50 </a:t>
            </a:r>
            <a:r>
              <a:rPr lang="sv-SE" baseline="0" dirty="0" err="1"/>
              <a:t>core</a:t>
            </a:r>
            <a:r>
              <a:rPr lang="sv-SE" baseline="0" dirty="0"/>
              <a:t> </a:t>
            </a:r>
            <a:r>
              <a:rPr lang="sv-SE" baseline="0" dirty="0" err="1"/>
              <a:t>samples</a:t>
            </a:r>
            <a:r>
              <a:rPr lang="sv-SE" baseline="0" dirty="0"/>
              <a:t> in </a:t>
            </a:r>
            <a:r>
              <a:rPr lang="sv-SE" baseline="0" dirty="0" err="1"/>
              <a:t>each</a:t>
            </a:r>
            <a:r>
              <a:rPr lang="sv-SE" baseline="0" dirty="0"/>
              <a:t> </a:t>
            </a:r>
            <a:r>
              <a:rPr lang="sv-SE" baseline="0" dirty="0" err="1"/>
              <a:t>plot</a:t>
            </a:r>
            <a:r>
              <a:rPr lang="sv-SE" baseline="0" dirty="0"/>
              <a:t> 3,5 cm diameter and 5 cm </a:t>
            </a:r>
            <a:r>
              <a:rPr lang="sv-SE" baseline="0" dirty="0" err="1"/>
              <a:t>deep</a:t>
            </a:r>
            <a:r>
              <a:rPr lang="sv-SE" baseline="0" dirty="0"/>
              <a:t> </a:t>
            </a:r>
            <a:r>
              <a:rPr lang="sv-SE" baseline="0" dirty="0" err="1"/>
              <a:t>excluding</a:t>
            </a:r>
            <a:r>
              <a:rPr lang="sv-SE" baseline="0" dirty="0"/>
              <a:t> the </a:t>
            </a:r>
            <a:r>
              <a:rPr lang="sv-SE" baseline="0" dirty="0" err="1"/>
              <a:t>litter</a:t>
            </a:r>
            <a:r>
              <a:rPr lang="sv-SE" baseline="0" dirty="0"/>
              <a:t> layer9</a:t>
            </a:r>
            <a:endParaRPr lang="sv-SE" dirty="0"/>
          </a:p>
        </p:txBody>
      </p:sp>
      <p:sp>
        <p:nvSpPr>
          <p:cNvPr id="4" name="Platshållare för bildnummer 3"/>
          <p:cNvSpPr>
            <a:spLocks noGrp="1"/>
          </p:cNvSpPr>
          <p:nvPr>
            <p:ph type="sldNum" sz="quarter" idx="10"/>
          </p:nvPr>
        </p:nvSpPr>
        <p:spPr/>
        <p:txBody>
          <a:bodyPr/>
          <a:lstStyle/>
          <a:p>
            <a:fld id="{1067577E-AD1C-4798-9709-FB89485B55B4}" type="slidenum">
              <a:rPr lang="sv-SE" smtClean="0"/>
              <a:pPr/>
              <a:t>16</a:t>
            </a:fld>
            <a:endParaRPr lang="sv-SE" dirty="0"/>
          </a:p>
        </p:txBody>
      </p:sp>
    </p:spTree>
    <p:extLst>
      <p:ext uri="{BB962C8B-B14F-4D97-AF65-F5344CB8AC3E}">
        <p14:creationId xmlns:p14="http://schemas.microsoft.com/office/powerpoint/2010/main" val="7569882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err="1"/>
              <a:t>What</a:t>
            </a:r>
            <a:r>
              <a:rPr lang="sv-SE" dirty="0"/>
              <a:t> </a:t>
            </a:r>
            <a:r>
              <a:rPr lang="sv-SE" dirty="0" err="1"/>
              <a:t>did</a:t>
            </a:r>
            <a:r>
              <a:rPr lang="sv-SE" dirty="0"/>
              <a:t> </a:t>
            </a:r>
            <a:r>
              <a:rPr lang="sv-SE" dirty="0" err="1"/>
              <a:t>we</a:t>
            </a:r>
            <a:r>
              <a:rPr lang="sv-SE" dirty="0"/>
              <a:t> ask</a:t>
            </a:r>
          </a:p>
        </p:txBody>
      </p:sp>
      <p:sp>
        <p:nvSpPr>
          <p:cNvPr id="4" name="Platshållare för bildnummer 3"/>
          <p:cNvSpPr>
            <a:spLocks noGrp="1"/>
          </p:cNvSpPr>
          <p:nvPr>
            <p:ph type="sldNum" sz="quarter" idx="10"/>
          </p:nvPr>
        </p:nvSpPr>
        <p:spPr/>
        <p:txBody>
          <a:bodyPr/>
          <a:lstStyle/>
          <a:p>
            <a:fld id="{1067577E-AD1C-4798-9709-FB89485B55B4}" type="slidenum">
              <a:rPr lang="sv-SE" smtClean="0"/>
              <a:pPr/>
              <a:t>17</a:t>
            </a:fld>
            <a:endParaRPr lang="sv-SE" dirty="0"/>
          </a:p>
        </p:txBody>
      </p:sp>
    </p:spTree>
    <p:extLst>
      <p:ext uri="{BB962C8B-B14F-4D97-AF65-F5344CB8AC3E}">
        <p14:creationId xmlns:p14="http://schemas.microsoft.com/office/powerpoint/2010/main" val="34379013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 name="Shape 435"/>
          <p:cNvSpPr>
            <a:spLocks noGrp="1" noRot="1" noChangeAspect="1"/>
          </p:cNvSpPr>
          <p:nvPr>
            <p:ph type="sldImg"/>
          </p:nvPr>
        </p:nvSpPr>
        <p:spPr>
          <a:prstGeom prst="rect">
            <a:avLst/>
          </a:prstGeom>
        </p:spPr>
        <p:txBody>
          <a:bodyPr/>
          <a:lstStyle/>
          <a:p>
            <a:pPr lvl="0"/>
            <a:endParaRPr/>
          </a:p>
        </p:txBody>
      </p:sp>
      <p:sp>
        <p:nvSpPr>
          <p:cNvPr id="436" name="Shape 436"/>
          <p:cNvSpPr>
            <a:spLocks noGrp="1"/>
          </p:cNvSpPr>
          <p:nvPr>
            <p:ph type="body" sz="quarter" idx="1"/>
          </p:nvPr>
        </p:nvSpPr>
        <p:spPr>
          <a:prstGeom prst="rect">
            <a:avLst/>
          </a:prstGeom>
        </p:spPr>
        <p:txBody>
          <a:bodyPr>
            <a:normAutofit fontScale="40000" lnSpcReduction="20000"/>
          </a:bodyPr>
          <a:lstStyle/>
          <a:p>
            <a:pPr>
              <a:lnSpc>
                <a:spcPts val="3791"/>
              </a:lnSpc>
              <a:defRPr sz="1800"/>
            </a:pPr>
            <a:endParaRPr sz="2600" dirty="0">
              <a:solidFill>
                <a:srgbClr val="572E2D"/>
              </a:solidFill>
              <a:latin typeface="Noteworthy Bold"/>
              <a:ea typeface="Noteworthy Bold"/>
              <a:cs typeface="Noteworthy Bold"/>
              <a:sym typeface="Noteworthy Bold"/>
            </a:endParaRPr>
          </a:p>
          <a:p>
            <a:pPr>
              <a:lnSpc>
                <a:spcPts val="3791"/>
              </a:lnSpc>
              <a:defRPr sz="1800"/>
            </a:pPr>
            <a:r>
              <a:rPr lang="sv-SE" sz="2600" dirty="0" err="1">
                <a:solidFill>
                  <a:srgbClr val="572E2D"/>
                </a:solidFill>
                <a:latin typeface="Noteworthy Bold"/>
                <a:ea typeface="Noteworthy Bold"/>
                <a:cs typeface="Noteworthy Bold"/>
                <a:sym typeface="Noteworthy Bold"/>
              </a:rPr>
              <a:t>Our</a:t>
            </a:r>
            <a:r>
              <a:rPr lang="sv-SE" sz="2600" baseline="0" dirty="0">
                <a:solidFill>
                  <a:srgbClr val="572E2D"/>
                </a:solidFill>
                <a:latin typeface="Noteworthy Bold"/>
                <a:ea typeface="Noteworthy Bold"/>
                <a:cs typeface="Noteworthy Bold"/>
                <a:sym typeface="Noteworthy Bold"/>
              </a:rPr>
              <a:t> </a:t>
            </a:r>
            <a:r>
              <a:rPr lang="sv-SE" sz="2600" baseline="0" dirty="0" err="1">
                <a:solidFill>
                  <a:srgbClr val="572E2D"/>
                </a:solidFill>
                <a:latin typeface="Noteworthy Bold"/>
                <a:ea typeface="Noteworthy Bold"/>
                <a:cs typeface="Noteworthy Bold"/>
                <a:sym typeface="Noteworthy Bold"/>
              </a:rPr>
              <a:t>selection</a:t>
            </a:r>
            <a:r>
              <a:rPr lang="sv-SE" sz="2600" baseline="0" dirty="0">
                <a:solidFill>
                  <a:srgbClr val="572E2D"/>
                </a:solidFill>
                <a:latin typeface="Noteworthy Bold"/>
                <a:ea typeface="Noteworthy Bold"/>
                <a:cs typeface="Noteworthy Bold"/>
                <a:sym typeface="Noteworthy Bold"/>
              </a:rPr>
              <a:t> input data</a:t>
            </a:r>
          </a:p>
          <a:p>
            <a:pPr>
              <a:lnSpc>
                <a:spcPts val="3791"/>
              </a:lnSpc>
              <a:defRPr sz="1800"/>
            </a:pPr>
            <a:r>
              <a:rPr lang="sv-SE" sz="2600" baseline="0" dirty="0">
                <a:solidFill>
                  <a:srgbClr val="572E2D"/>
                </a:solidFill>
                <a:latin typeface="Noteworthy Bold"/>
                <a:ea typeface="Noteworthy Bold"/>
                <a:cs typeface="Noteworthy Bold"/>
                <a:sym typeface="Noteworthy Bold"/>
              </a:rPr>
              <a:t>Common </a:t>
            </a:r>
            <a:r>
              <a:rPr lang="sv-SE" sz="2600" baseline="0" dirty="0" err="1">
                <a:solidFill>
                  <a:srgbClr val="572E2D"/>
                </a:solidFill>
                <a:latin typeface="Noteworthy Bold"/>
                <a:ea typeface="Noteworthy Bold"/>
                <a:cs typeface="Noteworthy Bold"/>
                <a:sym typeface="Noteworthy Bold"/>
              </a:rPr>
              <a:t>harebell</a:t>
            </a:r>
            <a:r>
              <a:rPr lang="sv-SE" sz="2600" baseline="0" dirty="0">
                <a:solidFill>
                  <a:srgbClr val="572E2D"/>
                </a:solidFill>
                <a:latin typeface="Noteworthy Bold"/>
                <a:ea typeface="Noteworthy Bold"/>
                <a:cs typeface="Noteworthy Bold"/>
                <a:sym typeface="Noteworthy Bold"/>
              </a:rPr>
              <a:t> </a:t>
            </a:r>
            <a:r>
              <a:rPr lang="en-GB" sz="2800" kern="1200" dirty="0">
                <a:solidFill>
                  <a:schemeClr val="tx1"/>
                </a:solidFill>
                <a:effectLst/>
                <a:latin typeface="Tekton Pro" panose="020F0603020208020904" pitchFamily="34" charset="0"/>
                <a:ea typeface="+mn-ea"/>
                <a:cs typeface="+mn-cs"/>
              </a:rPr>
              <a:t>perennial herb largely self-incompatible and bee-pollinated, wind dispersal but short range, </a:t>
            </a:r>
            <a:r>
              <a:rPr lang="en-GB" sz="2800" kern="1200" dirty="0" err="1">
                <a:solidFill>
                  <a:schemeClr val="tx1"/>
                </a:solidFill>
                <a:effectLst/>
                <a:latin typeface="Tekton Pro" panose="020F0603020208020904" pitchFamily="34" charset="0"/>
                <a:ea typeface="+mn-ea"/>
                <a:cs typeface="+mn-cs"/>
              </a:rPr>
              <a:t>epizoochorous</a:t>
            </a:r>
            <a:r>
              <a:rPr lang="en-GB" sz="2800" kern="1200" dirty="0">
                <a:solidFill>
                  <a:schemeClr val="tx1"/>
                </a:solidFill>
                <a:effectLst/>
                <a:latin typeface="Tekton Pro" panose="020F0603020208020904" pitchFamily="34" charset="0"/>
                <a:ea typeface="+mn-ea"/>
                <a:cs typeface="+mn-cs"/>
              </a:rPr>
              <a:t> dispersal appears uncommon, </a:t>
            </a:r>
            <a:r>
              <a:rPr lang="en-GB" sz="2800" kern="1200" dirty="0" err="1">
                <a:solidFill>
                  <a:schemeClr val="tx1"/>
                </a:solidFill>
                <a:effectLst/>
                <a:latin typeface="Tekton Pro" panose="020F0603020208020904" pitchFamily="34" charset="0"/>
                <a:ea typeface="+mn-ea"/>
                <a:cs typeface="+mn-cs"/>
              </a:rPr>
              <a:t>endozoochorous</a:t>
            </a:r>
            <a:r>
              <a:rPr lang="en-GB" sz="2800" kern="1200" dirty="0">
                <a:solidFill>
                  <a:schemeClr val="tx1"/>
                </a:solidFill>
                <a:effectLst/>
                <a:latin typeface="Tekton Pro" panose="020F0603020208020904" pitchFamily="34" charset="0"/>
                <a:ea typeface="+mn-ea"/>
                <a:cs typeface="+mn-cs"/>
              </a:rPr>
              <a:t> dispersal may persist in remnant populations ensuing fragmentation and abandonment, recovering quickly upon management restoration</a:t>
            </a:r>
          </a:p>
          <a:p>
            <a:pPr>
              <a:lnSpc>
                <a:spcPts val="3791"/>
              </a:lnSpc>
              <a:defRPr sz="1800"/>
            </a:pPr>
            <a:r>
              <a:rPr lang="en-GB" sz="2800" kern="1200" dirty="0">
                <a:solidFill>
                  <a:schemeClr val="tx1"/>
                </a:solidFill>
                <a:effectLst/>
                <a:latin typeface="Tekton Pro" panose="020F0603020208020904" pitchFamily="34" charset="0"/>
                <a:ea typeface="+mn-ea"/>
                <a:cs typeface="+mn-cs"/>
                <a:sym typeface="Noteworthy Bold"/>
              </a:rPr>
              <a:t>Traits according</a:t>
            </a:r>
            <a:r>
              <a:rPr lang="en-GB" sz="2800" kern="1200" baseline="0" dirty="0">
                <a:solidFill>
                  <a:schemeClr val="tx1"/>
                </a:solidFill>
                <a:effectLst/>
                <a:latin typeface="Tekton Pro" panose="020F0603020208020904" pitchFamily="34" charset="0"/>
                <a:ea typeface="+mn-ea"/>
                <a:cs typeface="+mn-cs"/>
                <a:sym typeface="Noteworthy Bold"/>
              </a:rPr>
              <a:t> to persistence or dispersal</a:t>
            </a:r>
          </a:p>
          <a:p>
            <a:pPr>
              <a:lnSpc>
                <a:spcPts val="3791"/>
              </a:lnSpc>
              <a:defRPr sz="1800"/>
            </a:pPr>
            <a:r>
              <a:rPr lang="en-GB" sz="2800" kern="1200" baseline="0" dirty="0">
                <a:solidFill>
                  <a:schemeClr val="tx1"/>
                </a:solidFill>
                <a:effectLst/>
                <a:latin typeface="Tekton Pro" panose="020F0603020208020904" pitchFamily="34" charset="0"/>
                <a:ea typeface="+mn-ea"/>
                <a:cs typeface="+mn-cs"/>
                <a:sym typeface="Noteworthy Bold"/>
              </a:rPr>
              <a:t>Genetic diversity using </a:t>
            </a:r>
            <a:r>
              <a:rPr lang="en-GB" sz="2800" kern="1200" baseline="0" dirty="0" err="1">
                <a:solidFill>
                  <a:schemeClr val="tx1"/>
                </a:solidFill>
                <a:effectLst/>
                <a:latin typeface="Tekton Pro" panose="020F0603020208020904" pitchFamily="34" charset="0"/>
                <a:ea typeface="+mn-ea"/>
                <a:cs typeface="+mn-cs"/>
                <a:sym typeface="Noteworthy Bold"/>
              </a:rPr>
              <a:t>micrositellites</a:t>
            </a:r>
            <a:r>
              <a:rPr lang="en-GB" sz="2800" kern="1200" baseline="0" dirty="0">
                <a:solidFill>
                  <a:schemeClr val="tx1"/>
                </a:solidFill>
                <a:effectLst/>
                <a:latin typeface="Tekton Pro" panose="020F0603020208020904" pitchFamily="34" charset="0"/>
                <a:ea typeface="+mn-ea"/>
                <a:cs typeface="+mn-cs"/>
                <a:sym typeface="Noteworthy Bold"/>
              </a:rPr>
              <a:t> to analyse total number of </a:t>
            </a:r>
            <a:r>
              <a:rPr lang="en-GB" sz="2800" kern="1200" baseline="0" dirty="0" err="1">
                <a:solidFill>
                  <a:schemeClr val="tx1"/>
                </a:solidFill>
                <a:effectLst/>
                <a:latin typeface="Tekton Pro" panose="020F0603020208020904" pitchFamily="34" charset="0"/>
                <a:ea typeface="+mn-ea"/>
                <a:cs typeface="+mn-cs"/>
                <a:sym typeface="Noteworthy Bold"/>
              </a:rPr>
              <a:t>allels</a:t>
            </a:r>
            <a:r>
              <a:rPr lang="en-GB" sz="2800" kern="1200" baseline="0" dirty="0">
                <a:solidFill>
                  <a:schemeClr val="tx1"/>
                </a:solidFill>
                <a:effectLst/>
                <a:latin typeface="Tekton Pro" panose="020F0603020208020904" pitchFamily="34" charset="0"/>
                <a:ea typeface="+mn-ea"/>
                <a:cs typeface="+mn-cs"/>
                <a:sym typeface="Noteworthy Bold"/>
              </a:rPr>
              <a:t>, </a:t>
            </a:r>
            <a:r>
              <a:rPr lang="en-GB" sz="2800" kern="1200" baseline="0" dirty="0" err="1">
                <a:solidFill>
                  <a:schemeClr val="tx1"/>
                </a:solidFill>
                <a:effectLst/>
                <a:latin typeface="Tekton Pro" panose="020F0603020208020904" pitchFamily="34" charset="0"/>
                <a:ea typeface="+mn-ea"/>
                <a:cs typeface="+mn-cs"/>
                <a:sym typeface="Noteworthy Bold"/>
              </a:rPr>
              <a:t>allell</a:t>
            </a:r>
            <a:r>
              <a:rPr lang="en-GB" sz="2800" kern="1200" baseline="0" dirty="0">
                <a:solidFill>
                  <a:schemeClr val="tx1"/>
                </a:solidFill>
                <a:effectLst/>
                <a:latin typeface="Tekton Pro" panose="020F0603020208020904" pitchFamily="34" charset="0"/>
                <a:ea typeface="+mn-ea"/>
                <a:cs typeface="+mn-cs"/>
                <a:sym typeface="Noteworthy Bold"/>
              </a:rPr>
              <a:t> richness, </a:t>
            </a:r>
            <a:r>
              <a:rPr lang="en-GB" sz="2800" kern="1200" baseline="0" dirty="0" err="1">
                <a:solidFill>
                  <a:schemeClr val="tx1"/>
                </a:solidFill>
                <a:effectLst/>
                <a:latin typeface="Tekton Pro" panose="020F0603020208020904" pitchFamily="34" charset="0"/>
                <a:ea typeface="+mn-ea"/>
                <a:cs typeface="+mn-cs"/>
                <a:sym typeface="Noteworthy Bold"/>
              </a:rPr>
              <a:t>gamatic</a:t>
            </a:r>
            <a:r>
              <a:rPr lang="en-GB" sz="2800" kern="1200" baseline="0" dirty="0">
                <a:solidFill>
                  <a:schemeClr val="tx1"/>
                </a:solidFill>
                <a:effectLst/>
                <a:latin typeface="Tekton Pro" panose="020F0603020208020904" pitchFamily="34" charset="0"/>
                <a:ea typeface="+mn-ea"/>
                <a:cs typeface="+mn-cs"/>
                <a:sym typeface="Noteworthy Bold"/>
              </a:rPr>
              <a:t> </a:t>
            </a:r>
            <a:r>
              <a:rPr lang="en-GB" sz="2800" kern="1200" baseline="0" dirty="0" err="1">
                <a:solidFill>
                  <a:schemeClr val="tx1"/>
                </a:solidFill>
                <a:effectLst/>
                <a:latin typeface="Tekton Pro" panose="020F0603020208020904" pitchFamily="34" charset="0"/>
                <a:ea typeface="+mn-ea"/>
                <a:cs typeface="+mn-cs"/>
                <a:sym typeface="Noteworthy Bold"/>
              </a:rPr>
              <a:t>heteroyzyogy</a:t>
            </a:r>
            <a:endParaRPr sz="2600" dirty="0">
              <a:solidFill>
                <a:srgbClr val="572E2D"/>
              </a:solidFill>
              <a:latin typeface="Noteworthy Bold"/>
              <a:ea typeface="Noteworthy Bold"/>
              <a:cs typeface="Noteworthy Bold"/>
              <a:sym typeface="Noteworthy Bold"/>
            </a:endParaRPr>
          </a:p>
        </p:txBody>
      </p:sp>
    </p:spTree>
    <p:extLst>
      <p:ext uri="{BB962C8B-B14F-4D97-AF65-F5344CB8AC3E}">
        <p14:creationId xmlns:p14="http://schemas.microsoft.com/office/powerpoint/2010/main" val="41867567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err="1"/>
              <a:t>Grassland</a:t>
            </a:r>
            <a:r>
              <a:rPr lang="sv-SE" dirty="0"/>
              <a:t> area = </a:t>
            </a:r>
            <a:r>
              <a:rPr lang="sv-SE" dirty="0" err="1"/>
              <a:t>patch</a:t>
            </a:r>
            <a:r>
              <a:rPr lang="sv-SE" dirty="0"/>
              <a:t> </a:t>
            </a:r>
            <a:r>
              <a:rPr lang="sv-SE" dirty="0" err="1"/>
              <a:t>size</a:t>
            </a:r>
            <a:r>
              <a:rPr lang="sv-SE" dirty="0"/>
              <a:t>, </a:t>
            </a:r>
            <a:r>
              <a:rPr lang="sv-SE" dirty="0" err="1"/>
              <a:t>island</a:t>
            </a:r>
            <a:r>
              <a:rPr lang="sv-SE" dirty="0"/>
              <a:t> </a:t>
            </a:r>
            <a:r>
              <a:rPr lang="sv-SE" dirty="0" err="1"/>
              <a:t>size</a:t>
            </a:r>
            <a:r>
              <a:rPr lang="sv-SE" dirty="0"/>
              <a:t> to </a:t>
            </a:r>
            <a:r>
              <a:rPr lang="sv-SE" dirty="0" err="1"/>
              <a:t>account</a:t>
            </a:r>
            <a:r>
              <a:rPr lang="sv-SE" dirty="0"/>
              <a:t> for habitat variation and species pool </a:t>
            </a:r>
            <a:r>
              <a:rPr lang="sv-SE" dirty="0" err="1"/>
              <a:t>size</a:t>
            </a:r>
            <a:r>
              <a:rPr lang="sv-SE" dirty="0"/>
              <a:t>, </a:t>
            </a:r>
          </a:p>
        </p:txBody>
      </p:sp>
      <p:sp>
        <p:nvSpPr>
          <p:cNvPr id="4" name="Platshållare för bildnummer 3"/>
          <p:cNvSpPr>
            <a:spLocks noGrp="1"/>
          </p:cNvSpPr>
          <p:nvPr>
            <p:ph type="sldNum" sz="quarter" idx="10"/>
          </p:nvPr>
        </p:nvSpPr>
        <p:spPr/>
        <p:txBody>
          <a:bodyPr/>
          <a:lstStyle/>
          <a:p>
            <a:fld id="{A9264AB5-3208-46EB-A2CB-53BA67DEFF15}" type="slidenum">
              <a:rPr lang="sv-SE" smtClean="0"/>
              <a:pPr/>
              <a:t>19</a:t>
            </a:fld>
            <a:endParaRPr lang="sv-SE"/>
          </a:p>
        </p:txBody>
      </p:sp>
    </p:spTree>
    <p:extLst>
      <p:ext uri="{BB962C8B-B14F-4D97-AF65-F5344CB8AC3E}">
        <p14:creationId xmlns:p14="http://schemas.microsoft.com/office/powerpoint/2010/main" val="32288063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err="1"/>
              <a:t>Average</a:t>
            </a:r>
            <a:r>
              <a:rPr lang="sv-SE" dirty="0"/>
              <a:t> habitat loss 73% </a:t>
            </a:r>
            <a:r>
              <a:rPr lang="sv-SE" dirty="0" err="1"/>
              <a:t>individual</a:t>
            </a:r>
            <a:r>
              <a:rPr lang="sv-SE" baseline="0" dirty="0"/>
              <a:t> habitat loss 80%. The </a:t>
            </a:r>
            <a:r>
              <a:rPr lang="sv-SE" baseline="0" dirty="0" err="1"/>
              <a:t>remaining</a:t>
            </a:r>
            <a:r>
              <a:rPr lang="sv-SE" baseline="0" dirty="0"/>
              <a:t> </a:t>
            </a:r>
            <a:r>
              <a:rPr lang="sv-SE" baseline="0" dirty="0" err="1"/>
              <a:t>open</a:t>
            </a:r>
            <a:r>
              <a:rPr lang="sv-SE" baseline="0" dirty="0"/>
              <a:t> </a:t>
            </a:r>
            <a:r>
              <a:rPr lang="sv-SE" baseline="0" dirty="0" err="1"/>
              <a:t>patches</a:t>
            </a:r>
            <a:r>
              <a:rPr lang="sv-SE" baseline="0" dirty="0"/>
              <a:t> </a:t>
            </a:r>
            <a:r>
              <a:rPr lang="sv-SE" baseline="0" dirty="0" err="1"/>
              <a:t>are</a:t>
            </a:r>
            <a:r>
              <a:rPr lang="sv-SE" baseline="0" dirty="0"/>
              <a:t> </a:t>
            </a:r>
            <a:r>
              <a:rPr lang="sv-SE" baseline="0" dirty="0" err="1"/>
              <a:t>more</a:t>
            </a:r>
            <a:r>
              <a:rPr lang="sv-SE" baseline="0" dirty="0"/>
              <a:t> </a:t>
            </a:r>
            <a:r>
              <a:rPr lang="sv-SE" baseline="0" dirty="0" err="1"/>
              <a:t>isolated</a:t>
            </a:r>
            <a:r>
              <a:rPr lang="sv-SE" baseline="0" dirty="0"/>
              <a:t> </a:t>
            </a:r>
            <a:r>
              <a:rPr lang="sv-SE" baseline="0" dirty="0" err="1"/>
              <a:t>today</a:t>
            </a:r>
            <a:endParaRPr lang="sv-SE" baseline="0" dirty="0"/>
          </a:p>
          <a:p>
            <a:r>
              <a:rPr lang="sv-SE" baseline="0" dirty="0"/>
              <a:t>The loss is not </a:t>
            </a:r>
            <a:r>
              <a:rPr lang="sv-SE" baseline="0" dirty="0" err="1"/>
              <a:t>linear</a:t>
            </a:r>
            <a:r>
              <a:rPr lang="sv-SE" baseline="0" dirty="0"/>
              <a:t> </a:t>
            </a:r>
            <a:r>
              <a:rPr lang="sv-SE" baseline="0" dirty="0" err="1"/>
              <a:t>but</a:t>
            </a:r>
            <a:r>
              <a:rPr lang="sv-SE" baseline="0" dirty="0"/>
              <a:t> </a:t>
            </a:r>
            <a:endParaRPr lang="sv-SE" dirty="0"/>
          </a:p>
        </p:txBody>
      </p:sp>
      <p:sp>
        <p:nvSpPr>
          <p:cNvPr id="4" name="Platshållare för bildnummer 3"/>
          <p:cNvSpPr>
            <a:spLocks noGrp="1"/>
          </p:cNvSpPr>
          <p:nvPr>
            <p:ph type="sldNum" sz="quarter" idx="10"/>
          </p:nvPr>
        </p:nvSpPr>
        <p:spPr/>
        <p:txBody>
          <a:bodyPr/>
          <a:lstStyle/>
          <a:p>
            <a:fld id="{A9264AB5-3208-46EB-A2CB-53BA67DEFF15}" type="slidenum">
              <a:rPr lang="sv-SE" smtClean="0"/>
              <a:pPr/>
              <a:t>22</a:t>
            </a:fld>
            <a:endParaRPr lang="sv-SE"/>
          </a:p>
        </p:txBody>
      </p:sp>
    </p:spTree>
    <p:extLst>
      <p:ext uri="{BB962C8B-B14F-4D97-AF65-F5344CB8AC3E}">
        <p14:creationId xmlns:p14="http://schemas.microsoft.com/office/powerpoint/2010/main" val="10384967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err="1"/>
              <a:t>Söderöra</a:t>
            </a:r>
            <a:r>
              <a:rPr lang="sv-SE" dirty="0"/>
              <a:t>!</a:t>
            </a:r>
          </a:p>
        </p:txBody>
      </p:sp>
      <p:sp>
        <p:nvSpPr>
          <p:cNvPr id="4" name="Platshållare för bildnummer 3"/>
          <p:cNvSpPr>
            <a:spLocks noGrp="1"/>
          </p:cNvSpPr>
          <p:nvPr>
            <p:ph type="sldNum" sz="quarter" idx="10"/>
          </p:nvPr>
        </p:nvSpPr>
        <p:spPr/>
        <p:txBody>
          <a:bodyPr/>
          <a:lstStyle/>
          <a:p>
            <a:fld id="{1067577E-AD1C-4798-9709-FB89485B55B4}" type="slidenum">
              <a:rPr lang="sv-SE" smtClean="0"/>
              <a:pPr/>
              <a:t>2</a:t>
            </a:fld>
            <a:endParaRPr lang="sv-SE" dirty="0"/>
          </a:p>
        </p:txBody>
      </p:sp>
    </p:spTree>
    <p:extLst>
      <p:ext uri="{BB962C8B-B14F-4D97-AF65-F5344CB8AC3E}">
        <p14:creationId xmlns:p14="http://schemas.microsoft.com/office/powerpoint/2010/main" val="8012346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en-GB" sz="1200" kern="1200" dirty="0">
                <a:solidFill>
                  <a:schemeClr val="tx1"/>
                </a:solidFill>
                <a:effectLst/>
                <a:latin typeface="Tekton Pro" panose="020F0603020208020904" pitchFamily="34" charset="0"/>
                <a:ea typeface="+mn-ea"/>
                <a:cs typeface="+mn-cs"/>
              </a:rPr>
              <a:t>I will only talk about two questions</a:t>
            </a:r>
            <a:r>
              <a:rPr lang="en-GB" sz="1200" kern="1200" baseline="0" dirty="0">
                <a:solidFill>
                  <a:schemeClr val="tx1"/>
                </a:solidFill>
                <a:effectLst/>
                <a:latin typeface="Tekton Pro" panose="020F0603020208020904" pitchFamily="34" charset="0"/>
                <a:ea typeface="+mn-ea"/>
                <a:cs typeface="+mn-cs"/>
              </a:rPr>
              <a:t> here</a:t>
            </a:r>
            <a:endParaRPr lang="en-GB" sz="1200" kern="1200" dirty="0">
              <a:solidFill>
                <a:schemeClr val="tx1"/>
              </a:solidFill>
              <a:effectLst/>
              <a:latin typeface="Tekton Pro" panose="020F0603020208020904" pitchFamily="34" charset="0"/>
              <a:ea typeface="+mn-ea"/>
              <a:cs typeface="+mn-cs"/>
            </a:endParaRPr>
          </a:p>
        </p:txBody>
      </p:sp>
      <p:sp>
        <p:nvSpPr>
          <p:cNvPr id="4" name="Platshållare för bildnummer 3"/>
          <p:cNvSpPr>
            <a:spLocks noGrp="1"/>
          </p:cNvSpPr>
          <p:nvPr>
            <p:ph type="sldNum" sz="quarter" idx="10"/>
          </p:nvPr>
        </p:nvSpPr>
        <p:spPr/>
        <p:txBody>
          <a:bodyPr/>
          <a:lstStyle/>
          <a:p>
            <a:fld id="{1067577E-AD1C-4798-9709-FB89485B55B4}" type="slidenum">
              <a:rPr lang="sv-SE" smtClean="0"/>
              <a:pPr/>
              <a:t>23</a:t>
            </a:fld>
            <a:endParaRPr lang="sv-SE" dirty="0"/>
          </a:p>
        </p:txBody>
      </p:sp>
    </p:spTree>
    <p:extLst>
      <p:ext uri="{BB962C8B-B14F-4D97-AF65-F5344CB8AC3E}">
        <p14:creationId xmlns:p14="http://schemas.microsoft.com/office/powerpoint/2010/main" val="5059875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en-GB" sz="1200" kern="1200" dirty="0">
                <a:solidFill>
                  <a:schemeClr val="tx1"/>
                </a:solidFill>
                <a:effectLst/>
                <a:latin typeface="Tekton Pro" panose="020F0603020208020904" pitchFamily="34" charset="0"/>
                <a:ea typeface="+mn-ea"/>
                <a:cs typeface="+mn-cs"/>
              </a:rPr>
              <a:t>Specialist</a:t>
            </a:r>
            <a:r>
              <a:rPr lang="en-GB" sz="1200" kern="1200" baseline="0" dirty="0">
                <a:solidFill>
                  <a:schemeClr val="tx1"/>
                </a:solidFill>
                <a:effectLst/>
                <a:latin typeface="Tekton Pro" panose="020F0603020208020904" pitchFamily="34" charset="0"/>
                <a:ea typeface="+mn-ea"/>
                <a:cs typeface="+mn-cs"/>
              </a:rPr>
              <a:t> are those that are strong dependence on grassland management, typical are more abundant in grasslands </a:t>
            </a:r>
            <a:r>
              <a:rPr lang="en-GB" sz="1200" kern="1200" baseline="0" dirty="0" err="1">
                <a:solidFill>
                  <a:schemeClr val="tx1"/>
                </a:solidFill>
                <a:effectLst/>
                <a:latin typeface="Tekton Pro" panose="020F0603020208020904" pitchFamily="34" charset="0"/>
                <a:ea typeface="+mn-ea"/>
                <a:cs typeface="+mn-cs"/>
              </a:rPr>
              <a:t>wereas</a:t>
            </a:r>
            <a:r>
              <a:rPr lang="en-GB" sz="1200" kern="1200" baseline="0" dirty="0">
                <a:solidFill>
                  <a:schemeClr val="tx1"/>
                </a:solidFill>
                <a:effectLst/>
                <a:latin typeface="Tekton Pro" panose="020F0603020208020904" pitchFamily="34" charset="0"/>
                <a:ea typeface="+mn-ea"/>
                <a:cs typeface="+mn-cs"/>
              </a:rPr>
              <a:t> generalist species are not dependent or indifferent  on grassland management</a:t>
            </a:r>
          </a:p>
          <a:p>
            <a:r>
              <a:rPr lang="en-GB" sz="1200" kern="1200" dirty="0">
                <a:solidFill>
                  <a:schemeClr val="tx1"/>
                </a:solidFill>
                <a:effectLst/>
                <a:latin typeface="Tekton Pro" panose="020F0603020208020904" pitchFamily="34" charset="0"/>
                <a:ea typeface="+mn-ea"/>
                <a:cs typeface="+mn-cs"/>
              </a:rPr>
              <a:t>Beta diversity is has the inverse effect</a:t>
            </a:r>
            <a:r>
              <a:rPr lang="en-GB" sz="1200" kern="1200" baseline="0" dirty="0">
                <a:solidFill>
                  <a:schemeClr val="tx1"/>
                </a:solidFill>
                <a:effectLst/>
                <a:latin typeface="Tekton Pro" panose="020F0603020208020904" pitchFamily="34" charset="0"/>
                <a:ea typeface="+mn-ea"/>
                <a:cs typeface="+mn-cs"/>
              </a:rPr>
              <a:t> where the grasslands become more dissimilar without rotational grazing and decreased with increasing size</a:t>
            </a:r>
            <a:endParaRPr lang="en-GB" sz="1200" kern="1200" dirty="0">
              <a:solidFill>
                <a:schemeClr val="tx1"/>
              </a:solidFill>
              <a:effectLst/>
              <a:latin typeface="Tekton Pro" panose="020F0603020208020904" pitchFamily="34" charset="0"/>
              <a:ea typeface="+mn-ea"/>
              <a:cs typeface="+mn-cs"/>
            </a:endParaRPr>
          </a:p>
        </p:txBody>
      </p:sp>
      <p:sp>
        <p:nvSpPr>
          <p:cNvPr id="4" name="Platshållare för bildnummer 3"/>
          <p:cNvSpPr>
            <a:spLocks noGrp="1"/>
          </p:cNvSpPr>
          <p:nvPr>
            <p:ph type="sldNum" sz="quarter" idx="10"/>
          </p:nvPr>
        </p:nvSpPr>
        <p:spPr/>
        <p:txBody>
          <a:bodyPr/>
          <a:lstStyle/>
          <a:p>
            <a:fld id="{1067577E-AD1C-4798-9709-FB89485B55B4}" type="slidenum">
              <a:rPr lang="sv-SE" smtClean="0"/>
              <a:pPr/>
              <a:t>24</a:t>
            </a:fld>
            <a:endParaRPr lang="sv-SE" dirty="0"/>
          </a:p>
        </p:txBody>
      </p:sp>
    </p:spTree>
    <p:extLst>
      <p:ext uri="{BB962C8B-B14F-4D97-AF65-F5344CB8AC3E}">
        <p14:creationId xmlns:p14="http://schemas.microsoft.com/office/powerpoint/2010/main" val="5897528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Tekton Pro" panose="020F0603020208020904" pitchFamily="34" charset="0"/>
                <a:ea typeface="+mn-ea"/>
                <a:cs typeface="+mn-cs"/>
              </a:rPr>
              <a:t>Beta diversity is has the inverse effect</a:t>
            </a:r>
            <a:r>
              <a:rPr lang="en-GB" sz="1200" kern="1200" baseline="0" dirty="0">
                <a:solidFill>
                  <a:schemeClr val="tx1"/>
                </a:solidFill>
                <a:effectLst/>
                <a:latin typeface="Tekton Pro" panose="020F0603020208020904" pitchFamily="34" charset="0"/>
                <a:ea typeface="+mn-ea"/>
                <a:cs typeface="+mn-cs"/>
              </a:rPr>
              <a:t> where the grasslands become more dissimilar without rotational grazing and decreased with increasing size</a:t>
            </a:r>
            <a:br>
              <a:rPr lang="en-GB" sz="1200" kern="1200" baseline="0" dirty="0">
                <a:solidFill>
                  <a:schemeClr val="tx1"/>
                </a:solidFill>
                <a:effectLst/>
                <a:latin typeface="Tekton Pro" panose="020F0603020208020904" pitchFamily="34" charset="0"/>
                <a:ea typeface="+mn-ea"/>
                <a:cs typeface="+mn-cs"/>
              </a:rPr>
            </a:br>
            <a:r>
              <a:rPr lang="en-GB" sz="1200" kern="1200" baseline="0" dirty="0">
                <a:solidFill>
                  <a:schemeClr val="tx1"/>
                </a:solidFill>
                <a:effectLst/>
                <a:latin typeface="Tekton Pro" panose="020F0603020208020904" pitchFamily="34" charset="0"/>
                <a:ea typeface="+mn-ea"/>
                <a:cs typeface="+mn-cs"/>
              </a:rPr>
              <a:t>here generalist species in the seedbank there is a significant difference with higher beta diversity in grasslands without rotational grazing</a:t>
            </a:r>
            <a:endParaRPr lang="en-GB" sz="1200" kern="1200" dirty="0">
              <a:solidFill>
                <a:schemeClr val="tx1"/>
              </a:solidFill>
              <a:effectLst/>
              <a:latin typeface="Tekton Pro" panose="020F0603020208020904" pitchFamily="34" charset="0"/>
              <a:ea typeface="+mn-ea"/>
              <a:cs typeface="+mn-cs"/>
            </a:endParaRPr>
          </a:p>
          <a:p>
            <a:endParaRPr lang="en-GB" sz="1200" kern="1200" dirty="0">
              <a:solidFill>
                <a:schemeClr val="tx1"/>
              </a:solidFill>
              <a:effectLst/>
              <a:latin typeface="Tekton Pro" panose="020F0603020208020904" pitchFamily="34" charset="0"/>
              <a:ea typeface="+mn-ea"/>
              <a:cs typeface="+mn-cs"/>
            </a:endParaRPr>
          </a:p>
        </p:txBody>
      </p:sp>
      <p:sp>
        <p:nvSpPr>
          <p:cNvPr id="4" name="Platshållare för bildnummer 3"/>
          <p:cNvSpPr>
            <a:spLocks noGrp="1"/>
          </p:cNvSpPr>
          <p:nvPr>
            <p:ph type="sldNum" sz="quarter" idx="10"/>
          </p:nvPr>
        </p:nvSpPr>
        <p:spPr/>
        <p:txBody>
          <a:bodyPr/>
          <a:lstStyle/>
          <a:p>
            <a:fld id="{1067577E-AD1C-4798-9709-FB89485B55B4}" type="slidenum">
              <a:rPr lang="sv-SE" smtClean="0"/>
              <a:pPr/>
              <a:t>25</a:t>
            </a:fld>
            <a:endParaRPr lang="sv-SE" dirty="0"/>
          </a:p>
        </p:txBody>
      </p:sp>
    </p:spTree>
    <p:extLst>
      <p:ext uri="{BB962C8B-B14F-4D97-AF65-F5344CB8AC3E}">
        <p14:creationId xmlns:p14="http://schemas.microsoft.com/office/powerpoint/2010/main" val="4059409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Platshållare för bildobjekt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Platshållare för anteckninga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GB" sz="1200" kern="1200" dirty="0">
                <a:solidFill>
                  <a:schemeClr val="tx1"/>
                </a:solidFill>
                <a:effectLst/>
                <a:latin typeface="Tekton Pro" panose="020F0603020208020904" pitchFamily="34" charset="0"/>
                <a:ea typeface="+mn-ea"/>
                <a:cs typeface="+mn-cs"/>
              </a:rPr>
              <a:t>Seed dispersal is considered secondary to pollen flow in outlining landscape-scale patterns in genetic diversity and structure, particularly among fragmented plant populations.. Here we investigated whether landscape-scale genetic diversity, differentiation and spatial structure among isolated populations of </a:t>
            </a:r>
            <a:r>
              <a:rPr lang="en-GB" sz="1200" i="1" kern="1200" dirty="0">
                <a:solidFill>
                  <a:schemeClr val="tx1"/>
                </a:solidFill>
                <a:effectLst/>
                <a:latin typeface="Tekton Pro" panose="020F0603020208020904" pitchFamily="34" charset="0"/>
                <a:ea typeface="+mn-ea"/>
                <a:cs typeface="+mn-cs"/>
              </a:rPr>
              <a:t>Campanula </a:t>
            </a:r>
            <a:r>
              <a:rPr lang="en-GB" sz="1200" i="1" kern="1200" dirty="0" err="1">
                <a:solidFill>
                  <a:schemeClr val="tx1"/>
                </a:solidFill>
                <a:effectLst/>
                <a:latin typeface="Tekton Pro" panose="020F0603020208020904" pitchFamily="34" charset="0"/>
                <a:ea typeface="+mn-ea"/>
                <a:cs typeface="+mn-cs"/>
              </a:rPr>
              <a:t>rotundifolia</a:t>
            </a:r>
            <a:r>
              <a:rPr lang="en-GB" sz="1200" kern="1200" dirty="0">
                <a:solidFill>
                  <a:schemeClr val="tx1"/>
                </a:solidFill>
                <a:effectLst/>
                <a:latin typeface="Tekton Pro" panose="020F0603020208020904" pitchFamily="34" charset="0"/>
                <a:ea typeface="+mn-ea"/>
                <a:cs typeface="+mn-cs"/>
              </a:rPr>
              <a:t> relates to the presence or absence of functional connectivity. </a:t>
            </a:r>
            <a:endParaRPr lang="sv-SE" dirty="0"/>
          </a:p>
          <a:p>
            <a:pPr>
              <a:spcBef>
                <a:spcPct val="0"/>
              </a:spcBef>
            </a:pPr>
            <a:r>
              <a:rPr lang="en-US" sz="1200" kern="1200" dirty="0">
                <a:solidFill>
                  <a:schemeClr val="tx1"/>
                </a:solidFill>
                <a:effectLst/>
                <a:latin typeface="Tekton Pro" panose="020F0603020208020904" pitchFamily="34" charset="0"/>
                <a:ea typeface="+mn-ea"/>
                <a:cs typeface="+mn-cs"/>
              </a:rPr>
              <a:t>total number of alleles (sum of all alleles across all loci), effective allelic</a:t>
            </a:r>
            <a:r>
              <a:rPr lang="en-US" sz="1200" kern="1200" baseline="0" dirty="0">
                <a:solidFill>
                  <a:schemeClr val="tx1"/>
                </a:solidFill>
                <a:effectLst/>
                <a:latin typeface="Tekton Pro" panose="020F0603020208020904" pitchFamily="34" charset="0"/>
                <a:ea typeface="+mn-ea"/>
                <a:cs typeface="+mn-cs"/>
              </a:rPr>
              <a:t> richness, </a:t>
            </a:r>
            <a:endParaRPr lang="en-US" sz="1200" kern="1200" dirty="0">
              <a:solidFill>
                <a:schemeClr val="tx1"/>
              </a:solidFill>
              <a:effectLst/>
              <a:latin typeface="Tekton Pro" panose="020F0603020208020904" pitchFamily="34" charset="0"/>
              <a:ea typeface="+mn-ea"/>
              <a:cs typeface="+mn-cs"/>
            </a:endParaRPr>
          </a:p>
          <a:p>
            <a:pPr>
              <a:spcBef>
                <a:spcPct val="0"/>
              </a:spcBef>
            </a:pPr>
            <a:endParaRPr lang="en-US" sz="1200" kern="1200" dirty="0">
              <a:solidFill>
                <a:schemeClr val="tx1"/>
              </a:solidFill>
              <a:effectLst/>
              <a:latin typeface="Tekton Pro" panose="020F0603020208020904" pitchFamily="34" charset="0"/>
              <a:ea typeface="+mn-ea"/>
              <a:cs typeface="+mn-cs"/>
            </a:endParaRPr>
          </a:p>
          <a:p>
            <a:pPr>
              <a:spcBef>
                <a:spcPct val="0"/>
              </a:spcBef>
            </a:pPr>
            <a:r>
              <a:rPr lang="en-US" sz="1200" kern="1200" dirty="0">
                <a:solidFill>
                  <a:schemeClr val="tx1"/>
                </a:solidFill>
                <a:effectLst/>
                <a:latin typeface="Tekton Pro" panose="020F0603020208020904" pitchFamily="34" charset="0"/>
                <a:ea typeface="+mn-ea"/>
                <a:cs typeface="+mn-cs"/>
              </a:rPr>
              <a:t>Boxplots on the effect of rotational grazing presence on genetic diversity metrics and pairwise, between-population genetic differentiation of 39 </a:t>
            </a:r>
            <a:r>
              <a:rPr lang="en-US" sz="1200" i="1" kern="1200" dirty="0">
                <a:solidFill>
                  <a:schemeClr val="tx1"/>
                </a:solidFill>
                <a:effectLst/>
                <a:latin typeface="Tekton Pro" panose="020F0603020208020904" pitchFamily="34" charset="0"/>
                <a:ea typeface="+mn-ea"/>
                <a:cs typeface="+mn-cs"/>
              </a:rPr>
              <a:t>Campanula </a:t>
            </a:r>
            <a:r>
              <a:rPr lang="en-US" sz="1200" i="1" kern="1200" dirty="0" err="1">
                <a:solidFill>
                  <a:schemeClr val="tx1"/>
                </a:solidFill>
                <a:effectLst/>
                <a:latin typeface="Tekton Pro" panose="020F0603020208020904" pitchFamily="34" charset="0"/>
                <a:ea typeface="+mn-ea"/>
                <a:cs typeface="+mn-cs"/>
              </a:rPr>
              <a:t>rotundifolia</a:t>
            </a:r>
            <a:r>
              <a:rPr lang="en-US" sz="1200" kern="1200" dirty="0">
                <a:solidFill>
                  <a:schemeClr val="tx1"/>
                </a:solidFill>
                <a:effectLst/>
                <a:latin typeface="Tekton Pro" panose="020F0603020208020904" pitchFamily="34" charset="0"/>
                <a:ea typeface="+mn-ea"/>
                <a:cs typeface="+mn-cs"/>
              </a:rPr>
              <a:t> populations across the archipelago</a:t>
            </a:r>
            <a:endParaRPr lang="en-GB" altLang="sv-SE" dirty="0"/>
          </a:p>
        </p:txBody>
      </p:sp>
      <p:sp>
        <p:nvSpPr>
          <p:cNvPr id="31748" name="Platshållare för bildnumm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75138E99-7807-456D-8D4C-4056CD447BDE}" type="slidenum">
              <a:rPr lang="en-GB" altLang="sv-SE">
                <a:latin typeface="Comic Sans MS" panose="030F0702030302020204" pitchFamily="66" charset="0"/>
              </a:rPr>
              <a:pPr/>
              <a:t>26</a:t>
            </a:fld>
            <a:endParaRPr lang="en-GB" altLang="sv-SE">
              <a:latin typeface="Comic Sans MS" panose="030F0702030302020204" pitchFamily="66" charset="0"/>
            </a:endParaRPr>
          </a:p>
        </p:txBody>
      </p:sp>
    </p:spTree>
    <p:extLst>
      <p:ext uri="{BB962C8B-B14F-4D97-AF65-F5344CB8AC3E}">
        <p14:creationId xmlns:p14="http://schemas.microsoft.com/office/powerpoint/2010/main" val="40600754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smtClean="0"/>
              <a:t>15 species </a:t>
            </a:r>
            <a:r>
              <a:rPr lang="sv-SE" dirty="0" err="1" smtClean="0"/>
              <a:t>past</a:t>
            </a:r>
            <a:r>
              <a:rPr lang="sv-SE" dirty="0" smtClean="0"/>
              <a:t> </a:t>
            </a:r>
            <a:r>
              <a:rPr lang="sv-SE" dirty="0" err="1" smtClean="0"/>
              <a:t>structure</a:t>
            </a:r>
            <a:r>
              <a:rPr lang="sv-SE" baseline="0" dirty="0" smtClean="0"/>
              <a:t> </a:t>
            </a:r>
            <a:r>
              <a:rPr lang="en-US" sz="1200" i="1" kern="1200" dirty="0" err="1" smtClean="0">
                <a:solidFill>
                  <a:schemeClr val="tx1"/>
                </a:solidFill>
                <a:effectLst/>
                <a:latin typeface="+mn-lt"/>
                <a:ea typeface="+mn-ea"/>
                <a:cs typeface="+mn-cs"/>
              </a:rPr>
              <a:t>Alchemilla</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glaucescens</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Anthriscus</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sylvestris,Galium</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album,Galium</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boreale</a:t>
            </a:r>
            <a:r>
              <a:rPr lang="sv-SE" sz="1200" i="0" kern="1200" dirty="0" smtClean="0">
                <a:solidFill>
                  <a:schemeClr val="tx1"/>
                </a:solidFill>
                <a:effectLst/>
                <a:latin typeface="+mn-lt"/>
                <a:ea typeface="+mn-ea"/>
                <a:cs typeface="+mn-cs"/>
              </a:rPr>
              <a:t>,</a:t>
            </a:r>
            <a:r>
              <a:rPr lang="en-US" sz="1200" i="1" kern="1200" dirty="0" err="1" smtClean="0">
                <a:solidFill>
                  <a:schemeClr val="tx1"/>
                </a:solidFill>
                <a:effectLst/>
                <a:latin typeface="+mn-lt"/>
                <a:ea typeface="+mn-ea"/>
                <a:cs typeface="+mn-cs"/>
              </a:rPr>
              <a:t>Galium</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verum,Leucanthemum</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vulgare,Plantago</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lanceolate,Prunella</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vulgaris,Ranunculus</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auricomus,Rumex</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acetosa</a:t>
            </a:r>
            <a:r>
              <a:rPr lang="en-US" sz="1200" i="1" kern="1200" dirty="0" smtClean="0">
                <a:solidFill>
                  <a:schemeClr val="tx1"/>
                </a:solidFill>
                <a:effectLst/>
                <a:latin typeface="+mn-lt"/>
                <a:ea typeface="+mn-ea"/>
                <a:cs typeface="+mn-cs"/>
              </a:rPr>
              <a:t>, mixed response both</a:t>
            </a:r>
            <a:r>
              <a:rPr lang="en-US" sz="1200" i="1" kern="1200" baseline="0" dirty="0" smtClean="0">
                <a:solidFill>
                  <a:schemeClr val="tx1"/>
                </a:solidFill>
                <a:effectLst/>
                <a:latin typeface="+mn-lt"/>
                <a:ea typeface="+mn-ea"/>
                <a:cs typeface="+mn-cs"/>
              </a:rPr>
              <a:t> historical and present </a:t>
            </a:r>
            <a:r>
              <a:rPr lang="en-US" sz="1200" i="1" kern="1200" dirty="0" err="1" smtClean="0">
                <a:solidFill>
                  <a:schemeClr val="tx1"/>
                </a:solidFill>
                <a:effectLst/>
                <a:latin typeface="+mn-lt"/>
                <a:ea typeface="+mn-ea"/>
                <a:cs typeface="+mn-cs"/>
              </a:rPr>
              <a:t>Briza</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media,Cerastium</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sp</a:t>
            </a:r>
            <a:r>
              <a:rPr lang="en-US" sz="1200" i="1" kern="1200" dirty="0" smtClean="0">
                <a:solidFill>
                  <a:schemeClr val="tx1"/>
                </a:solidFill>
                <a:effectLst/>
                <a:latin typeface="+mn-lt"/>
                <a:ea typeface="+mn-ea"/>
                <a:cs typeface="+mn-cs"/>
              </a:rPr>
              <a:t>.,</a:t>
            </a:r>
            <a:r>
              <a:rPr lang="en-US" sz="1200" i="1" kern="1200" dirty="0" err="1" smtClean="0">
                <a:solidFill>
                  <a:schemeClr val="tx1"/>
                </a:solidFill>
                <a:effectLst/>
                <a:latin typeface="+mn-lt"/>
                <a:ea typeface="+mn-ea"/>
                <a:cs typeface="+mn-cs"/>
              </a:rPr>
              <a:t>Helictotrichon</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pubescens,Potentilla</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reptans,Trifolium</a:t>
            </a:r>
            <a:r>
              <a:rPr lang="en-US" sz="1200" i="1" kern="1200" dirty="0" smtClean="0">
                <a:solidFill>
                  <a:schemeClr val="tx1"/>
                </a:solidFill>
                <a:effectLst/>
                <a:latin typeface="+mn-lt"/>
                <a:ea typeface="+mn-ea"/>
                <a:cs typeface="+mn-cs"/>
              </a:rPr>
              <a:t> medium</a:t>
            </a:r>
            <a:endParaRPr lang="sv-SE" sz="1200" kern="1200" dirty="0" smtClean="0">
              <a:solidFill>
                <a:schemeClr val="tx1"/>
              </a:solidFill>
              <a:effectLst/>
              <a:latin typeface="+mn-lt"/>
              <a:ea typeface="+mn-ea"/>
              <a:cs typeface="+mn-cs"/>
            </a:endParaRPr>
          </a:p>
          <a:p>
            <a:endParaRPr lang="sv-SE"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smtClean="0"/>
              <a:t>14 species</a:t>
            </a:r>
            <a:r>
              <a:rPr lang="sv-SE" baseline="0" dirty="0" smtClean="0"/>
              <a:t> present</a:t>
            </a:r>
            <a:r>
              <a:rPr lang="en-US" sz="1200" i="1" kern="1200" dirty="0" smtClean="0">
                <a:solidFill>
                  <a:schemeClr val="tx1"/>
                </a:solidFill>
                <a:effectLst/>
                <a:latin typeface="+mn-lt"/>
                <a:ea typeface="+mn-ea"/>
                <a:cs typeface="+mn-cs"/>
              </a:rPr>
              <a:t>Campanula </a:t>
            </a:r>
            <a:r>
              <a:rPr lang="en-US" sz="1200" i="1" kern="1200" dirty="0" err="1" smtClean="0">
                <a:solidFill>
                  <a:schemeClr val="tx1"/>
                </a:solidFill>
                <a:effectLst/>
                <a:latin typeface="+mn-lt"/>
                <a:ea typeface="+mn-ea"/>
                <a:cs typeface="+mn-cs"/>
              </a:rPr>
              <a:t>rotundifolia,Deschampsia</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flexuosa,Elytrigia</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repens,Festuca</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ovina,Festuca</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pratensis,Filipendula</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vulgaris,Geum</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rivale,Hypericum</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perforatum,Polygala</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vulgaris,Stellaria</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graminea,Taraxacum</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officinalis,Veronica</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chamaedrys,Veronica</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officinalis,Viola</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canina</a:t>
            </a:r>
            <a:endParaRPr lang="en-US" sz="1200" i="1"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kern="1200" dirty="0" smtClean="0">
              <a:solidFill>
                <a:schemeClr val="tx1"/>
              </a:solidFill>
              <a:effectLst/>
              <a:latin typeface="+mn-lt"/>
              <a:ea typeface="+mn-ea"/>
              <a:cs typeface="+mn-cs"/>
            </a:endParaRPr>
          </a:p>
          <a:p>
            <a:r>
              <a:rPr lang="sv-SE" dirty="0" smtClean="0"/>
              <a:t> 22 indifferent (51 species in total) </a:t>
            </a:r>
            <a:r>
              <a:rPr lang="en-US" sz="1200" i="1" kern="1200" dirty="0" err="1" smtClean="0">
                <a:solidFill>
                  <a:schemeClr val="tx1"/>
                </a:solidFill>
                <a:effectLst/>
                <a:latin typeface="+mn-lt"/>
                <a:ea typeface="+mn-ea"/>
                <a:cs typeface="+mn-cs"/>
              </a:rPr>
              <a:t>Achillea</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millefolium,Agrimonia</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eupatoria,Anthoxanthum</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odoratum,Campanula</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persicifolia,Carex</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spicata,Centaurea</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jacea,Fragaria</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vesca,Hieracium</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pilosella,Hypericum</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maculatum</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Lathyrus</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linifolius,Lathyrus</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pratensis,Luzula</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campestris,Melica</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nutans,Pimpinella</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saxifrage,Phleum</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pretense,Phlatanthera</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chlorantha,Poa</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pratensis,Primula</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veris,Rancunculus</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acris,Trifolium</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pretense,Trifolium</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repens,Vicia</a:t>
            </a:r>
            <a:r>
              <a:rPr lang="en-US" sz="1200" i="1" kern="1200" dirty="0" smtClean="0">
                <a:solidFill>
                  <a:schemeClr val="tx1"/>
                </a:solidFill>
                <a:effectLst/>
                <a:latin typeface="+mn-lt"/>
                <a:ea typeface="+mn-ea"/>
                <a:cs typeface="+mn-cs"/>
              </a:rPr>
              <a:t> </a:t>
            </a:r>
            <a:r>
              <a:rPr lang="en-US" sz="1200" i="1" kern="1200" smtClean="0">
                <a:solidFill>
                  <a:schemeClr val="tx1"/>
                </a:solidFill>
                <a:effectLst/>
                <a:latin typeface="+mn-lt"/>
                <a:ea typeface="+mn-ea"/>
                <a:cs typeface="+mn-cs"/>
              </a:rPr>
              <a:t>cracca</a:t>
            </a:r>
            <a:endParaRPr lang="sv-SE" sz="1200" kern="1200" dirty="0" smtClean="0">
              <a:solidFill>
                <a:schemeClr val="tx1"/>
              </a:solidFill>
              <a:effectLst/>
              <a:latin typeface="+mn-lt"/>
              <a:ea typeface="+mn-ea"/>
              <a:cs typeface="+mn-cs"/>
            </a:endParaRPr>
          </a:p>
        </p:txBody>
      </p:sp>
      <p:sp>
        <p:nvSpPr>
          <p:cNvPr id="4" name="Platshållare för bildnummer 3"/>
          <p:cNvSpPr>
            <a:spLocks noGrp="1"/>
          </p:cNvSpPr>
          <p:nvPr>
            <p:ph type="sldNum" sz="quarter" idx="10"/>
          </p:nvPr>
        </p:nvSpPr>
        <p:spPr/>
        <p:txBody>
          <a:bodyPr/>
          <a:lstStyle/>
          <a:p>
            <a:fld id="{A9264AB5-3208-46EB-A2CB-53BA67DEFF15}" type="slidenum">
              <a:rPr lang="sv-SE" smtClean="0"/>
              <a:pPr/>
              <a:t>27</a:t>
            </a:fld>
            <a:endParaRPr lang="sv-SE"/>
          </a:p>
        </p:txBody>
      </p:sp>
    </p:spTree>
    <p:extLst>
      <p:ext uri="{BB962C8B-B14F-4D97-AF65-F5344CB8AC3E}">
        <p14:creationId xmlns:p14="http://schemas.microsoft.com/office/powerpoint/2010/main" val="26992302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endParaRPr lang="en-GB" sz="1200" kern="1200" baseline="0" dirty="0">
              <a:solidFill>
                <a:schemeClr val="tx1"/>
              </a:solidFill>
              <a:effectLst/>
              <a:latin typeface="Tekton Pro" panose="020F0603020208020904" pitchFamily="34" charset="0"/>
              <a:ea typeface="+mn-ea"/>
              <a:cs typeface="+mn-cs"/>
            </a:endParaRPr>
          </a:p>
          <a:p>
            <a:r>
              <a:rPr lang="en-GB" sz="1200" kern="1200" baseline="0" dirty="0">
                <a:solidFill>
                  <a:schemeClr val="tx1"/>
                </a:solidFill>
                <a:effectLst/>
                <a:latin typeface="Tekton Pro" panose="020F0603020208020904" pitchFamily="34" charset="0"/>
                <a:ea typeface="+mn-ea"/>
                <a:cs typeface="+mn-cs"/>
              </a:rPr>
              <a:t>Not surprisingly it is the most specialists species that disappears first. The grassland communities on the islands without grazing networks becomes more dissimilar as species goes locally extinct</a:t>
            </a:r>
          </a:p>
          <a:p>
            <a:r>
              <a:rPr lang="en-GB" sz="1200" kern="1200" baseline="0" dirty="0">
                <a:solidFill>
                  <a:schemeClr val="tx1"/>
                </a:solidFill>
                <a:effectLst/>
                <a:latin typeface="Tekton Pro" panose="020F0603020208020904" pitchFamily="34" charset="0"/>
                <a:ea typeface="+mn-ea"/>
                <a:cs typeface="+mn-cs"/>
              </a:rPr>
              <a:t> We can clearly </a:t>
            </a:r>
          </a:p>
        </p:txBody>
      </p:sp>
      <p:sp>
        <p:nvSpPr>
          <p:cNvPr id="4" name="Platshållare för bildnummer 3"/>
          <p:cNvSpPr>
            <a:spLocks noGrp="1"/>
          </p:cNvSpPr>
          <p:nvPr>
            <p:ph type="sldNum" sz="quarter" idx="10"/>
          </p:nvPr>
        </p:nvSpPr>
        <p:spPr/>
        <p:txBody>
          <a:bodyPr/>
          <a:lstStyle/>
          <a:p>
            <a:fld id="{1067577E-AD1C-4798-9709-FB89485B55B4}" type="slidenum">
              <a:rPr lang="sv-SE" smtClean="0"/>
              <a:pPr/>
              <a:t>28</a:t>
            </a:fld>
            <a:endParaRPr lang="sv-SE" dirty="0"/>
          </a:p>
        </p:txBody>
      </p:sp>
    </p:spTree>
    <p:extLst>
      <p:ext uri="{BB962C8B-B14F-4D97-AF65-F5344CB8AC3E}">
        <p14:creationId xmlns:p14="http://schemas.microsoft.com/office/powerpoint/2010/main" val="6443603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Directly affected species. We know that 15 species distribution and abundance were related to the habitat area 165 years ago but we cant say if there are </a:t>
            </a:r>
            <a:r>
              <a:rPr lang="en-US" sz="1200" b="0" i="0" u="none" strike="noStrike" kern="1200" baseline="0" dirty="0" err="1">
                <a:solidFill>
                  <a:schemeClr val="tx1"/>
                </a:solidFill>
                <a:latin typeface="+mn-lt"/>
                <a:ea typeface="+mn-ea"/>
                <a:cs typeface="+mn-cs"/>
              </a:rPr>
              <a:t>timelags</a:t>
            </a:r>
            <a:r>
              <a:rPr lang="en-US" sz="1200" b="0" i="0" u="none" strike="noStrike" kern="1200" baseline="0" dirty="0">
                <a:solidFill>
                  <a:schemeClr val="tx1"/>
                </a:solidFill>
                <a:latin typeface="+mn-lt"/>
                <a:ea typeface="+mn-ea"/>
                <a:cs typeface="+mn-cs"/>
              </a:rPr>
              <a:t> in other </a:t>
            </a:r>
            <a:r>
              <a:rPr lang="en-US" sz="1200" b="0" i="0" u="none" strike="noStrike" kern="1200" baseline="0" dirty="0" err="1">
                <a:solidFill>
                  <a:schemeClr val="tx1"/>
                </a:solidFill>
                <a:latin typeface="+mn-lt"/>
                <a:ea typeface="+mn-ea"/>
                <a:cs typeface="+mn-cs"/>
              </a:rPr>
              <a:t>speices</a:t>
            </a:r>
            <a:r>
              <a:rPr lang="en-US" sz="1200" b="0" i="0" u="none" strike="noStrike" kern="1200" baseline="0" dirty="0">
                <a:solidFill>
                  <a:schemeClr val="tx1"/>
                </a:solidFill>
                <a:latin typeface="+mn-lt"/>
                <a:ea typeface="+mn-ea"/>
                <a:cs typeface="+mn-cs"/>
              </a:rPr>
              <a:t> if the time lag have already been “</a:t>
            </a:r>
            <a:r>
              <a:rPr lang="en-US" sz="1200" b="0" i="0" u="none" strike="noStrike" kern="1200" baseline="0">
                <a:solidFill>
                  <a:schemeClr val="tx1"/>
                </a:solidFill>
                <a:latin typeface="+mn-lt"/>
                <a:ea typeface="+mn-ea"/>
                <a:cs typeface="+mn-cs"/>
              </a:rPr>
              <a:t>paid”</a:t>
            </a:r>
          </a:p>
          <a:p>
            <a:r>
              <a:rPr lang="en-US" sz="1200" b="0" i="0" u="none" strike="noStrike" kern="1200" baseline="0">
                <a:solidFill>
                  <a:schemeClr val="tx1"/>
                </a:solidFill>
                <a:latin typeface="+mn-lt"/>
                <a:ea typeface="+mn-ea"/>
                <a:cs typeface="+mn-cs"/>
              </a:rPr>
              <a:t>degree </a:t>
            </a:r>
            <a:r>
              <a:rPr lang="en-US" sz="1200" b="0" i="0" u="none" strike="noStrike" kern="1200" baseline="0" dirty="0">
                <a:solidFill>
                  <a:schemeClr val="tx1"/>
                </a:solidFill>
                <a:latin typeface="+mn-lt"/>
                <a:ea typeface="+mn-ea"/>
                <a:cs typeface="+mn-cs"/>
              </a:rPr>
              <a:t>of specialization, longevity, dispersal capacity,</a:t>
            </a:r>
            <a:endParaRPr lang="sv-SE" baseline="0" dirty="0"/>
          </a:p>
        </p:txBody>
      </p:sp>
      <p:sp>
        <p:nvSpPr>
          <p:cNvPr id="4" name="Platshållare för bildnummer 3"/>
          <p:cNvSpPr>
            <a:spLocks noGrp="1"/>
          </p:cNvSpPr>
          <p:nvPr>
            <p:ph type="sldNum" sz="quarter" idx="10"/>
          </p:nvPr>
        </p:nvSpPr>
        <p:spPr/>
        <p:txBody>
          <a:bodyPr/>
          <a:lstStyle/>
          <a:p>
            <a:fld id="{A9264AB5-3208-46EB-A2CB-53BA67DEFF15}" type="slidenum">
              <a:rPr lang="sv-SE" smtClean="0"/>
              <a:pPr/>
              <a:t>29</a:t>
            </a:fld>
            <a:endParaRPr lang="sv-SE"/>
          </a:p>
        </p:txBody>
      </p:sp>
    </p:spTree>
    <p:extLst>
      <p:ext uri="{BB962C8B-B14F-4D97-AF65-F5344CB8AC3E}">
        <p14:creationId xmlns:p14="http://schemas.microsoft.com/office/powerpoint/2010/main" val="10522414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dirty="0">
                <a:solidFill>
                  <a:schemeClr val="tx1"/>
                </a:solidFill>
                <a:effectLst/>
                <a:latin typeface="+mn-lt"/>
                <a:ea typeface="+mn-ea"/>
                <a:cs typeface="+mn-cs"/>
              </a:rPr>
              <a:t>Proportion Bara under de senaste 100 åren har upp till 80 km2 mark som skulle kunna vara strandäng stigit upp ur haven - ett område dubbelt så stort som Lidingö. Det kan jämföras med att det bara finns 30 hektar betad strandäng inom samma området idag. Torr gräsmark 265 km2 </a:t>
            </a:r>
            <a:r>
              <a:rPr lang="sv-SE" sz="1200" kern="1200" dirty="0" smtClean="0">
                <a:solidFill>
                  <a:schemeClr val="tx1"/>
                </a:solidFill>
                <a:effectLst/>
                <a:latin typeface="+mn-lt"/>
                <a:ea typeface="+mn-ea"/>
                <a:cs typeface="+mn-cs"/>
              </a:rPr>
              <a:t>?</a:t>
            </a:r>
          </a:p>
          <a:p>
            <a:endParaRPr lang="sv-SE" dirty="0"/>
          </a:p>
        </p:txBody>
      </p:sp>
      <p:sp>
        <p:nvSpPr>
          <p:cNvPr id="4" name="Platshållare för bildnummer 3"/>
          <p:cNvSpPr>
            <a:spLocks noGrp="1"/>
          </p:cNvSpPr>
          <p:nvPr>
            <p:ph type="sldNum" sz="quarter" idx="10"/>
          </p:nvPr>
        </p:nvSpPr>
        <p:spPr/>
        <p:txBody>
          <a:bodyPr/>
          <a:lstStyle/>
          <a:p>
            <a:fld id="{A9264AB5-3208-46EB-A2CB-53BA67DEFF15}" type="slidenum">
              <a:rPr lang="sv-SE" smtClean="0"/>
              <a:pPr/>
              <a:t>30</a:t>
            </a:fld>
            <a:endParaRPr lang="sv-SE"/>
          </a:p>
        </p:txBody>
      </p:sp>
    </p:spTree>
    <p:extLst>
      <p:ext uri="{BB962C8B-B14F-4D97-AF65-F5344CB8AC3E}">
        <p14:creationId xmlns:p14="http://schemas.microsoft.com/office/powerpoint/2010/main" val="40790018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dirty="0" smtClean="0">
                <a:solidFill>
                  <a:schemeClr val="tx1"/>
                </a:solidFill>
                <a:effectLst/>
                <a:latin typeface="+mn-lt"/>
                <a:ea typeface="+mn-ea"/>
                <a:cs typeface="+mn-cs"/>
              </a:rPr>
              <a:t>Coastbenefit</a:t>
            </a:r>
            <a:r>
              <a:rPr lang="sv-SE" sz="1200" kern="1200" baseline="0" dirty="0" smtClean="0">
                <a:solidFill>
                  <a:schemeClr val="tx1"/>
                </a:solidFill>
                <a:effectLst/>
                <a:latin typeface="+mn-lt"/>
                <a:ea typeface="+mn-ea"/>
                <a:cs typeface="+mn-cs"/>
              </a:rPr>
              <a:t> </a:t>
            </a:r>
            <a:r>
              <a:rPr lang="sv-SE" sz="1200" kern="1200" baseline="0" dirty="0" err="1" smtClean="0">
                <a:solidFill>
                  <a:schemeClr val="tx1"/>
                </a:solidFill>
                <a:effectLst/>
                <a:latin typeface="+mn-lt"/>
                <a:ea typeface="+mn-ea"/>
                <a:cs typeface="+mn-cs"/>
              </a:rPr>
              <a:t>have</a:t>
            </a:r>
            <a:r>
              <a:rPr lang="sv-SE" sz="1200" kern="1200" baseline="0" dirty="0" smtClean="0">
                <a:solidFill>
                  <a:schemeClr val="tx1"/>
                </a:solidFill>
                <a:effectLst/>
                <a:latin typeface="+mn-lt"/>
                <a:ea typeface="+mn-ea"/>
                <a:cs typeface="+mn-cs"/>
              </a:rPr>
              <a:t> </a:t>
            </a:r>
            <a:r>
              <a:rPr lang="sv-SE" sz="1200" kern="1200" baseline="0" dirty="0" err="1" smtClean="0">
                <a:solidFill>
                  <a:schemeClr val="tx1"/>
                </a:solidFill>
                <a:effectLst/>
                <a:latin typeface="+mn-lt"/>
                <a:ea typeface="+mn-ea"/>
                <a:cs typeface="+mn-cs"/>
              </a:rPr>
              <a:t>restored</a:t>
            </a:r>
            <a:r>
              <a:rPr lang="sv-SE" sz="1200" kern="1200" baseline="0" dirty="0" smtClean="0">
                <a:solidFill>
                  <a:schemeClr val="tx1"/>
                </a:solidFill>
                <a:effectLst/>
                <a:latin typeface="+mn-lt"/>
                <a:ea typeface="+mn-ea"/>
                <a:cs typeface="+mn-cs"/>
              </a:rPr>
              <a:t> a total </a:t>
            </a:r>
            <a:r>
              <a:rPr lang="sv-SE" sz="1200" kern="1200" baseline="0" dirty="0" err="1" smtClean="0">
                <a:solidFill>
                  <a:schemeClr val="tx1"/>
                </a:solidFill>
                <a:effectLst/>
                <a:latin typeface="+mn-lt"/>
                <a:ea typeface="+mn-ea"/>
                <a:cs typeface="+mn-cs"/>
              </a:rPr>
              <a:t>of</a:t>
            </a:r>
            <a:r>
              <a:rPr lang="sv-SE" sz="1200" kern="1200" baseline="0" dirty="0" smtClean="0">
                <a:solidFill>
                  <a:schemeClr val="tx1"/>
                </a:solidFill>
                <a:effectLst/>
                <a:latin typeface="+mn-lt"/>
                <a:ea typeface="+mn-ea"/>
                <a:cs typeface="+mn-cs"/>
              </a:rPr>
              <a:t> 9 km/ 2,3 km </a:t>
            </a:r>
            <a:r>
              <a:rPr lang="sv-SE" sz="1200" kern="1200" baseline="0" dirty="0" err="1" smtClean="0">
                <a:solidFill>
                  <a:schemeClr val="tx1"/>
                </a:solidFill>
                <a:effectLst/>
                <a:latin typeface="+mn-lt"/>
                <a:ea typeface="+mn-ea"/>
                <a:cs typeface="+mn-cs"/>
              </a:rPr>
              <a:t>of</a:t>
            </a:r>
            <a:r>
              <a:rPr lang="sv-SE" sz="1200" kern="1200" baseline="0" dirty="0" smtClean="0">
                <a:solidFill>
                  <a:schemeClr val="tx1"/>
                </a:solidFill>
                <a:effectLst/>
                <a:latin typeface="+mn-lt"/>
                <a:ea typeface="+mn-ea"/>
                <a:cs typeface="+mn-cs"/>
              </a:rPr>
              <a:t> </a:t>
            </a:r>
            <a:r>
              <a:rPr lang="sv-SE" sz="1200" kern="1200" baseline="0" dirty="0" err="1" smtClean="0">
                <a:solidFill>
                  <a:schemeClr val="tx1"/>
                </a:solidFill>
                <a:effectLst/>
                <a:latin typeface="+mn-lt"/>
                <a:ea typeface="+mn-ea"/>
                <a:cs typeface="+mn-cs"/>
              </a:rPr>
              <a:t>shore</a:t>
            </a:r>
            <a:r>
              <a:rPr lang="sv-SE" sz="1200" kern="1200" baseline="0" dirty="0" smtClean="0">
                <a:solidFill>
                  <a:schemeClr val="tx1"/>
                </a:solidFill>
                <a:effectLst/>
                <a:latin typeface="+mn-lt"/>
                <a:ea typeface="+mn-ea"/>
                <a:cs typeface="+mn-cs"/>
              </a:rPr>
              <a:t> </a:t>
            </a:r>
            <a:r>
              <a:rPr lang="sv-SE" sz="1200" kern="1200" baseline="0" dirty="0" err="1" smtClean="0">
                <a:solidFill>
                  <a:schemeClr val="tx1"/>
                </a:solidFill>
                <a:effectLst/>
                <a:latin typeface="+mn-lt"/>
                <a:ea typeface="+mn-ea"/>
                <a:cs typeface="+mn-cs"/>
              </a:rPr>
              <a:t>meadow</a:t>
            </a:r>
            <a:endParaRPr lang="sv-SE"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dirty="0" smtClean="0">
                <a:solidFill>
                  <a:schemeClr val="tx1"/>
                </a:solidFill>
                <a:effectLst/>
                <a:latin typeface="+mn-lt"/>
                <a:ea typeface="+mn-ea"/>
                <a:cs typeface="+mn-cs"/>
              </a:rPr>
              <a:t>Bara </a:t>
            </a:r>
            <a:r>
              <a:rPr lang="sv-SE" sz="1200" kern="1200" dirty="0">
                <a:solidFill>
                  <a:schemeClr val="tx1"/>
                </a:solidFill>
                <a:effectLst/>
                <a:latin typeface="+mn-lt"/>
                <a:ea typeface="+mn-ea"/>
                <a:cs typeface="+mn-cs"/>
              </a:rPr>
              <a:t>under de senaste 100 åren har upp till 80 km2 mark som skulle kunna vara strandäng stigit upp ur haven - ett område dubbelt så stort som Lidingö. Det kan jämföras med att det bara finns 30 hektar betad strandäng inom samma området idag. Torr gräsmark 265 km2 </a:t>
            </a:r>
            <a:endParaRPr lang="sv-SE" dirty="0"/>
          </a:p>
          <a:p>
            <a:endParaRPr lang="sv-SE" dirty="0"/>
          </a:p>
        </p:txBody>
      </p:sp>
      <p:sp>
        <p:nvSpPr>
          <p:cNvPr id="4" name="Platshållare för bildnummer 3"/>
          <p:cNvSpPr>
            <a:spLocks noGrp="1"/>
          </p:cNvSpPr>
          <p:nvPr>
            <p:ph type="sldNum" sz="quarter" idx="10"/>
          </p:nvPr>
        </p:nvSpPr>
        <p:spPr/>
        <p:txBody>
          <a:bodyPr/>
          <a:lstStyle/>
          <a:p>
            <a:fld id="{A9264AB5-3208-46EB-A2CB-53BA67DEFF15}" type="slidenum">
              <a:rPr lang="sv-SE" smtClean="0"/>
              <a:pPr/>
              <a:t>31</a:t>
            </a:fld>
            <a:endParaRPr lang="sv-SE"/>
          </a:p>
        </p:txBody>
      </p:sp>
    </p:spTree>
    <p:extLst>
      <p:ext uri="{BB962C8B-B14F-4D97-AF65-F5344CB8AC3E}">
        <p14:creationId xmlns:p14="http://schemas.microsoft.com/office/powerpoint/2010/main" val="10425548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err="1"/>
              <a:t>Interesting</a:t>
            </a:r>
            <a:r>
              <a:rPr lang="sv-SE" dirty="0"/>
              <a:t> to understand </a:t>
            </a:r>
            <a:r>
              <a:rPr lang="sv-SE" dirty="0" err="1"/>
              <a:t>how</a:t>
            </a:r>
            <a:r>
              <a:rPr lang="sv-SE" dirty="0"/>
              <a:t> </a:t>
            </a:r>
            <a:r>
              <a:rPr lang="sv-SE" dirty="0" err="1"/>
              <a:t>connectivity</a:t>
            </a:r>
            <a:r>
              <a:rPr lang="sv-SE" baseline="0" dirty="0"/>
              <a:t> </a:t>
            </a:r>
            <a:r>
              <a:rPr lang="sv-SE" baseline="0" dirty="0" err="1"/>
              <a:t>will</a:t>
            </a:r>
            <a:r>
              <a:rPr lang="sv-SE" baseline="0" dirty="0"/>
              <a:t> </a:t>
            </a:r>
            <a:r>
              <a:rPr lang="sv-SE" baseline="0" dirty="0" err="1"/>
              <a:t>change</a:t>
            </a:r>
            <a:r>
              <a:rPr lang="sv-SE" baseline="0" dirty="0"/>
              <a:t> </a:t>
            </a:r>
            <a:r>
              <a:rPr lang="sv-SE" baseline="0" dirty="0" err="1"/>
              <a:t>with</a:t>
            </a:r>
            <a:r>
              <a:rPr lang="sv-SE" baseline="0" dirty="0"/>
              <a:t> </a:t>
            </a:r>
            <a:r>
              <a:rPr lang="sv-SE" baseline="0" dirty="0" err="1"/>
              <a:t>future</a:t>
            </a:r>
            <a:r>
              <a:rPr lang="sv-SE" baseline="0" dirty="0"/>
              <a:t> </a:t>
            </a:r>
            <a:r>
              <a:rPr lang="sv-SE" baseline="0" dirty="0" err="1"/>
              <a:t>sea</a:t>
            </a:r>
            <a:r>
              <a:rPr lang="sv-SE" baseline="0" dirty="0"/>
              <a:t> </a:t>
            </a:r>
            <a:r>
              <a:rPr lang="sv-SE" baseline="0" dirty="0" err="1"/>
              <a:t>level</a:t>
            </a:r>
            <a:r>
              <a:rPr lang="sv-SE" baseline="0" dirty="0"/>
              <a:t> </a:t>
            </a:r>
            <a:r>
              <a:rPr lang="sv-SE" baseline="0" dirty="0" err="1"/>
              <a:t>increase</a:t>
            </a:r>
            <a:r>
              <a:rPr lang="sv-SE" baseline="0" dirty="0"/>
              <a:t> </a:t>
            </a:r>
            <a:r>
              <a:rPr lang="sv-SE" baseline="0" dirty="0" err="1"/>
              <a:t>that</a:t>
            </a:r>
            <a:r>
              <a:rPr lang="sv-SE" baseline="0" dirty="0"/>
              <a:t> </a:t>
            </a:r>
            <a:r>
              <a:rPr lang="sv-SE" baseline="0" dirty="0" err="1"/>
              <a:t>can’t</a:t>
            </a:r>
            <a:r>
              <a:rPr lang="sv-SE" baseline="0" dirty="0"/>
              <a:t> be </a:t>
            </a:r>
            <a:r>
              <a:rPr lang="sv-SE" baseline="0" dirty="0" err="1"/>
              <a:t>compensated</a:t>
            </a:r>
            <a:r>
              <a:rPr lang="sv-SE" baseline="0" dirty="0"/>
              <a:t> by </a:t>
            </a:r>
            <a:r>
              <a:rPr lang="sv-SE" baseline="0" dirty="0" err="1"/>
              <a:t>isostatic</a:t>
            </a:r>
            <a:r>
              <a:rPr lang="sv-SE" baseline="0" dirty="0"/>
              <a:t> </a:t>
            </a:r>
            <a:r>
              <a:rPr lang="sv-SE" baseline="0" dirty="0" err="1" smtClean="0"/>
              <a:t>rebound</a:t>
            </a:r>
            <a:endParaRPr lang="sv-SE" baseline="0" dirty="0" smtClean="0"/>
          </a:p>
          <a:p>
            <a:r>
              <a:rPr lang="sv-SE" baseline="0" dirty="0" smtClean="0"/>
              <a:t>I </a:t>
            </a:r>
            <a:r>
              <a:rPr lang="sv-SE" baseline="0" dirty="0" err="1" smtClean="0"/>
              <a:t>would</a:t>
            </a:r>
            <a:r>
              <a:rPr lang="sv-SE" baseline="0" dirty="0" smtClean="0"/>
              <a:t> get </a:t>
            </a:r>
            <a:r>
              <a:rPr lang="sv-SE" baseline="0" dirty="0" err="1" smtClean="0"/>
              <a:t>wet</a:t>
            </a:r>
            <a:r>
              <a:rPr lang="sv-SE" baseline="0" dirty="0" smtClean="0"/>
              <a:t> </a:t>
            </a:r>
            <a:r>
              <a:rPr lang="sv-SE" baseline="0" dirty="0" err="1" smtClean="0"/>
              <a:t>feet</a:t>
            </a:r>
            <a:r>
              <a:rPr lang="sv-SE" baseline="0" dirty="0" smtClean="0"/>
              <a:t>!</a:t>
            </a:r>
            <a:endParaRPr lang="sv-SE" dirty="0"/>
          </a:p>
        </p:txBody>
      </p:sp>
      <p:sp>
        <p:nvSpPr>
          <p:cNvPr id="4" name="Platshållare för bildnummer 3"/>
          <p:cNvSpPr>
            <a:spLocks noGrp="1"/>
          </p:cNvSpPr>
          <p:nvPr>
            <p:ph type="sldNum" sz="quarter" idx="10"/>
          </p:nvPr>
        </p:nvSpPr>
        <p:spPr/>
        <p:txBody>
          <a:bodyPr/>
          <a:lstStyle/>
          <a:p>
            <a:fld id="{A9264AB5-3208-46EB-A2CB-53BA67DEFF15}" type="slidenum">
              <a:rPr lang="sv-SE" smtClean="0"/>
              <a:pPr/>
              <a:t>32</a:t>
            </a:fld>
            <a:endParaRPr lang="sv-SE"/>
          </a:p>
        </p:txBody>
      </p:sp>
    </p:spTree>
    <p:extLst>
      <p:ext uri="{BB962C8B-B14F-4D97-AF65-F5344CB8AC3E}">
        <p14:creationId xmlns:p14="http://schemas.microsoft.com/office/powerpoint/2010/main" val="517679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Platshållare för bildobjekt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Platshållare för anteckninga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sv-SE" dirty="0"/>
              <a:t>How can you investigate</a:t>
            </a:r>
            <a:r>
              <a:rPr lang="en-GB" altLang="sv-SE" baseline="0" dirty="0"/>
              <a:t> the effects of functional connectivity or other spatial effects on plant diversity</a:t>
            </a:r>
            <a:endParaRPr lang="en-GB" altLang="sv-SE" dirty="0">
              <a:solidFill>
                <a:srgbClr val="FFFFCC"/>
              </a:solidFill>
            </a:endParaRPr>
          </a:p>
          <a:p>
            <a:pPr>
              <a:spcBef>
                <a:spcPct val="0"/>
              </a:spcBef>
            </a:pPr>
            <a:endParaRPr lang="en-GB" altLang="sv-SE" dirty="0"/>
          </a:p>
        </p:txBody>
      </p:sp>
      <p:sp>
        <p:nvSpPr>
          <p:cNvPr id="37892" name="Platshållare för bildnumm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6A45C265-C70C-4E73-92C7-B5ADCC06EABB}" type="slidenum">
              <a:rPr lang="en-GB" altLang="sv-SE">
                <a:latin typeface="Tekton Pro" panose="020F0603020208020904"/>
              </a:rPr>
              <a:pPr/>
              <a:t>3</a:t>
            </a:fld>
            <a:endParaRPr lang="en-GB" altLang="sv-SE" dirty="0">
              <a:latin typeface="Tekton Pro" panose="020F0603020208020904"/>
            </a:endParaRPr>
          </a:p>
        </p:txBody>
      </p:sp>
    </p:spTree>
    <p:extLst>
      <p:ext uri="{BB962C8B-B14F-4D97-AF65-F5344CB8AC3E}">
        <p14:creationId xmlns:p14="http://schemas.microsoft.com/office/powerpoint/2010/main" val="13133128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Our combination of approaches identifies uplifted coastal meadows as an additional original niche for grassland plant species, while highlighting that low-intensity disturbance through grassland management</a:t>
            </a:r>
          </a:p>
          <a:p>
            <a:r>
              <a:rPr lang="en-US" sz="1200" b="0" i="0" u="none" strike="noStrike" kern="1200" baseline="0" dirty="0">
                <a:solidFill>
                  <a:schemeClr val="tx1"/>
                </a:solidFill>
                <a:latin typeface="+mn-lt"/>
                <a:ea typeface="+mn-ea"/>
                <a:cs typeface="+mn-cs"/>
              </a:rPr>
              <a:t>is essential for the maintenance of diversity at multiple scales. Animals are important!</a:t>
            </a:r>
          </a:p>
          <a:p>
            <a:endParaRPr lang="en-US" sz="1200" b="0" i="0" u="none" strike="noStrike" kern="1200" baseline="0" dirty="0">
              <a:solidFill>
                <a:schemeClr val="tx1"/>
              </a:solidFill>
              <a:latin typeface="+mn-lt"/>
              <a:ea typeface="+mn-ea"/>
              <a:cs typeface="+mn-cs"/>
            </a:endParaRPr>
          </a:p>
          <a:p>
            <a:r>
              <a:rPr lang="sv-SE" dirty="0"/>
              <a:t>67 cm högre år 2100? </a:t>
            </a:r>
            <a:r>
              <a:rPr lang="sv-SE" dirty="0" err="1"/>
              <a:t>Interesting</a:t>
            </a:r>
            <a:r>
              <a:rPr lang="sv-SE" dirty="0"/>
              <a:t> to understand </a:t>
            </a:r>
            <a:r>
              <a:rPr lang="sv-SE" dirty="0" err="1"/>
              <a:t>how</a:t>
            </a:r>
            <a:r>
              <a:rPr lang="sv-SE" dirty="0"/>
              <a:t> </a:t>
            </a:r>
            <a:r>
              <a:rPr lang="sv-SE" dirty="0" err="1"/>
              <a:t>connectivity</a:t>
            </a:r>
            <a:r>
              <a:rPr lang="sv-SE" baseline="0" dirty="0"/>
              <a:t> </a:t>
            </a:r>
            <a:r>
              <a:rPr lang="sv-SE" baseline="0" dirty="0" err="1"/>
              <a:t>will</a:t>
            </a:r>
            <a:r>
              <a:rPr lang="sv-SE" baseline="0" dirty="0"/>
              <a:t> </a:t>
            </a:r>
            <a:r>
              <a:rPr lang="sv-SE" baseline="0" dirty="0" err="1"/>
              <a:t>change</a:t>
            </a:r>
            <a:r>
              <a:rPr lang="sv-SE" baseline="0" dirty="0"/>
              <a:t> </a:t>
            </a:r>
            <a:r>
              <a:rPr lang="sv-SE" baseline="0" dirty="0" err="1"/>
              <a:t>with</a:t>
            </a:r>
            <a:r>
              <a:rPr lang="sv-SE" baseline="0" dirty="0"/>
              <a:t> </a:t>
            </a:r>
            <a:r>
              <a:rPr lang="sv-SE" baseline="0" dirty="0" err="1"/>
              <a:t>future</a:t>
            </a:r>
            <a:r>
              <a:rPr lang="sv-SE" baseline="0" dirty="0"/>
              <a:t> </a:t>
            </a:r>
            <a:r>
              <a:rPr lang="sv-SE" baseline="0" dirty="0" err="1"/>
              <a:t>sea</a:t>
            </a:r>
            <a:r>
              <a:rPr lang="sv-SE" baseline="0" dirty="0"/>
              <a:t> </a:t>
            </a:r>
            <a:r>
              <a:rPr lang="sv-SE" baseline="0" dirty="0" err="1"/>
              <a:t>level</a:t>
            </a:r>
            <a:r>
              <a:rPr lang="sv-SE" baseline="0" dirty="0"/>
              <a:t> </a:t>
            </a:r>
            <a:r>
              <a:rPr lang="sv-SE" baseline="0" dirty="0" err="1"/>
              <a:t>increase</a:t>
            </a:r>
            <a:r>
              <a:rPr lang="sv-SE" baseline="0" dirty="0"/>
              <a:t> </a:t>
            </a:r>
            <a:r>
              <a:rPr lang="sv-SE" baseline="0" dirty="0" err="1"/>
              <a:t>that</a:t>
            </a:r>
            <a:r>
              <a:rPr lang="sv-SE" baseline="0" dirty="0"/>
              <a:t> </a:t>
            </a:r>
            <a:r>
              <a:rPr lang="sv-SE" baseline="0" dirty="0" err="1"/>
              <a:t>can’t</a:t>
            </a:r>
            <a:r>
              <a:rPr lang="sv-SE" baseline="0" dirty="0"/>
              <a:t> be </a:t>
            </a:r>
            <a:r>
              <a:rPr lang="sv-SE" baseline="0" dirty="0" err="1"/>
              <a:t>compensated</a:t>
            </a:r>
            <a:r>
              <a:rPr lang="sv-SE" baseline="0" dirty="0"/>
              <a:t> by </a:t>
            </a:r>
            <a:r>
              <a:rPr lang="sv-SE" baseline="0" dirty="0" err="1"/>
              <a:t>isostatic</a:t>
            </a:r>
            <a:r>
              <a:rPr lang="sv-SE" baseline="0" dirty="0"/>
              <a:t> </a:t>
            </a:r>
            <a:r>
              <a:rPr lang="sv-SE" baseline="0" dirty="0" err="1"/>
              <a:t>rebound</a:t>
            </a: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Även</a:t>
            </a:r>
            <a:r>
              <a:rPr lang="sv-SE" baseline="0" dirty="0"/>
              <a:t> om vi inte kan stoppa havsytehöjningarna i ett nafs så kan vi alla fall planera landskapen, se till att det finns betande djur som knyter ihop de punkter som finns och att se till att det finns gräsmarker ovanför de nuvarande så att växterna kan vandra uppåt (och insekterna och fåglarna)</a:t>
            </a:r>
            <a:endParaRPr lang="sv-SE" dirty="0"/>
          </a:p>
          <a:p>
            <a:endParaRPr lang="sv-SE" dirty="0"/>
          </a:p>
        </p:txBody>
      </p:sp>
      <p:sp>
        <p:nvSpPr>
          <p:cNvPr id="4" name="Platshållare för bildnummer 3"/>
          <p:cNvSpPr>
            <a:spLocks noGrp="1"/>
          </p:cNvSpPr>
          <p:nvPr>
            <p:ph type="sldNum" sz="quarter" idx="10"/>
          </p:nvPr>
        </p:nvSpPr>
        <p:spPr/>
        <p:txBody>
          <a:bodyPr/>
          <a:lstStyle/>
          <a:p>
            <a:fld id="{A9264AB5-3208-46EB-A2CB-53BA67DEFF15}" type="slidenum">
              <a:rPr lang="sv-SE" smtClean="0"/>
              <a:pPr/>
              <a:t>33</a:t>
            </a:fld>
            <a:endParaRPr lang="sv-SE"/>
          </a:p>
        </p:txBody>
      </p:sp>
    </p:spTree>
    <p:extLst>
      <p:ext uri="{BB962C8B-B14F-4D97-AF65-F5344CB8AC3E}">
        <p14:creationId xmlns:p14="http://schemas.microsoft.com/office/powerpoint/2010/main" val="38127006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A9264AB5-3208-46EB-A2CB-53BA67DEFF15}" type="slidenum">
              <a:rPr lang="sv-SE" smtClean="0"/>
              <a:pPr/>
              <a:t>34</a:t>
            </a:fld>
            <a:endParaRPr lang="sv-SE"/>
          </a:p>
        </p:txBody>
      </p:sp>
    </p:spTree>
    <p:extLst>
      <p:ext uri="{BB962C8B-B14F-4D97-AF65-F5344CB8AC3E}">
        <p14:creationId xmlns:p14="http://schemas.microsoft.com/office/powerpoint/2010/main" val="39384549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sv-SE" sz="1200" dirty="0" smtClean="0">
                <a:solidFill>
                  <a:srgbClr val="002060"/>
                </a:solidFill>
                <a:latin typeface="Tekton Pro" panose="020F0603020208020904"/>
              </a:rPr>
              <a:t>Where</a:t>
            </a:r>
            <a:r>
              <a:rPr lang="en-GB" altLang="sv-SE" sz="1200" baseline="0" dirty="0" smtClean="0">
                <a:solidFill>
                  <a:srgbClr val="002060"/>
                </a:solidFill>
                <a:latin typeface="Tekton Pro" panose="020F0603020208020904"/>
              </a:rPr>
              <a:t> were the species before grassland management</a:t>
            </a:r>
          </a:p>
          <a:p>
            <a:pPr marL="0" marR="0" lvl="0" indent="0" algn="l" defTabSz="914400" rtl="0" eaLnBrk="1" fontAlgn="auto" latinLnBrk="0" hangingPunct="1">
              <a:lnSpc>
                <a:spcPct val="100000"/>
              </a:lnSpc>
              <a:spcBef>
                <a:spcPts val="0"/>
              </a:spcBef>
              <a:spcAft>
                <a:spcPts val="0"/>
              </a:spcAft>
              <a:buClrTx/>
              <a:buSzTx/>
              <a:buFontTx/>
              <a:buNone/>
              <a:tabLst/>
              <a:defRPr/>
            </a:pPr>
            <a:r>
              <a:rPr lang="sv-SE" altLang="sv-SE" sz="1200" dirty="0" err="1" smtClean="0">
                <a:solidFill>
                  <a:srgbClr val="002060"/>
                </a:solidFill>
                <a:latin typeface="Tekton Pro" panose="020F0603020208020904"/>
              </a:rPr>
              <a:t>One</a:t>
            </a:r>
            <a:r>
              <a:rPr lang="sv-SE" altLang="sv-SE" sz="1200" dirty="0" smtClean="0">
                <a:solidFill>
                  <a:srgbClr val="002060"/>
                </a:solidFill>
                <a:latin typeface="Tekton Pro" panose="020F0603020208020904"/>
              </a:rPr>
              <a:t> </a:t>
            </a:r>
            <a:r>
              <a:rPr lang="sv-SE" altLang="sv-SE" sz="1200" dirty="0" err="1">
                <a:solidFill>
                  <a:srgbClr val="002060"/>
                </a:solidFill>
                <a:latin typeface="Tekton Pro" panose="020F0603020208020904"/>
              </a:rPr>
              <a:t>of</a:t>
            </a:r>
            <a:r>
              <a:rPr lang="sv-SE" altLang="sv-SE" sz="1200" dirty="0">
                <a:solidFill>
                  <a:srgbClr val="002060"/>
                </a:solidFill>
                <a:latin typeface="Tekton Pro" panose="020F0603020208020904"/>
              </a:rPr>
              <a:t> the </a:t>
            </a:r>
            <a:r>
              <a:rPr lang="sv-SE" altLang="sv-SE" sz="1200" dirty="0" err="1">
                <a:solidFill>
                  <a:srgbClr val="002060"/>
                </a:solidFill>
                <a:latin typeface="Tekton Pro" panose="020F0603020208020904"/>
              </a:rPr>
              <a:t>world’s</a:t>
            </a:r>
            <a:r>
              <a:rPr lang="sv-SE" altLang="sv-SE" sz="1200" dirty="0">
                <a:solidFill>
                  <a:srgbClr val="002060"/>
                </a:solidFill>
                <a:latin typeface="Tekton Pro" panose="020F0603020208020904"/>
              </a:rPr>
              <a:t> </a:t>
            </a:r>
            <a:r>
              <a:rPr lang="sv-SE" altLang="sv-SE" sz="1200" dirty="0" err="1">
                <a:solidFill>
                  <a:srgbClr val="002060"/>
                </a:solidFill>
                <a:latin typeface="Tekton Pro" panose="020F0603020208020904"/>
              </a:rPr>
              <a:t>most</a:t>
            </a:r>
            <a:r>
              <a:rPr lang="sv-SE" altLang="sv-SE" sz="1200" dirty="0">
                <a:solidFill>
                  <a:srgbClr val="002060"/>
                </a:solidFill>
                <a:latin typeface="Tekton Pro" panose="020F0603020208020904"/>
              </a:rPr>
              <a:t> species-</a:t>
            </a:r>
            <a:r>
              <a:rPr lang="sv-SE" altLang="sv-SE" sz="1200" dirty="0" err="1">
                <a:solidFill>
                  <a:srgbClr val="002060"/>
                </a:solidFill>
                <a:latin typeface="Tekton Pro" panose="020F0603020208020904"/>
              </a:rPr>
              <a:t>rich</a:t>
            </a:r>
            <a:r>
              <a:rPr lang="sv-SE" altLang="sv-SE" sz="1200" dirty="0">
                <a:solidFill>
                  <a:srgbClr val="002060"/>
                </a:solidFill>
                <a:latin typeface="Tekton Pro" panose="020F0603020208020904"/>
              </a:rPr>
              <a:t> habitats , </a:t>
            </a:r>
            <a:r>
              <a:rPr lang="en-GB" altLang="sv-SE" sz="1200" dirty="0">
                <a:solidFill>
                  <a:srgbClr val="002060"/>
                </a:solidFill>
                <a:latin typeface="Tekton Pro" panose="020F0603020208020904"/>
              </a:rPr>
              <a:t>Long continuity of management</a:t>
            </a:r>
            <a:br>
              <a:rPr lang="en-GB" altLang="sv-SE" sz="1200" dirty="0">
                <a:solidFill>
                  <a:srgbClr val="002060"/>
                </a:solidFill>
                <a:latin typeface="Tekton Pro" panose="020F0603020208020904"/>
              </a:rPr>
            </a:br>
            <a:r>
              <a:rPr lang="en-GB" altLang="sv-SE" sz="1200" dirty="0">
                <a:solidFill>
                  <a:srgbClr val="002060"/>
                </a:solidFill>
                <a:latin typeface="Tekton Pro" panose="020F0603020208020904"/>
              </a:rPr>
              <a:t>Build-up of species, More than 90% have been lost during the last 100 years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sv-SE" sz="1200" baseline="0" dirty="0" smtClean="0">
                <a:solidFill>
                  <a:srgbClr val="002060"/>
                </a:solidFill>
                <a:latin typeface="Tekton Pro" panose="020F0603020208020904"/>
              </a:rPr>
              <a:t> </a:t>
            </a:r>
            <a:endParaRPr lang="en-GB" altLang="sv-SE" sz="1200" dirty="0">
              <a:solidFill>
                <a:srgbClr val="002060"/>
              </a:solidFill>
              <a:latin typeface="Tekton Pro" panose="020F06030202080209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v-SE" altLang="sv-SE" sz="1200" dirty="0">
              <a:solidFill>
                <a:srgbClr val="002060"/>
              </a:solidFill>
              <a:latin typeface="Tekton Pro" panose="020F06030202080209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altLang="sv-SE" sz="1200" dirty="0">
                <a:solidFill>
                  <a:srgbClr val="002060"/>
                </a:solidFill>
                <a:latin typeface="Tekton Pro" panose="020F0603020208020904"/>
              </a:rPr>
              <a:t/>
            </a:r>
            <a:br>
              <a:rPr lang="sv-SE" altLang="sv-SE" sz="1200" dirty="0">
                <a:solidFill>
                  <a:srgbClr val="002060"/>
                </a:solidFill>
                <a:latin typeface="Tekton Pro" panose="020F0603020208020904"/>
              </a:rPr>
            </a:br>
            <a:r>
              <a:rPr lang="sv-SE" altLang="sv-SE" sz="1200" dirty="0">
                <a:solidFill>
                  <a:srgbClr val="002060"/>
                </a:solidFill>
                <a:latin typeface="Tekton Pro" panose="020F0603020208020904"/>
              </a:rPr>
              <a:t>						</a:t>
            </a:r>
            <a:endParaRPr lang="sv-SE" dirty="0"/>
          </a:p>
          <a:p>
            <a:r>
              <a:rPr lang="sv-SE" dirty="0"/>
              <a:t>Tack jessica och </a:t>
            </a:r>
            <a:r>
              <a:rPr lang="sv-SE" dirty="0" err="1"/>
              <a:t>emelie</a:t>
            </a:r>
            <a:endParaRPr lang="sv-SE" dirty="0"/>
          </a:p>
          <a:p>
            <a:r>
              <a:rPr lang="sv-SE" dirty="0"/>
              <a:t>Bilden tagen 16</a:t>
            </a:r>
            <a:r>
              <a:rPr lang="sv-SE" baseline="0" dirty="0"/>
              <a:t> maj 2018</a:t>
            </a:r>
          </a:p>
          <a:p>
            <a:r>
              <a:rPr lang="sv-SE" baseline="0" dirty="0"/>
              <a:t>27 arter </a:t>
            </a:r>
          </a:p>
          <a:p>
            <a:r>
              <a:rPr lang="sv-SE" baseline="0" dirty="0"/>
              <a:t>Ca 50 x 50 cm</a:t>
            </a:r>
            <a:endParaRPr lang="sv-SE" dirty="0"/>
          </a:p>
        </p:txBody>
      </p:sp>
      <p:sp>
        <p:nvSpPr>
          <p:cNvPr id="4" name="Platshållare för bildnummer 3"/>
          <p:cNvSpPr>
            <a:spLocks noGrp="1"/>
          </p:cNvSpPr>
          <p:nvPr>
            <p:ph type="sldNum" sz="quarter" idx="10"/>
          </p:nvPr>
        </p:nvSpPr>
        <p:spPr/>
        <p:txBody>
          <a:bodyPr/>
          <a:lstStyle/>
          <a:p>
            <a:fld id="{A9264AB5-3208-46EB-A2CB-53BA67DEFF15}" type="slidenum">
              <a:rPr lang="sv-SE" smtClean="0"/>
              <a:pPr/>
              <a:t>4</a:t>
            </a:fld>
            <a:endParaRPr lang="sv-SE"/>
          </a:p>
        </p:txBody>
      </p:sp>
    </p:spTree>
    <p:extLst>
      <p:ext uri="{BB962C8B-B14F-4D97-AF65-F5344CB8AC3E}">
        <p14:creationId xmlns:p14="http://schemas.microsoft.com/office/powerpoint/2010/main" val="34541966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 name="Shape 435"/>
          <p:cNvSpPr>
            <a:spLocks noGrp="1" noRot="1" noChangeAspect="1"/>
          </p:cNvSpPr>
          <p:nvPr>
            <p:ph type="sldImg"/>
          </p:nvPr>
        </p:nvSpPr>
        <p:spPr>
          <a:prstGeom prst="rect">
            <a:avLst/>
          </a:prstGeom>
        </p:spPr>
        <p:txBody>
          <a:bodyPr/>
          <a:lstStyle/>
          <a:p>
            <a:pPr lvl="0"/>
            <a:endParaRPr/>
          </a:p>
        </p:txBody>
      </p:sp>
      <p:sp>
        <p:nvSpPr>
          <p:cNvPr id="436" name="Shape 436"/>
          <p:cNvSpPr>
            <a:spLocks noGrp="1"/>
          </p:cNvSpPr>
          <p:nvPr>
            <p:ph type="body" sz="quarter" idx="1"/>
          </p:nvPr>
        </p:nvSpPr>
        <p:spPr>
          <a:prstGeom prst="rect">
            <a:avLst/>
          </a:prstGeom>
        </p:spPr>
        <p:txBody>
          <a:bodyPr>
            <a:normAutofit/>
          </a:bodyPr>
          <a:lstStyle/>
          <a:p>
            <a:pPr>
              <a:lnSpc>
                <a:spcPts val="3791"/>
              </a:lnSpc>
              <a:defRPr sz="1800"/>
            </a:pPr>
            <a:endParaRPr sz="2600" dirty="0">
              <a:solidFill>
                <a:srgbClr val="572E2D"/>
              </a:solidFill>
              <a:latin typeface="Noteworthy Bold"/>
              <a:ea typeface="Noteworthy Bold"/>
              <a:cs typeface="Noteworthy Bold"/>
              <a:sym typeface="Noteworthy Bold"/>
            </a:endParaRPr>
          </a:p>
          <a:p>
            <a:pPr>
              <a:lnSpc>
                <a:spcPts val="3791"/>
              </a:lnSpc>
              <a:defRPr sz="1800"/>
            </a:pPr>
            <a:r>
              <a:rPr lang="sv-SE" sz="2600" dirty="0" err="1">
                <a:solidFill>
                  <a:srgbClr val="572E2D"/>
                </a:solidFill>
                <a:latin typeface="Noteworthy Bold"/>
                <a:ea typeface="Noteworthy Bold"/>
                <a:cs typeface="Noteworthy Bold"/>
                <a:sym typeface="Noteworthy Bold"/>
              </a:rPr>
              <a:t>Our</a:t>
            </a:r>
            <a:r>
              <a:rPr lang="sv-SE" sz="2600" baseline="0" dirty="0">
                <a:solidFill>
                  <a:srgbClr val="572E2D"/>
                </a:solidFill>
                <a:latin typeface="Noteworthy Bold"/>
                <a:ea typeface="Noteworthy Bold"/>
                <a:cs typeface="Noteworthy Bold"/>
                <a:sym typeface="Noteworthy Bold"/>
              </a:rPr>
              <a:t> </a:t>
            </a:r>
            <a:r>
              <a:rPr lang="sv-SE" sz="2600" baseline="0" dirty="0" err="1">
                <a:solidFill>
                  <a:srgbClr val="572E2D"/>
                </a:solidFill>
                <a:latin typeface="Noteworthy Bold"/>
                <a:ea typeface="Noteworthy Bold"/>
                <a:cs typeface="Noteworthy Bold"/>
                <a:sym typeface="Noteworthy Bold"/>
              </a:rPr>
              <a:t>selection</a:t>
            </a:r>
            <a:r>
              <a:rPr lang="sv-SE" sz="2600" baseline="0" dirty="0">
                <a:solidFill>
                  <a:srgbClr val="572E2D"/>
                </a:solidFill>
                <a:latin typeface="Noteworthy Bold"/>
                <a:ea typeface="Noteworthy Bold"/>
                <a:cs typeface="Noteworthy Bold"/>
                <a:sym typeface="Noteworthy Bold"/>
              </a:rPr>
              <a:t> input data</a:t>
            </a:r>
            <a:endParaRPr sz="2600" dirty="0">
              <a:solidFill>
                <a:srgbClr val="572E2D"/>
              </a:solidFill>
              <a:latin typeface="Noteworthy Bold"/>
              <a:ea typeface="Noteworthy Bold"/>
              <a:cs typeface="Noteworthy Bold"/>
              <a:sym typeface="Noteworthy Bold"/>
            </a:endParaRPr>
          </a:p>
        </p:txBody>
      </p:sp>
    </p:spTree>
    <p:extLst>
      <p:ext uri="{BB962C8B-B14F-4D97-AF65-F5344CB8AC3E}">
        <p14:creationId xmlns:p14="http://schemas.microsoft.com/office/powerpoint/2010/main" val="41867567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a:solidFill>
                  <a:schemeClr val="tx1"/>
                </a:solidFill>
                <a:effectLst/>
                <a:latin typeface="+mn-lt"/>
                <a:ea typeface="+mn-ea"/>
                <a:cs typeface="+mn-cs"/>
              </a:rPr>
              <a:t>Obs 7900 omfattar också </a:t>
            </a:r>
            <a:r>
              <a:rPr lang="sv-SE" sz="1200" kern="1200" dirty="0" err="1">
                <a:solidFill>
                  <a:schemeClr val="tx1"/>
                </a:solidFill>
                <a:effectLst/>
                <a:latin typeface="+mn-lt"/>
                <a:ea typeface="+mn-ea"/>
                <a:cs typeface="+mn-cs"/>
              </a:rPr>
              <a:t>södertörn</a:t>
            </a:r>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Ungefär hälften av detta land kan ha varit strandäng, vilket är yta som är lika stor som hela Gotland</a:t>
            </a:r>
          </a:p>
        </p:txBody>
      </p:sp>
      <p:sp>
        <p:nvSpPr>
          <p:cNvPr id="4" name="Platshållare för bildnummer 3"/>
          <p:cNvSpPr>
            <a:spLocks noGrp="1"/>
          </p:cNvSpPr>
          <p:nvPr>
            <p:ph type="sldNum" sz="quarter" idx="10"/>
          </p:nvPr>
        </p:nvSpPr>
        <p:spPr/>
        <p:txBody>
          <a:bodyPr/>
          <a:lstStyle/>
          <a:p>
            <a:fld id="{A9264AB5-3208-46EB-A2CB-53BA67DEFF15}" type="slidenum">
              <a:rPr lang="sv-SE" smtClean="0"/>
              <a:pPr/>
              <a:t>7</a:t>
            </a:fld>
            <a:endParaRPr lang="sv-SE"/>
          </a:p>
        </p:txBody>
      </p:sp>
    </p:spTree>
    <p:extLst>
      <p:ext uri="{BB962C8B-B14F-4D97-AF65-F5344CB8AC3E}">
        <p14:creationId xmlns:p14="http://schemas.microsoft.com/office/powerpoint/2010/main" val="30765361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smtClean="0">
                <a:solidFill>
                  <a:schemeClr val="tx1"/>
                </a:solidFill>
                <a:effectLst/>
                <a:latin typeface="+mn-lt"/>
                <a:ea typeface="+mn-ea"/>
                <a:cs typeface="+mn-cs"/>
              </a:rPr>
              <a:t>Potential</a:t>
            </a:r>
            <a:r>
              <a:rPr lang="sv-SE" sz="1200" kern="1200" baseline="0" dirty="0" smtClean="0">
                <a:solidFill>
                  <a:schemeClr val="tx1"/>
                </a:solidFill>
                <a:effectLst/>
                <a:latin typeface="+mn-lt"/>
                <a:ea typeface="+mn-ea"/>
                <a:cs typeface="+mn-cs"/>
              </a:rPr>
              <a:t> </a:t>
            </a:r>
            <a:r>
              <a:rPr lang="sv-SE" sz="1200" kern="1200" baseline="0" dirty="0" err="1" smtClean="0">
                <a:solidFill>
                  <a:schemeClr val="tx1"/>
                </a:solidFill>
                <a:effectLst/>
                <a:latin typeface="+mn-lt"/>
                <a:ea typeface="+mn-ea"/>
                <a:cs typeface="+mn-cs"/>
              </a:rPr>
              <a:t>shoremeadow</a:t>
            </a:r>
            <a:r>
              <a:rPr lang="sv-SE" sz="1200" kern="1200" baseline="0" dirty="0" smtClean="0">
                <a:solidFill>
                  <a:schemeClr val="tx1"/>
                </a:solidFill>
                <a:effectLst/>
                <a:latin typeface="+mn-lt"/>
                <a:ea typeface="+mn-ea"/>
                <a:cs typeface="+mn-cs"/>
              </a:rPr>
              <a:t> the </a:t>
            </a:r>
            <a:r>
              <a:rPr lang="sv-SE" sz="1200" kern="1200" baseline="0" dirty="0" err="1" smtClean="0">
                <a:solidFill>
                  <a:schemeClr val="tx1"/>
                </a:solidFill>
                <a:effectLst/>
                <a:latin typeface="+mn-lt"/>
                <a:ea typeface="+mn-ea"/>
                <a:cs typeface="+mn-cs"/>
              </a:rPr>
              <a:t>equvalient</a:t>
            </a:r>
            <a:r>
              <a:rPr lang="sv-SE" sz="1200" kern="1200" baseline="0" dirty="0" smtClean="0">
                <a:solidFill>
                  <a:schemeClr val="tx1"/>
                </a:solidFill>
                <a:effectLst/>
                <a:latin typeface="+mn-lt"/>
                <a:ea typeface="+mn-ea"/>
                <a:cs typeface="+mn-cs"/>
              </a:rPr>
              <a:t> </a:t>
            </a:r>
            <a:r>
              <a:rPr lang="sv-SE" sz="1200" kern="1200" baseline="0" dirty="0" err="1" smtClean="0">
                <a:solidFill>
                  <a:schemeClr val="tx1"/>
                </a:solidFill>
                <a:effectLst/>
                <a:latin typeface="+mn-lt"/>
                <a:ea typeface="+mn-ea"/>
                <a:cs typeface="+mn-cs"/>
              </a:rPr>
              <a:t>of</a:t>
            </a:r>
            <a:r>
              <a:rPr lang="sv-SE" sz="1200" kern="1200" baseline="0" dirty="0" smtClean="0">
                <a:solidFill>
                  <a:schemeClr val="tx1"/>
                </a:solidFill>
                <a:effectLst/>
                <a:latin typeface="+mn-lt"/>
                <a:ea typeface="+mn-ea"/>
                <a:cs typeface="+mn-cs"/>
              </a:rPr>
              <a:t> Gotland</a:t>
            </a:r>
            <a:endParaRPr lang="sv-SE" sz="1200" kern="1200" dirty="0" smtClean="0">
              <a:solidFill>
                <a:schemeClr val="tx1"/>
              </a:solidFill>
              <a:effectLst/>
              <a:latin typeface="+mn-lt"/>
              <a:ea typeface="+mn-ea"/>
              <a:cs typeface="+mn-cs"/>
            </a:endParaRPr>
          </a:p>
          <a:p>
            <a:r>
              <a:rPr lang="sv-SE" sz="1200" kern="1200" dirty="0" smtClean="0">
                <a:solidFill>
                  <a:schemeClr val="tx1"/>
                </a:solidFill>
                <a:effectLst/>
                <a:latin typeface="+mn-lt"/>
                <a:ea typeface="+mn-ea"/>
                <a:cs typeface="+mn-cs"/>
              </a:rPr>
              <a:t>Obs </a:t>
            </a:r>
            <a:r>
              <a:rPr lang="sv-SE" sz="1200" kern="1200" dirty="0">
                <a:solidFill>
                  <a:schemeClr val="tx1"/>
                </a:solidFill>
                <a:effectLst/>
                <a:latin typeface="+mn-lt"/>
                <a:ea typeface="+mn-ea"/>
                <a:cs typeface="+mn-cs"/>
              </a:rPr>
              <a:t>7900 omfattar också </a:t>
            </a:r>
            <a:r>
              <a:rPr lang="sv-SE" sz="1200" kern="1200" dirty="0" err="1">
                <a:solidFill>
                  <a:schemeClr val="tx1"/>
                </a:solidFill>
                <a:effectLst/>
                <a:latin typeface="+mn-lt"/>
                <a:ea typeface="+mn-ea"/>
                <a:cs typeface="+mn-cs"/>
              </a:rPr>
              <a:t>södertörn</a:t>
            </a:r>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Ungefär hälften av detta land kan ha varit strandäng, vilket är yta som är lika stor som hela </a:t>
            </a:r>
            <a:r>
              <a:rPr lang="sv-SE" sz="1200" kern="1200" dirty="0" smtClean="0">
                <a:solidFill>
                  <a:schemeClr val="tx1"/>
                </a:solidFill>
                <a:effectLst/>
                <a:latin typeface="+mn-lt"/>
                <a:ea typeface="+mn-ea"/>
                <a:cs typeface="+mn-cs"/>
              </a:rPr>
              <a:t>Gotland</a:t>
            </a:r>
          </a:p>
          <a:p>
            <a:r>
              <a:rPr lang="sv-SE" sz="1200" kern="1200" dirty="0" smtClean="0">
                <a:solidFill>
                  <a:schemeClr val="tx1"/>
                </a:solidFill>
                <a:effectLst/>
                <a:latin typeface="+mn-lt"/>
                <a:ea typeface="+mn-ea"/>
                <a:cs typeface="+mn-cs"/>
              </a:rPr>
              <a:t>Coast</a:t>
            </a:r>
            <a:r>
              <a:rPr lang="sv-SE" sz="1200" kern="1200" baseline="0" dirty="0" smtClean="0">
                <a:solidFill>
                  <a:schemeClr val="tx1"/>
                </a:solidFill>
                <a:effectLst/>
                <a:latin typeface="+mn-lt"/>
                <a:ea typeface="+mn-ea"/>
                <a:cs typeface="+mn-cs"/>
              </a:rPr>
              <a:t>benefit </a:t>
            </a:r>
            <a:r>
              <a:rPr lang="sv-SE" sz="1200" kern="1200" baseline="0" dirty="0" err="1" smtClean="0">
                <a:solidFill>
                  <a:schemeClr val="tx1"/>
                </a:solidFill>
                <a:effectLst/>
                <a:latin typeface="+mn-lt"/>
                <a:ea typeface="+mn-ea"/>
                <a:cs typeface="+mn-cs"/>
              </a:rPr>
              <a:t>have</a:t>
            </a:r>
            <a:r>
              <a:rPr lang="sv-SE" sz="1200" kern="1200" baseline="0" dirty="0" smtClean="0">
                <a:solidFill>
                  <a:schemeClr val="tx1"/>
                </a:solidFill>
                <a:effectLst/>
                <a:latin typeface="+mn-lt"/>
                <a:ea typeface="+mn-ea"/>
                <a:cs typeface="+mn-cs"/>
              </a:rPr>
              <a:t> </a:t>
            </a:r>
            <a:r>
              <a:rPr lang="sv-SE" sz="1200" kern="1200" baseline="0" dirty="0" err="1" smtClean="0">
                <a:solidFill>
                  <a:schemeClr val="tx1"/>
                </a:solidFill>
                <a:effectLst/>
                <a:latin typeface="+mn-lt"/>
                <a:ea typeface="+mn-ea"/>
                <a:cs typeface="+mn-cs"/>
              </a:rPr>
              <a:t>restored</a:t>
            </a:r>
            <a:r>
              <a:rPr lang="sv-SE" sz="1200" kern="1200" baseline="0" dirty="0" smtClean="0">
                <a:solidFill>
                  <a:schemeClr val="tx1"/>
                </a:solidFill>
                <a:effectLst/>
                <a:latin typeface="+mn-lt"/>
                <a:ea typeface="+mn-ea"/>
                <a:cs typeface="+mn-cs"/>
              </a:rPr>
              <a:t> 9 km2</a:t>
            </a:r>
            <a:endParaRPr lang="sv-SE" sz="1200" kern="1200" dirty="0">
              <a:solidFill>
                <a:schemeClr val="tx1"/>
              </a:solidFill>
              <a:effectLst/>
              <a:latin typeface="+mn-lt"/>
              <a:ea typeface="+mn-ea"/>
              <a:cs typeface="+mn-cs"/>
            </a:endParaRPr>
          </a:p>
        </p:txBody>
      </p:sp>
      <p:sp>
        <p:nvSpPr>
          <p:cNvPr id="4" name="Platshållare för bildnummer 3"/>
          <p:cNvSpPr>
            <a:spLocks noGrp="1"/>
          </p:cNvSpPr>
          <p:nvPr>
            <p:ph type="sldNum" sz="quarter" idx="10"/>
          </p:nvPr>
        </p:nvSpPr>
        <p:spPr/>
        <p:txBody>
          <a:bodyPr/>
          <a:lstStyle/>
          <a:p>
            <a:fld id="{A9264AB5-3208-46EB-A2CB-53BA67DEFF15}" type="slidenum">
              <a:rPr lang="sv-SE" smtClean="0"/>
              <a:pPr/>
              <a:t>8</a:t>
            </a:fld>
            <a:endParaRPr lang="sv-SE"/>
          </a:p>
        </p:txBody>
      </p:sp>
    </p:spTree>
    <p:extLst>
      <p:ext uri="{BB962C8B-B14F-4D97-AF65-F5344CB8AC3E}">
        <p14:creationId xmlns:p14="http://schemas.microsoft.com/office/powerpoint/2010/main" val="32705413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err="1"/>
              <a:t>Interesting</a:t>
            </a:r>
            <a:r>
              <a:rPr lang="sv-SE" dirty="0"/>
              <a:t> to understand </a:t>
            </a:r>
            <a:r>
              <a:rPr lang="sv-SE" dirty="0" err="1"/>
              <a:t>how</a:t>
            </a:r>
            <a:r>
              <a:rPr lang="sv-SE" dirty="0"/>
              <a:t> </a:t>
            </a:r>
            <a:r>
              <a:rPr lang="sv-SE" dirty="0" err="1"/>
              <a:t>connectivity</a:t>
            </a:r>
            <a:r>
              <a:rPr lang="sv-SE" baseline="0" dirty="0"/>
              <a:t> </a:t>
            </a:r>
            <a:r>
              <a:rPr lang="sv-SE" baseline="0" dirty="0" err="1"/>
              <a:t>will</a:t>
            </a:r>
            <a:r>
              <a:rPr lang="sv-SE" baseline="0" dirty="0"/>
              <a:t> </a:t>
            </a:r>
            <a:r>
              <a:rPr lang="sv-SE" baseline="0" dirty="0" err="1"/>
              <a:t>change</a:t>
            </a:r>
            <a:r>
              <a:rPr lang="sv-SE" baseline="0" dirty="0"/>
              <a:t> </a:t>
            </a:r>
            <a:r>
              <a:rPr lang="sv-SE" baseline="0" dirty="0" err="1"/>
              <a:t>with</a:t>
            </a:r>
            <a:r>
              <a:rPr lang="sv-SE" baseline="0" dirty="0"/>
              <a:t> </a:t>
            </a:r>
            <a:r>
              <a:rPr lang="sv-SE" baseline="0" dirty="0" err="1"/>
              <a:t>future</a:t>
            </a:r>
            <a:r>
              <a:rPr lang="sv-SE" baseline="0" dirty="0"/>
              <a:t> </a:t>
            </a:r>
            <a:r>
              <a:rPr lang="sv-SE" baseline="0" dirty="0" err="1"/>
              <a:t>sea</a:t>
            </a:r>
            <a:r>
              <a:rPr lang="sv-SE" baseline="0" dirty="0"/>
              <a:t> </a:t>
            </a:r>
            <a:r>
              <a:rPr lang="sv-SE" baseline="0" dirty="0" err="1"/>
              <a:t>level</a:t>
            </a:r>
            <a:r>
              <a:rPr lang="sv-SE" baseline="0" dirty="0"/>
              <a:t> </a:t>
            </a:r>
            <a:r>
              <a:rPr lang="sv-SE" baseline="0" dirty="0" err="1"/>
              <a:t>increase</a:t>
            </a:r>
            <a:r>
              <a:rPr lang="sv-SE" baseline="0" dirty="0"/>
              <a:t> </a:t>
            </a:r>
            <a:r>
              <a:rPr lang="sv-SE" baseline="0" dirty="0" err="1"/>
              <a:t>that</a:t>
            </a:r>
            <a:r>
              <a:rPr lang="sv-SE" baseline="0" dirty="0"/>
              <a:t> </a:t>
            </a:r>
            <a:r>
              <a:rPr lang="sv-SE" baseline="0" dirty="0" err="1"/>
              <a:t>can’t</a:t>
            </a:r>
            <a:r>
              <a:rPr lang="sv-SE" baseline="0" dirty="0"/>
              <a:t> be </a:t>
            </a:r>
            <a:r>
              <a:rPr lang="sv-SE" baseline="0" dirty="0" err="1"/>
              <a:t>compensated</a:t>
            </a:r>
            <a:r>
              <a:rPr lang="sv-SE" baseline="0" dirty="0"/>
              <a:t> by </a:t>
            </a:r>
            <a:r>
              <a:rPr lang="sv-SE" baseline="0" dirty="0" err="1"/>
              <a:t>isostatic</a:t>
            </a:r>
            <a:r>
              <a:rPr lang="sv-SE" baseline="0" dirty="0"/>
              <a:t> </a:t>
            </a:r>
            <a:r>
              <a:rPr lang="sv-SE" baseline="0" dirty="0" err="1"/>
              <a:t>rebound</a:t>
            </a:r>
            <a:endParaRPr lang="sv-SE" dirty="0"/>
          </a:p>
        </p:txBody>
      </p:sp>
      <p:sp>
        <p:nvSpPr>
          <p:cNvPr id="4" name="Platshållare för bildnummer 3"/>
          <p:cNvSpPr>
            <a:spLocks noGrp="1"/>
          </p:cNvSpPr>
          <p:nvPr>
            <p:ph type="sldNum" sz="quarter" idx="10"/>
          </p:nvPr>
        </p:nvSpPr>
        <p:spPr/>
        <p:txBody>
          <a:bodyPr/>
          <a:lstStyle/>
          <a:p>
            <a:fld id="{A9264AB5-3208-46EB-A2CB-53BA67DEFF15}" type="slidenum">
              <a:rPr lang="sv-SE" smtClean="0"/>
              <a:pPr/>
              <a:t>9</a:t>
            </a:fld>
            <a:endParaRPr lang="sv-SE"/>
          </a:p>
        </p:txBody>
      </p:sp>
    </p:spTree>
    <p:extLst>
      <p:ext uri="{BB962C8B-B14F-4D97-AF65-F5344CB8AC3E}">
        <p14:creationId xmlns:p14="http://schemas.microsoft.com/office/powerpoint/2010/main" val="23171751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A9264AB5-3208-46EB-A2CB-53BA67DEFF15}" type="slidenum">
              <a:rPr lang="sv-SE" smtClean="0"/>
              <a:pPr/>
              <a:t>10</a:t>
            </a:fld>
            <a:endParaRPr lang="sv-SE"/>
          </a:p>
        </p:txBody>
      </p:sp>
    </p:spTree>
    <p:extLst>
      <p:ext uri="{BB962C8B-B14F-4D97-AF65-F5344CB8AC3E}">
        <p14:creationId xmlns:p14="http://schemas.microsoft.com/office/powerpoint/2010/main" val="313702192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5.emf"/><Relationship Id="rId4" Type="http://schemas.openxmlformats.org/officeDocument/2006/relationships/image" Target="../media/image4.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7" name="Rectangle 16"/>
          <p:cNvSpPr/>
          <p:nvPr userDrawn="1"/>
        </p:nvSpPr>
        <p:spPr>
          <a:xfrm>
            <a:off x="1" y="4228585"/>
            <a:ext cx="9143999" cy="91799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8" name="Picture 9" descr="SU_PPT_olivkvist"/>
          <p:cNvPicPr>
            <a:picLocks noChangeAspect="1" noChangeArrowheads="1"/>
          </p:cNvPicPr>
          <p:nvPr userDrawn="1"/>
        </p:nvPicPr>
        <p:blipFill>
          <a:blip r:embed="rId2" cstate="print">
            <a:alphaModFix amt="30000"/>
          </a:blip>
          <a:srcRect l="1746"/>
          <a:stretch>
            <a:fillRect/>
          </a:stretch>
        </p:blipFill>
        <p:spPr bwMode="auto">
          <a:xfrm>
            <a:off x="-248476" y="427382"/>
            <a:ext cx="5987072" cy="5690415"/>
          </a:xfrm>
          <a:prstGeom prst="rect">
            <a:avLst/>
          </a:prstGeom>
          <a:noFill/>
        </p:spPr>
      </p:pic>
      <p:sp>
        <p:nvSpPr>
          <p:cNvPr id="13" name="Rectangle 12"/>
          <p:cNvSpPr/>
          <p:nvPr userDrawn="1"/>
        </p:nvSpPr>
        <p:spPr>
          <a:xfrm>
            <a:off x="2533756" y="4228585"/>
            <a:ext cx="6610243" cy="91799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14" name="Picture 13" descr="SU_logo_CMYK_ENGELSK.eps"/>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33617" y="4431764"/>
            <a:ext cx="572891" cy="545554"/>
          </a:xfrm>
          <a:prstGeom prst="rect">
            <a:avLst/>
          </a:prstGeom>
          <a:ln w="3175" cmpd="sng">
            <a:noFill/>
          </a:ln>
        </p:spPr>
      </p:pic>
      <p:sp>
        <p:nvSpPr>
          <p:cNvPr id="2" name="Rubrik 1"/>
          <p:cNvSpPr>
            <a:spLocks noGrp="1"/>
          </p:cNvSpPr>
          <p:nvPr userDrawn="1">
            <p:ph type="ctrTitle"/>
          </p:nvPr>
        </p:nvSpPr>
        <p:spPr>
          <a:xfrm>
            <a:off x="597600" y="1827900"/>
            <a:ext cx="6631200" cy="1069200"/>
          </a:xfrm>
          <a:prstGeom prst="rect">
            <a:avLst/>
          </a:prstGeom>
        </p:spPr>
        <p:txBody>
          <a:bodyPr lIns="72000" tIns="36000" rIns="72000" bIns="36000" anchor="ctr" anchorCtr="0">
            <a:normAutofit/>
          </a:bodyPr>
          <a:lstStyle>
            <a:lvl1pPr algn="l">
              <a:defRPr sz="4400" b="0">
                <a:latin typeface="Verdana" pitchFamily="34" charset="0"/>
                <a:ea typeface="Verdana" pitchFamily="34" charset="0"/>
                <a:cs typeface="Verdana" pitchFamily="34" charset="0"/>
              </a:defRPr>
            </a:lvl1pPr>
          </a:lstStyle>
          <a:p>
            <a:r>
              <a:rPr lang="sv-SE"/>
              <a:t>Click to edit Master title style</a:t>
            </a:r>
            <a:endParaRPr lang="sv-SE" dirty="0"/>
          </a:p>
        </p:txBody>
      </p:sp>
      <p:sp>
        <p:nvSpPr>
          <p:cNvPr id="3" name="Underrubrik 2"/>
          <p:cNvSpPr>
            <a:spLocks noGrp="1"/>
          </p:cNvSpPr>
          <p:nvPr userDrawn="1">
            <p:ph type="subTitle" idx="1"/>
          </p:nvPr>
        </p:nvSpPr>
        <p:spPr>
          <a:xfrm>
            <a:off x="597600" y="2894400"/>
            <a:ext cx="6631200" cy="874800"/>
          </a:xfrm>
          <a:prstGeom prst="rect">
            <a:avLst/>
          </a:prstGeom>
        </p:spPr>
        <p:txBody>
          <a:bodyPr>
            <a:normAutofit/>
          </a:bodyPr>
          <a:lstStyle>
            <a:lvl1pPr marL="0" indent="0" algn="l">
              <a:lnSpc>
                <a:spcPts val="2900"/>
              </a:lnSpc>
              <a:spcBef>
                <a:spcPts val="480"/>
              </a:spcBef>
              <a:buNone/>
              <a:defRPr sz="20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a:t>Click to edit Master subtitle style</a:t>
            </a:r>
            <a:endParaRPr lang="sv-SE" dirty="0"/>
          </a:p>
        </p:txBody>
      </p:sp>
      <p:pic>
        <p:nvPicPr>
          <p:cNvPr id="4" name="Picture 3" descr="SMHI logotype svart 70mmA4_300dpi.jp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52138" y="4767221"/>
            <a:ext cx="403001" cy="163594"/>
          </a:xfrm>
          <a:prstGeom prst="rect">
            <a:avLst/>
          </a:prstGeom>
        </p:spPr>
      </p:pic>
      <p:pic>
        <p:nvPicPr>
          <p:cNvPr id="5" name="Picture 4" descr="KTH_Logotyp_CMYK_2013.eps"/>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57939" y="4697870"/>
            <a:ext cx="253440" cy="253440"/>
          </a:xfrm>
          <a:prstGeom prst="rect">
            <a:avLst/>
          </a:prstGeom>
        </p:spPr>
      </p:pic>
      <p:sp>
        <p:nvSpPr>
          <p:cNvPr id="11" name="TextBox 10"/>
          <p:cNvSpPr txBox="1"/>
          <p:nvPr userDrawn="1"/>
        </p:nvSpPr>
        <p:spPr>
          <a:xfrm>
            <a:off x="3207792" y="4792316"/>
            <a:ext cx="2726067" cy="276999"/>
          </a:xfrm>
          <a:prstGeom prst="rect">
            <a:avLst/>
          </a:prstGeom>
          <a:noFill/>
        </p:spPr>
        <p:txBody>
          <a:bodyPr wrap="none" rtlCol="0">
            <a:spAutoFit/>
          </a:bodyPr>
          <a:lstStyle/>
          <a:p>
            <a:r>
              <a:rPr lang="en-GB" sz="1200" dirty="0">
                <a:latin typeface="Caecilia Com 55 Roman"/>
                <a:cs typeface="Caecilia Com 55 Roman"/>
              </a:rPr>
              <a:t>Bolin Centre</a:t>
            </a:r>
            <a:r>
              <a:rPr lang="en-GB" sz="1200" baseline="0" dirty="0">
                <a:latin typeface="Caecilia Com 55 Roman"/>
                <a:cs typeface="Caecilia Com 55 Roman"/>
              </a:rPr>
              <a:t> for Climate Research</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aption and Content">
    <p:spTree>
      <p:nvGrpSpPr>
        <p:cNvPr id="1" name=""/>
        <p:cNvGrpSpPr/>
        <p:nvPr/>
      </p:nvGrpSpPr>
      <p:grpSpPr>
        <a:xfrm>
          <a:off x="0" y="0"/>
          <a:ext cx="0" cy="0"/>
          <a:chOff x="0" y="0"/>
          <a:chExt cx="0" cy="0"/>
        </a:xfrm>
      </p:grpSpPr>
      <p:sp>
        <p:nvSpPr>
          <p:cNvPr id="2" name="Rubrik 1"/>
          <p:cNvSpPr>
            <a:spLocks noGrp="1"/>
          </p:cNvSpPr>
          <p:nvPr>
            <p:ph type="title"/>
          </p:nvPr>
        </p:nvSpPr>
        <p:spPr>
          <a:xfrm>
            <a:off x="597600" y="291600"/>
            <a:ext cx="7948800" cy="596700"/>
          </a:xfrm>
          <a:prstGeom prst="rect">
            <a:avLst/>
          </a:prstGeom>
        </p:spPr>
        <p:txBody>
          <a:bodyPr anchor="b" anchorCtr="0"/>
          <a:lstStyle/>
          <a:p>
            <a:r>
              <a:rPr lang="sv-SE" dirty="0"/>
              <a:t>Click to edit Master title style</a:t>
            </a:r>
          </a:p>
        </p:txBody>
      </p:sp>
      <p:sp>
        <p:nvSpPr>
          <p:cNvPr id="3" name="Platshållare för innehåll 2"/>
          <p:cNvSpPr>
            <a:spLocks noGrp="1"/>
          </p:cNvSpPr>
          <p:nvPr>
            <p:ph idx="1"/>
          </p:nvPr>
        </p:nvSpPr>
        <p:spPr>
          <a:xfrm>
            <a:off x="597600" y="982800"/>
            <a:ext cx="7948800" cy="3237300"/>
          </a:xfrm>
          <a:prstGeom prst="rect">
            <a:avLst/>
          </a:prstGeom>
        </p:spPr>
        <p:txBody>
          <a:bodyPr/>
          <a:lstStyle/>
          <a:p>
            <a:pPr lvl="0"/>
            <a:r>
              <a:rPr lang="sv-SE" dirty="0"/>
              <a:t>Click to edit Master text styles</a:t>
            </a:r>
          </a:p>
          <a:p>
            <a:pPr lvl="1"/>
            <a:r>
              <a:rPr lang="sv-SE" dirty="0"/>
              <a:t>Second level</a:t>
            </a:r>
          </a:p>
          <a:p>
            <a:pPr lvl="2"/>
            <a:r>
              <a:rPr lang="sv-SE" dirty="0"/>
              <a:t>Third level</a:t>
            </a:r>
          </a:p>
          <a:p>
            <a:pPr lvl="3"/>
            <a:r>
              <a:rPr lang="sv-SE" dirty="0"/>
              <a:t>Fourth level</a:t>
            </a:r>
          </a:p>
          <a:p>
            <a:pPr lvl="4"/>
            <a:r>
              <a:rPr lang="sv-SE" dirty="0"/>
              <a:t>Fifth level</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Rubrik 1"/>
          <p:cNvSpPr>
            <a:spLocks noGrp="1"/>
          </p:cNvSpPr>
          <p:nvPr>
            <p:ph type="title"/>
          </p:nvPr>
        </p:nvSpPr>
        <p:spPr>
          <a:xfrm>
            <a:off x="597600" y="291600"/>
            <a:ext cx="7948800" cy="596700"/>
          </a:xfrm>
          <a:prstGeom prst="rect">
            <a:avLst/>
          </a:prstGeom>
        </p:spPr>
        <p:txBody>
          <a:bodyPr anchor="b" anchorCtr="0"/>
          <a:lstStyle/>
          <a:p>
            <a:r>
              <a:rPr lang="sv-SE"/>
              <a:t>Click to edit Master title style</a:t>
            </a:r>
            <a:endParaRPr lang="sv-SE" dirty="0"/>
          </a:p>
        </p:txBody>
      </p:sp>
      <p:sp>
        <p:nvSpPr>
          <p:cNvPr id="3" name="Platshållare för innehåll 2"/>
          <p:cNvSpPr>
            <a:spLocks noGrp="1"/>
          </p:cNvSpPr>
          <p:nvPr>
            <p:ph sz="half" idx="1"/>
          </p:nvPr>
        </p:nvSpPr>
        <p:spPr>
          <a:xfrm>
            <a:off x="597600" y="982800"/>
            <a:ext cx="3898800" cy="3237300"/>
          </a:xfrm>
          <a:prstGeom prst="rect">
            <a:avLst/>
          </a:prstGeom>
        </p:spPr>
        <p:txBody>
          <a:bodyPr/>
          <a:lstStyle>
            <a:lvl1pPr>
              <a:defRPr sz="1800"/>
            </a:lvl1pPr>
            <a:lvl2pPr>
              <a:defRPr sz="1400"/>
            </a:lvl2pPr>
            <a:lvl3pPr>
              <a:defRPr sz="1000"/>
            </a:lvl3pPr>
            <a:lvl4pPr>
              <a:defRPr sz="800"/>
            </a:lvl4pPr>
            <a:lvl5pPr>
              <a:defRPr sz="800"/>
            </a:lvl5pPr>
            <a:lvl6pPr>
              <a:defRPr sz="1800"/>
            </a:lvl6pPr>
            <a:lvl7pPr>
              <a:defRPr sz="1800"/>
            </a:lvl7pPr>
            <a:lvl8pPr>
              <a:defRPr sz="1800"/>
            </a:lvl8pPr>
            <a:lvl9pPr>
              <a:defRPr sz="1800"/>
            </a:lvl9pPr>
          </a:lstStyle>
          <a:p>
            <a:pPr lvl="0"/>
            <a:r>
              <a:rPr lang="sv-SE"/>
              <a:t>Click to edit Master text styles</a:t>
            </a:r>
          </a:p>
          <a:p>
            <a:pPr lvl="1"/>
            <a:r>
              <a:rPr lang="sv-SE"/>
              <a:t>Second level</a:t>
            </a:r>
          </a:p>
          <a:p>
            <a:pPr lvl="2"/>
            <a:r>
              <a:rPr lang="sv-SE"/>
              <a:t>Third level</a:t>
            </a:r>
          </a:p>
          <a:p>
            <a:pPr lvl="3"/>
            <a:r>
              <a:rPr lang="sv-SE"/>
              <a:t>Fourth level</a:t>
            </a:r>
          </a:p>
          <a:p>
            <a:pPr lvl="4"/>
            <a:r>
              <a:rPr lang="sv-SE"/>
              <a:t>Fifth level</a:t>
            </a:r>
            <a:endParaRPr lang="sv-SE" dirty="0"/>
          </a:p>
        </p:txBody>
      </p:sp>
      <p:sp>
        <p:nvSpPr>
          <p:cNvPr id="4" name="Platshållare för innehåll 3"/>
          <p:cNvSpPr>
            <a:spLocks noGrp="1"/>
          </p:cNvSpPr>
          <p:nvPr>
            <p:ph sz="half" idx="2"/>
          </p:nvPr>
        </p:nvSpPr>
        <p:spPr>
          <a:xfrm>
            <a:off x="4647600" y="982800"/>
            <a:ext cx="3898800" cy="3237300"/>
          </a:xfrm>
          <a:prstGeom prst="rect">
            <a:avLst/>
          </a:prstGeom>
        </p:spPr>
        <p:txBody>
          <a:bodyPr/>
          <a:lstStyle>
            <a:lvl1pPr>
              <a:defRPr sz="1800"/>
            </a:lvl1pPr>
            <a:lvl2pPr>
              <a:defRPr sz="1400"/>
            </a:lvl2pPr>
            <a:lvl3pPr>
              <a:defRPr sz="1000"/>
            </a:lvl3pPr>
            <a:lvl4pPr>
              <a:defRPr sz="800"/>
            </a:lvl4pPr>
            <a:lvl5pPr>
              <a:defRPr sz="800"/>
            </a:lvl5pPr>
            <a:lvl6pPr>
              <a:defRPr sz="1800"/>
            </a:lvl6pPr>
            <a:lvl7pPr>
              <a:defRPr sz="1800"/>
            </a:lvl7pPr>
            <a:lvl8pPr>
              <a:defRPr sz="1800"/>
            </a:lvl8pPr>
            <a:lvl9pPr>
              <a:defRPr sz="1800"/>
            </a:lvl9pPr>
          </a:lstStyle>
          <a:p>
            <a:pPr lvl="0"/>
            <a:r>
              <a:rPr lang="sv-SE"/>
              <a:t>Click to edit Master text styles</a:t>
            </a:r>
          </a:p>
          <a:p>
            <a:pPr lvl="1"/>
            <a:r>
              <a:rPr lang="sv-SE"/>
              <a:t>Second level</a:t>
            </a:r>
          </a:p>
          <a:p>
            <a:pPr lvl="2"/>
            <a:r>
              <a:rPr lang="sv-SE"/>
              <a:t>Third level</a:t>
            </a:r>
          </a:p>
          <a:p>
            <a:pPr lvl="3"/>
            <a:r>
              <a:rPr lang="sv-SE"/>
              <a:t>Fourth level</a:t>
            </a:r>
          </a:p>
          <a:p>
            <a:pPr lvl="4"/>
            <a:r>
              <a:rPr lang="sv-SE"/>
              <a:t>Fifth level</a:t>
            </a:r>
            <a:endParaRPr lang="sv-SE"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Content and Text">
    <p:spTree>
      <p:nvGrpSpPr>
        <p:cNvPr id="1" name=""/>
        <p:cNvGrpSpPr/>
        <p:nvPr/>
      </p:nvGrpSpPr>
      <p:grpSpPr>
        <a:xfrm>
          <a:off x="0" y="0"/>
          <a:ext cx="0" cy="0"/>
          <a:chOff x="0" y="0"/>
          <a:chExt cx="0" cy="0"/>
        </a:xfrm>
      </p:grpSpPr>
      <p:sp>
        <p:nvSpPr>
          <p:cNvPr id="2" name="Rubrik 1"/>
          <p:cNvSpPr>
            <a:spLocks noGrp="1"/>
          </p:cNvSpPr>
          <p:nvPr>
            <p:ph type="title"/>
          </p:nvPr>
        </p:nvSpPr>
        <p:spPr>
          <a:xfrm>
            <a:off x="597600" y="291600"/>
            <a:ext cx="7948800" cy="596700"/>
          </a:xfrm>
          <a:prstGeom prst="rect">
            <a:avLst/>
          </a:prstGeom>
        </p:spPr>
        <p:txBody>
          <a:bodyPr anchor="b" anchorCtr="0"/>
          <a:lstStyle/>
          <a:p>
            <a:r>
              <a:rPr lang="sv-SE"/>
              <a:t>Click to edit Master title style</a:t>
            </a:r>
            <a:endParaRPr lang="sv-SE" dirty="0"/>
          </a:p>
        </p:txBody>
      </p:sp>
      <p:sp>
        <p:nvSpPr>
          <p:cNvPr id="3" name="Platshållare för innehåll 2"/>
          <p:cNvSpPr>
            <a:spLocks noGrp="1"/>
          </p:cNvSpPr>
          <p:nvPr>
            <p:ph idx="1"/>
          </p:nvPr>
        </p:nvSpPr>
        <p:spPr>
          <a:xfrm>
            <a:off x="597600" y="982800"/>
            <a:ext cx="7948800" cy="3237300"/>
          </a:xfrm>
          <a:prstGeom prst="rect">
            <a:avLst/>
          </a:prstGeom>
        </p:spPr>
        <p:txBody>
          <a:bodyPr/>
          <a:lstStyle>
            <a:lvl1pPr marL="1588" indent="-1588">
              <a:lnSpc>
                <a:spcPts val="2600"/>
              </a:lnSpc>
              <a:buNone/>
              <a:defRPr/>
            </a:lvl1pPr>
            <a:lvl2pPr>
              <a:buNone/>
              <a:defRPr/>
            </a:lvl2pPr>
            <a:lvl3pPr>
              <a:buNone/>
              <a:defRPr/>
            </a:lvl3pPr>
            <a:lvl4pPr>
              <a:buNone/>
              <a:defRPr/>
            </a:lvl4pPr>
            <a:lvl5pPr>
              <a:buNone/>
              <a:defRPr/>
            </a:lvl5pPr>
          </a:lstStyle>
          <a:p>
            <a:pPr lvl="0"/>
            <a:r>
              <a:rPr lang="sv-SE"/>
              <a:t>Click to edit Master text styles</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Rubrik 1"/>
          <p:cNvSpPr>
            <a:spLocks noGrp="1"/>
          </p:cNvSpPr>
          <p:nvPr>
            <p:ph type="title"/>
          </p:nvPr>
        </p:nvSpPr>
        <p:spPr>
          <a:xfrm>
            <a:off x="597600" y="291600"/>
            <a:ext cx="4690800" cy="596700"/>
          </a:xfrm>
          <a:prstGeom prst="rect">
            <a:avLst/>
          </a:prstGeom>
        </p:spPr>
        <p:txBody>
          <a:bodyPr anchor="t" anchorCtr="0"/>
          <a:lstStyle>
            <a:lvl1pPr>
              <a:defRPr/>
            </a:lvl1pPr>
          </a:lstStyle>
          <a:p>
            <a:r>
              <a:rPr lang="sv-SE"/>
              <a:t>Click to edit Master title style</a:t>
            </a:r>
            <a:endParaRPr lang="sv-SE" dirty="0"/>
          </a:p>
        </p:txBody>
      </p:sp>
      <p:sp>
        <p:nvSpPr>
          <p:cNvPr id="4" name="Platshållare för innehåll 3"/>
          <p:cNvSpPr>
            <a:spLocks noGrp="1"/>
          </p:cNvSpPr>
          <p:nvPr>
            <p:ph sz="half" idx="2"/>
          </p:nvPr>
        </p:nvSpPr>
        <p:spPr>
          <a:xfrm>
            <a:off x="597600" y="982800"/>
            <a:ext cx="4690800" cy="3237300"/>
          </a:xfrm>
          <a:prstGeom prst="rect">
            <a:avLst/>
          </a:prstGeom>
        </p:spPr>
        <p:txBody>
          <a:bodyPr/>
          <a:lstStyle>
            <a:lvl1pPr>
              <a:defRPr sz="1800"/>
            </a:lvl1pPr>
            <a:lvl2pPr>
              <a:defRPr sz="18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a:t>Click to edit Master text styles</a:t>
            </a:r>
          </a:p>
          <a:p>
            <a:pPr lvl="1"/>
            <a:r>
              <a:rPr lang="sv-SE"/>
              <a:t>Second level</a:t>
            </a:r>
          </a:p>
          <a:p>
            <a:pPr lvl="2"/>
            <a:r>
              <a:rPr lang="sv-SE"/>
              <a:t>Third level</a:t>
            </a:r>
          </a:p>
          <a:p>
            <a:pPr lvl="3"/>
            <a:r>
              <a:rPr lang="sv-SE"/>
              <a:t>Fourth level</a:t>
            </a:r>
          </a:p>
          <a:p>
            <a:pPr lvl="4"/>
            <a:r>
              <a:rPr lang="sv-SE"/>
              <a:t>Fifth level</a:t>
            </a:r>
            <a:endParaRPr lang="sv-SE" dirty="0"/>
          </a:p>
        </p:txBody>
      </p:sp>
      <p:sp>
        <p:nvSpPr>
          <p:cNvPr id="6" name="Platshållare för innehåll 5"/>
          <p:cNvSpPr>
            <a:spLocks noGrp="1"/>
          </p:cNvSpPr>
          <p:nvPr>
            <p:ph sz="quarter" idx="4"/>
          </p:nvPr>
        </p:nvSpPr>
        <p:spPr>
          <a:xfrm>
            <a:off x="5487852" y="291600"/>
            <a:ext cx="3060000" cy="3928500"/>
          </a:xfrm>
          <a:prstGeom prst="rect">
            <a:avLst/>
          </a:prstGeom>
        </p:spPr>
        <p:txBody>
          <a:bodyPr/>
          <a:lstStyle>
            <a:lvl1pPr>
              <a:defRPr sz="1800"/>
            </a:lvl1pPr>
            <a:lvl2pPr>
              <a:defRPr sz="18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a:t>Click to edit Master text styles</a:t>
            </a:r>
          </a:p>
          <a:p>
            <a:pPr lvl="1"/>
            <a:r>
              <a:rPr lang="sv-SE"/>
              <a:t>Second level</a:t>
            </a:r>
          </a:p>
          <a:p>
            <a:pPr lvl="2"/>
            <a:r>
              <a:rPr lang="sv-SE"/>
              <a:t>Third level</a:t>
            </a:r>
          </a:p>
          <a:p>
            <a:pPr lvl="3"/>
            <a:r>
              <a:rPr lang="sv-SE"/>
              <a:t>Fourth level</a:t>
            </a:r>
          </a:p>
          <a:p>
            <a:pPr lvl="4"/>
            <a:r>
              <a:rPr lang="sv-SE"/>
              <a:t>Fifth level</a:t>
            </a:r>
            <a:endParaRPr lang="sv-SE"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3" name="Platshållare för innehåll 2"/>
          <p:cNvSpPr>
            <a:spLocks noGrp="1"/>
          </p:cNvSpPr>
          <p:nvPr>
            <p:ph idx="1"/>
          </p:nvPr>
        </p:nvSpPr>
        <p:spPr>
          <a:xfrm>
            <a:off x="597600" y="982800"/>
            <a:ext cx="7948800" cy="3237300"/>
          </a:xfrm>
          <a:prstGeom prst="rect">
            <a:avLst/>
          </a:prstGeom>
        </p:spPr>
        <p:txBody>
          <a:bodyPr/>
          <a:lstStyle/>
          <a:p>
            <a:pPr lvl="0"/>
            <a:r>
              <a:rPr lang="sv-SE"/>
              <a:t>Click to edit Master text styles</a:t>
            </a:r>
          </a:p>
          <a:p>
            <a:pPr lvl="1"/>
            <a:r>
              <a:rPr lang="sv-SE"/>
              <a:t>Second level</a:t>
            </a:r>
          </a:p>
          <a:p>
            <a:pPr lvl="2"/>
            <a:r>
              <a:rPr lang="sv-SE"/>
              <a:t>Third level</a:t>
            </a:r>
          </a:p>
          <a:p>
            <a:pPr lvl="3"/>
            <a:r>
              <a:rPr lang="sv-SE"/>
              <a:t>Fourth level</a:t>
            </a:r>
          </a:p>
          <a:p>
            <a:pPr lvl="4"/>
            <a:r>
              <a:rPr lang="sv-SE"/>
              <a:t>Fifth level</a:t>
            </a:r>
            <a:endParaRPr lang="sv-SE"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2" name="Rubrik 1"/>
          <p:cNvSpPr>
            <a:spLocks noGrp="1"/>
          </p:cNvSpPr>
          <p:nvPr>
            <p:ph type="title"/>
          </p:nvPr>
        </p:nvSpPr>
        <p:spPr>
          <a:xfrm>
            <a:off x="597600" y="291600"/>
            <a:ext cx="4690800" cy="596700"/>
          </a:xfrm>
          <a:prstGeom prst="rect">
            <a:avLst/>
          </a:prstGeom>
        </p:spPr>
        <p:txBody>
          <a:bodyPr anchor="t" anchorCtr="0"/>
          <a:lstStyle>
            <a:lvl1pPr>
              <a:defRPr/>
            </a:lvl1pPr>
          </a:lstStyle>
          <a:p>
            <a:r>
              <a:rPr lang="sv-SE"/>
              <a:t>Click to edit Master title style</a:t>
            </a:r>
            <a:endParaRPr lang="sv-SE" dirty="0"/>
          </a:p>
        </p:txBody>
      </p:sp>
      <p:sp>
        <p:nvSpPr>
          <p:cNvPr id="4" name="Platshållare för innehåll 3"/>
          <p:cNvSpPr>
            <a:spLocks noGrp="1"/>
          </p:cNvSpPr>
          <p:nvPr>
            <p:ph sz="half" idx="2"/>
          </p:nvPr>
        </p:nvSpPr>
        <p:spPr>
          <a:xfrm>
            <a:off x="597600" y="982800"/>
            <a:ext cx="4690800" cy="3237300"/>
          </a:xfrm>
          <a:prstGeom prst="rect">
            <a:avLst/>
          </a:prstGeom>
        </p:spPr>
        <p:txBody>
          <a:bodyPr/>
          <a:lstStyle>
            <a:lvl1pPr>
              <a:defRPr sz="1800"/>
            </a:lvl1pPr>
            <a:lvl2pPr>
              <a:defRPr sz="18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a:t>Click to edit Master text styles</a:t>
            </a:r>
          </a:p>
          <a:p>
            <a:pPr lvl="1"/>
            <a:r>
              <a:rPr lang="sv-SE"/>
              <a:t>Second level</a:t>
            </a:r>
          </a:p>
          <a:p>
            <a:pPr lvl="2"/>
            <a:r>
              <a:rPr lang="sv-SE"/>
              <a:t>Third level</a:t>
            </a:r>
          </a:p>
          <a:p>
            <a:pPr lvl="3"/>
            <a:r>
              <a:rPr lang="sv-SE"/>
              <a:t>Fourth level</a:t>
            </a:r>
          </a:p>
          <a:p>
            <a:pPr lvl="4"/>
            <a:r>
              <a:rPr lang="sv-SE"/>
              <a:t>Fifth level</a:t>
            </a:r>
            <a:endParaRPr lang="sv-SE" dirty="0"/>
          </a:p>
        </p:txBody>
      </p:sp>
      <p:sp>
        <p:nvSpPr>
          <p:cNvPr id="6" name="Platshållare för innehåll 5"/>
          <p:cNvSpPr>
            <a:spLocks noGrp="1"/>
          </p:cNvSpPr>
          <p:nvPr>
            <p:ph sz="quarter" idx="4"/>
          </p:nvPr>
        </p:nvSpPr>
        <p:spPr>
          <a:xfrm>
            <a:off x="5487852" y="291600"/>
            <a:ext cx="3060000" cy="3928500"/>
          </a:xfrm>
          <a:prstGeom prst="rect">
            <a:avLst/>
          </a:prstGeom>
        </p:spPr>
        <p:txBody>
          <a:bodyPr/>
          <a:lstStyle>
            <a:lvl1pPr>
              <a:defRPr sz="1800"/>
            </a:lvl1pPr>
            <a:lvl2pPr>
              <a:defRPr sz="18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a:t>Click to edit Master text styles</a:t>
            </a:r>
          </a:p>
          <a:p>
            <a:pPr lvl="1"/>
            <a:r>
              <a:rPr lang="sv-SE"/>
              <a:t>Second level</a:t>
            </a:r>
          </a:p>
          <a:p>
            <a:pPr lvl="2"/>
            <a:r>
              <a:rPr lang="sv-SE"/>
              <a:t>Third level</a:t>
            </a:r>
          </a:p>
          <a:p>
            <a:pPr lvl="3"/>
            <a:r>
              <a:rPr lang="sv-SE"/>
              <a:t>Fourth level</a:t>
            </a:r>
          </a:p>
          <a:p>
            <a:pPr lvl="4"/>
            <a:r>
              <a:rPr lang="sv-SE"/>
              <a:t>Fifth level</a:t>
            </a:r>
            <a:endParaRPr lang="sv-SE"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ext only">
    <p:spTree>
      <p:nvGrpSpPr>
        <p:cNvPr id="1" name=""/>
        <p:cNvGrpSpPr/>
        <p:nvPr/>
      </p:nvGrpSpPr>
      <p:grpSpPr>
        <a:xfrm>
          <a:off x="0" y="0"/>
          <a:ext cx="0" cy="0"/>
          <a:chOff x="0" y="0"/>
          <a:chExt cx="0" cy="0"/>
        </a:xfrm>
      </p:grpSpPr>
      <p:sp>
        <p:nvSpPr>
          <p:cNvPr id="3" name="Platshållare för innehåll 2"/>
          <p:cNvSpPr>
            <a:spLocks noGrp="1"/>
          </p:cNvSpPr>
          <p:nvPr>
            <p:ph idx="1"/>
          </p:nvPr>
        </p:nvSpPr>
        <p:spPr>
          <a:xfrm>
            <a:off x="597600" y="982800"/>
            <a:ext cx="7948800" cy="3237300"/>
          </a:xfrm>
          <a:prstGeom prst="rect">
            <a:avLst/>
          </a:prstGeom>
        </p:spPr>
        <p:txBody>
          <a:bodyPr/>
          <a:lstStyle/>
          <a:p>
            <a:pPr lvl="0"/>
            <a:r>
              <a:rPr lang="sv-SE"/>
              <a:t>Click to edit Master text styles</a:t>
            </a:r>
          </a:p>
          <a:p>
            <a:pPr lvl="1"/>
            <a:r>
              <a:rPr lang="sv-SE"/>
              <a:t>Second level</a:t>
            </a:r>
          </a:p>
          <a:p>
            <a:pPr lvl="2"/>
            <a:r>
              <a:rPr lang="sv-SE"/>
              <a:t>Third level</a:t>
            </a:r>
          </a:p>
          <a:p>
            <a:pPr lvl="3"/>
            <a:r>
              <a:rPr lang="sv-SE"/>
              <a:t>Fourth level</a:t>
            </a:r>
          </a:p>
          <a:p>
            <a:pPr lvl="4"/>
            <a:r>
              <a:rPr lang="sv-SE"/>
              <a:t>Fifth level</a:t>
            </a:r>
            <a:endParaRPr lang="sv-SE"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Title Placeholder 8"/>
          <p:cNvSpPr>
            <a:spLocks noGrp="1"/>
          </p:cNvSpPr>
          <p:nvPr>
            <p:ph type="title"/>
          </p:nvPr>
        </p:nvSpPr>
        <p:spPr>
          <a:xfrm>
            <a:off x="597600" y="291600"/>
            <a:ext cx="7948800" cy="596700"/>
          </a:xfrm>
          <a:prstGeom prst="rect">
            <a:avLst/>
          </a:prstGeom>
        </p:spPr>
        <p:txBody>
          <a:bodyPr vert="horz" lIns="91440" tIns="45720" rIns="91440" bIns="45720" rtlCol="0" anchor="b" anchorCtr="0">
            <a:normAutofit/>
          </a:bodyPr>
          <a:lstStyle/>
          <a:p>
            <a:r>
              <a:rPr lang="sv-SE"/>
              <a:t>Click to edit Master title style</a:t>
            </a:r>
            <a:endParaRPr lang="en-GB"/>
          </a:p>
        </p:txBody>
      </p:sp>
      <p:sp>
        <p:nvSpPr>
          <p:cNvPr id="10" name="Text Placeholder 9"/>
          <p:cNvSpPr>
            <a:spLocks noGrp="1"/>
          </p:cNvSpPr>
          <p:nvPr>
            <p:ph type="body" idx="1"/>
          </p:nvPr>
        </p:nvSpPr>
        <p:spPr>
          <a:xfrm>
            <a:off x="597600" y="982800"/>
            <a:ext cx="7948800" cy="3237300"/>
          </a:xfrm>
          <a:prstGeom prst="rect">
            <a:avLst/>
          </a:prstGeom>
        </p:spPr>
        <p:txBody>
          <a:bodyPr vert="horz" lIns="91440" tIns="45720" rIns="91440" bIns="45720" rtlCol="0">
            <a:normAutofit/>
          </a:bodyPr>
          <a:lstStyle/>
          <a:p>
            <a:pPr lvl="0"/>
            <a:r>
              <a:rPr lang="sv-SE"/>
              <a:t>Click to edit Master text styles</a:t>
            </a:r>
          </a:p>
          <a:p>
            <a:pPr lvl="1"/>
            <a:r>
              <a:rPr lang="sv-SE"/>
              <a:t>Second level</a:t>
            </a:r>
          </a:p>
          <a:p>
            <a:pPr lvl="2"/>
            <a:r>
              <a:rPr lang="sv-SE"/>
              <a:t>Third level</a:t>
            </a:r>
          </a:p>
          <a:p>
            <a:pPr lvl="3"/>
            <a:r>
              <a:rPr lang="sv-SE"/>
              <a:t>Fourth level</a:t>
            </a:r>
          </a:p>
          <a:p>
            <a:pPr lvl="4"/>
            <a:r>
              <a:rPr lang="sv-SE"/>
              <a:t>Fifth level</a:t>
            </a:r>
            <a:endParaRPr lang="en-GB" dirty="0"/>
          </a:p>
        </p:txBody>
      </p:sp>
      <p:pic>
        <p:nvPicPr>
          <p:cNvPr id="11" name="Picture 10" descr="logo-org-engelsk_rgb.png"/>
          <p:cNvPicPr>
            <a:picLocks noChangeAspect="1"/>
          </p:cNvPicPr>
          <p:nvPr/>
        </p:nvPicPr>
        <p:blipFill>
          <a:blip r:embed="rId11" cstate="print"/>
          <a:stretch>
            <a:fillRect/>
          </a:stretch>
        </p:blipFill>
        <p:spPr>
          <a:xfrm>
            <a:off x="7916400" y="4241700"/>
            <a:ext cx="972000" cy="730046"/>
          </a:xfrm>
          <a:prstGeom prst="rect">
            <a:avLst/>
          </a:prstGeom>
        </p:spPr>
      </p:pic>
      <p:grpSp>
        <p:nvGrpSpPr>
          <p:cNvPr id="3" name="Group 2"/>
          <p:cNvGrpSpPr/>
          <p:nvPr/>
        </p:nvGrpSpPr>
        <p:grpSpPr>
          <a:xfrm>
            <a:off x="1" y="4228585"/>
            <a:ext cx="9143999" cy="917999"/>
            <a:chOff x="0" y="5638112"/>
            <a:chExt cx="9143999" cy="1223999"/>
          </a:xfrm>
        </p:grpSpPr>
        <p:sp>
          <p:nvSpPr>
            <p:cNvPr id="29" name="Rectangle 28"/>
            <p:cNvSpPr/>
            <p:nvPr userDrawn="1"/>
          </p:nvSpPr>
          <p:spPr>
            <a:xfrm>
              <a:off x="0" y="5638112"/>
              <a:ext cx="9143999" cy="122399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30" name="Picture 29" descr="SU_logo_CMYK_ENGELSK.eps"/>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8133617" y="5909017"/>
              <a:ext cx="572891" cy="727406"/>
            </a:xfrm>
            <a:prstGeom prst="rect">
              <a:avLst/>
            </a:prstGeom>
          </p:spPr>
        </p:pic>
        <p:sp>
          <p:nvSpPr>
            <p:cNvPr id="31" name="TextBox 30"/>
            <p:cNvSpPr txBox="1"/>
            <p:nvPr userDrawn="1"/>
          </p:nvSpPr>
          <p:spPr>
            <a:xfrm>
              <a:off x="164043" y="6262754"/>
              <a:ext cx="5112297" cy="533480"/>
            </a:xfrm>
            <a:prstGeom prst="rect">
              <a:avLst/>
            </a:prstGeom>
            <a:noFill/>
          </p:spPr>
          <p:txBody>
            <a:bodyPr wrap="none" rtlCol="0">
              <a:spAutoFit/>
            </a:bodyPr>
            <a:lstStyle/>
            <a:p>
              <a:r>
                <a:rPr lang="en-GB" sz="1200" dirty="0">
                  <a:latin typeface="Caecilia Com 55 Roman"/>
                  <a:cs typeface="Caecilia Com 55 Roman"/>
                </a:rPr>
                <a:t>Bolin Centre</a:t>
              </a:r>
              <a:r>
                <a:rPr lang="en-GB" sz="1200" baseline="0" dirty="0">
                  <a:latin typeface="Caecilia Com 55 Roman"/>
                  <a:cs typeface="Caecilia Com 55 Roman"/>
                </a:rPr>
                <a:t> for Climate Research</a:t>
              </a:r>
            </a:p>
            <a:p>
              <a:r>
                <a:rPr lang="en-GB" sz="800" baseline="0" dirty="0">
                  <a:latin typeface="TheSansB W4 SemiLight"/>
                  <a:cs typeface="TheSansB W4 SemiLight"/>
                </a:rPr>
                <a:t>A collaboration between Stockholm University, KTH and the Swedish Meteorological and Hydrological Institute </a:t>
              </a:r>
              <a:endParaRPr lang="en-GB" sz="800" dirty="0">
                <a:latin typeface="TheSansB W4 SemiLight"/>
                <a:cs typeface="TheSansB W4 SemiLight"/>
              </a:endParaRPr>
            </a:p>
          </p:txBody>
        </p:sp>
      </p:grpSp>
    </p:spTree>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53" r:id="rId8"/>
    <p:sldLayoutId id="2147483661" r:id="rId9"/>
  </p:sldLayoutIdLst>
  <p:hf sldNum="0" hdr="0" ftr="0" dt="0"/>
  <p:txStyles>
    <p:titleStyle>
      <a:lvl1pPr algn="l" defTabSz="914400" rtl="0" eaLnBrk="1" latinLnBrk="0" hangingPunct="1">
        <a:spcBef>
          <a:spcPct val="0"/>
        </a:spcBef>
        <a:buNone/>
        <a:defRPr sz="2600" b="1" kern="1200">
          <a:solidFill>
            <a:schemeClr val="tx1"/>
          </a:solidFill>
          <a:latin typeface="Verdana" pitchFamily="34" charset="0"/>
          <a:ea typeface="Verdana" pitchFamily="34" charset="0"/>
          <a:cs typeface="Verdana" pitchFamily="34" charset="0"/>
        </a:defRPr>
      </a:lvl1pPr>
    </p:titleStyle>
    <p:bodyStyle>
      <a:lvl1pPr marL="342900" indent="-342900" algn="l" defTabSz="914400" rtl="0" eaLnBrk="1" latinLnBrk="0" hangingPunct="1">
        <a:lnSpc>
          <a:spcPts val="2900"/>
        </a:lnSpc>
        <a:spcBef>
          <a:spcPct val="20000"/>
        </a:spcBef>
        <a:buSzPct val="93000"/>
        <a:buFont typeface="Verdana" pitchFamily="34" charset="0"/>
        <a:buChar char="●"/>
        <a:defRPr sz="2000" kern="1200">
          <a:solidFill>
            <a:schemeClr val="tx1"/>
          </a:solidFill>
          <a:latin typeface="Verdana" pitchFamily="34" charset="0"/>
          <a:ea typeface="Verdana" pitchFamily="34" charset="0"/>
          <a:cs typeface="Verdana" pitchFamily="34" charset="0"/>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Verdana" pitchFamily="34" charset="0"/>
          <a:ea typeface="Verdana" pitchFamily="34" charset="0"/>
          <a:cs typeface="Verdana" pitchFamily="34" charset="0"/>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Verdana" pitchFamily="34" charset="0"/>
          <a:ea typeface="Verdana" pitchFamily="34" charset="0"/>
          <a:cs typeface="Verdana"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Verdana" pitchFamily="34" charset="0"/>
          <a:ea typeface="Verdana" pitchFamily="34" charset="0"/>
          <a:cs typeface="Verdana"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comments" Target="../comments/comment1.xml"/><Relationship Id="rId4" Type="http://schemas.openxmlformats.org/officeDocument/2006/relationships/image" Target="../media/image7.jpeg"/></Relationships>
</file>

<file path=ppt/slides/_rels/slide1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36.jpeg"/><Relationship Id="rId4" Type="http://schemas.openxmlformats.org/officeDocument/2006/relationships/image" Target="../media/image35.jpeg"/></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3.xml"/><Relationship Id="rId1" Type="http://schemas.openxmlformats.org/officeDocument/2006/relationships/slideLayout" Target="../slideLayouts/slideLayout3.xml"/><Relationship Id="rId5" Type="http://schemas.openxmlformats.org/officeDocument/2006/relationships/image" Target="../media/image46.jpeg"/><Relationship Id="rId4" Type="http://schemas.openxmlformats.org/officeDocument/2006/relationships/image" Target="../media/image45.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13.png"/><Relationship Id="rId4" Type="http://schemas.openxmlformats.org/officeDocument/2006/relationships/image" Target="../media/image12.jpeg"/></Relationships>
</file>

<file path=ppt/slides/_rels/slide3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3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3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3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34.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7.jpeg"/><Relationship Id="rId7" Type="http://schemas.openxmlformats.org/officeDocument/2006/relationships/image" Target="../media/image55.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jpeg"/><Relationship Id="rId10" Type="http://schemas.openxmlformats.org/officeDocument/2006/relationships/image" Target="../media/image58.jpeg"/><Relationship Id="rId4" Type="http://schemas.openxmlformats.org/officeDocument/2006/relationships/image" Target="../media/image52.png"/><Relationship Id="rId9" Type="http://schemas.openxmlformats.org/officeDocument/2006/relationships/image" Target="../media/image57.png"/></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8.jp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p:cNvSpPr/>
          <p:nvPr/>
        </p:nvSpPr>
        <p:spPr>
          <a:xfrm>
            <a:off x="224058" y="4668890"/>
            <a:ext cx="859900" cy="3088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 name="Title 3"/>
          <p:cNvSpPr>
            <a:spLocks noGrp="1"/>
          </p:cNvSpPr>
          <p:nvPr>
            <p:ph type="ctrTitle"/>
          </p:nvPr>
        </p:nvSpPr>
        <p:spPr>
          <a:xfrm>
            <a:off x="506965" y="223837"/>
            <a:ext cx="7798688" cy="1069200"/>
          </a:xfrm>
        </p:spPr>
        <p:txBody>
          <a:bodyPr>
            <a:normAutofit/>
          </a:bodyPr>
          <a:lstStyle/>
          <a:p>
            <a:pPr algn="ctr"/>
            <a:r>
              <a:rPr lang="en-US" sz="2800" dirty="0"/>
              <a:t>Coastal grasslands – habitats on the move</a:t>
            </a:r>
            <a:endParaRPr lang="sv-SE" sz="2800" dirty="0"/>
          </a:p>
        </p:txBody>
      </p:sp>
      <p:sp>
        <p:nvSpPr>
          <p:cNvPr id="5" name="Subtitle 4"/>
          <p:cNvSpPr>
            <a:spLocks noGrp="1"/>
          </p:cNvSpPr>
          <p:nvPr>
            <p:ph type="subTitle" idx="1"/>
          </p:nvPr>
        </p:nvSpPr>
        <p:spPr>
          <a:xfrm>
            <a:off x="604366" y="3774747"/>
            <a:ext cx="8112491" cy="1653324"/>
          </a:xfrm>
        </p:spPr>
        <p:txBody>
          <a:bodyPr>
            <a:normAutofit/>
          </a:bodyPr>
          <a:lstStyle/>
          <a:p>
            <a:pPr algn="ctr"/>
            <a:r>
              <a:rPr lang="sv-SE" sz="2400" dirty="0"/>
              <a:t>Sara Cousins</a:t>
            </a:r>
          </a:p>
          <a:p>
            <a:r>
              <a:rPr lang="sv-SE" sz="1800" dirty="0" err="1"/>
              <a:t>Department</a:t>
            </a:r>
            <a:r>
              <a:rPr lang="sv-SE" sz="1800" dirty="0"/>
              <a:t> for </a:t>
            </a:r>
            <a:r>
              <a:rPr lang="sv-SE" sz="1800" dirty="0" err="1"/>
              <a:t>Physical</a:t>
            </a:r>
            <a:r>
              <a:rPr lang="sv-SE" sz="1800" dirty="0"/>
              <a:t> </a:t>
            </a:r>
            <a:r>
              <a:rPr lang="sv-SE" sz="1800" dirty="0" err="1"/>
              <a:t>Geography</a:t>
            </a:r>
            <a:endParaRPr lang="sv-SE" sz="1800" dirty="0"/>
          </a:p>
        </p:txBody>
      </p:sp>
      <p:sp>
        <p:nvSpPr>
          <p:cNvPr id="7" name="textruta 6"/>
          <p:cNvSpPr txBox="1">
            <a:spLocks noChangeArrowheads="1"/>
          </p:cNvSpPr>
          <p:nvPr/>
        </p:nvSpPr>
        <p:spPr bwMode="auto">
          <a:xfrm>
            <a:off x="531181" y="4555266"/>
            <a:ext cx="2622641"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sv-SE" altLang="sv-SE" sz="2700" dirty="0">
                <a:latin typeface="Verdana" panose="020B0604030504040204" pitchFamily="34" charset="0"/>
                <a:ea typeface="Verdana" panose="020B0604030504040204" pitchFamily="34" charset="0"/>
                <a:cs typeface="Verdana" panose="020B0604030504040204" pitchFamily="34" charset="0"/>
              </a:rPr>
              <a:t>@</a:t>
            </a:r>
            <a:r>
              <a:rPr lang="sv-SE" altLang="sv-SE" sz="2700" dirty="0" err="1">
                <a:latin typeface="Verdana" panose="020B0604030504040204" pitchFamily="34" charset="0"/>
                <a:ea typeface="Verdana" panose="020B0604030504040204" pitchFamily="34" charset="0"/>
                <a:cs typeface="Verdana" panose="020B0604030504040204" pitchFamily="34" charset="0"/>
              </a:rPr>
              <a:t>SAOCousins</a:t>
            </a:r>
            <a:endParaRPr lang="sv-SE" altLang="sv-SE" sz="2100" dirty="0">
              <a:latin typeface="Verdana" panose="020B0604030504040204" pitchFamily="34" charset="0"/>
              <a:ea typeface="Verdana" panose="020B0604030504040204" pitchFamily="34" charset="0"/>
              <a:cs typeface="Verdana" panose="020B0604030504040204" pitchFamily="34" charset="0"/>
            </a:endParaRPr>
          </a:p>
        </p:txBody>
      </p:sp>
      <p:pic>
        <p:nvPicPr>
          <p:cNvPr id="8" name="Bildobjekt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856" y="4601409"/>
            <a:ext cx="490325" cy="415546"/>
          </a:xfrm>
          <a:prstGeom prst="rect">
            <a:avLst/>
          </a:prstGeom>
        </p:spPr>
      </p:pic>
      <p:pic>
        <p:nvPicPr>
          <p:cNvPr id="10" name="Picture 3" descr="E:\Mina bilder\helikopter2006\tullgarn_auto.jpg">
            <a:extLst>
              <a:ext uri="{FF2B5EF4-FFF2-40B4-BE49-F238E27FC236}">
                <a16:creationId xmlns:a16="http://schemas.microsoft.com/office/drawing/2014/main" xmlns="" id="{A6BCB76F-0388-4064-B165-ED5AF22AC80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3757" y="1264440"/>
            <a:ext cx="7415614" cy="240448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endParaRPr lang="sv-SE"/>
          </a:p>
        </p:txBody>
      </p:sp>
      <p:pic>
        <p:nvPicPr>
          <p:cNvPr id="4" name="Platshållare för innehåll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813715" y="245819"/>
            <a:ext cx="8719086" cy="4428492"/>
          </a:xfrm>
        </p:spPr>
      </p:pic>
      <p:sp>
        <p:nvSpPr>
          <p:cNvPr id="5" name="Text Box 6"/>
          <p:cNvSpPr txBox="1">
            <a:spLocks noChangeArrowheads="1"/>
          </p:cNvSpPr>
          <p:nvPr/>
        </p:nvSpPr>
        <p:spPr bwMode="auto">
          <a:xfrm>
            <a:off x="216974" y="4475114"/>
            <a:ext cx="4485655" cy="461665"/>
          </a:xfrm>
          <a:prstGeom prst="rect">
            <a:avLst/>
          </a:prstGeom>
          <a:solidFill>
            <a:srgbClr val="FFFFFF"/>
          </a:solidFill>
          <a:ln>
            <a:noFill/>
          </a:ln>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sv-SE" altLang="sv-SE" sz="2400" dirty="0">
                <a:solidFill>
                  <a:srgbClr val="002060"/>
                </a:solidFill>
                <a:latin typeface="Verdana" panose="020B0604030504040204" pitchFamily="34" charset="0"/>
                <a:ea typeface="Verdana" panose="020B0604030504040204" pitchFamily="34" charset="0"/>
                <a:cs typeface="Verdana" panose="020B0604030504040204" pitchFamily="34" charset="0"/>
              </a:rPr>
              <a:t> </a:t>
            </a:r>
            <a:r>
              <a:rPr lang="sv-SE" altLang="sv-SE" sz="2400" dirty="0" err="1">
                <a:solidFill>
                  <a:srgbClr val="002060"/>
                </a:solidFill>
                <a:latin typeface="Verdana" panose="020B0604030504040204" pitchFamily="34" charset="0"/>
                <a:ea typeface="Verdana" panose="020B0604030504040204" pitchFamily="34" charset="0"/>
                <a:cs typeface="Verdana" panose="020B0604030504040204" pitchFamily="34" charset="0"/>
              </a:rPr>
              <a:t>Historical</a:t>
            </a:r>
            <a:r>
              <a:rPr lang="sv-SE" altLang="sv-SE" sz="2400" dirty="0">
                <a:solidFill>
                  <a:srgbClr val="002060"/>
                </a:solidFill>
                <a:latin typeface="Verdana" panose="020B0604030504040204" pitchFamily="34" charset="0"/>
                <a:ea typeface="Verdana" panose="020B0604030504040204" pitchFamily="34" charset="0"/>
                <a:cs typeface="Verdana" panose="020B0604030504040204" pitchFamily="34" charset="0"/>
              </a:rPr>
              <a:t> </a:t>
            </a:r>
            <a:r>
              <a:rPr lang="sv-SE" altLang="sv-SE" sz="2400" dirty="0" err="1">
                <a:solidFill>
                  <a:srgbClr val="002060"/>
                </a:solidFill>
                <a:latin typeface="Verdana" panose="020B0604030504040204" pitchFamily="34" charset="0"/>
                <a:ea typeface="Verdana" panose="020B0604030504040204" pitchFamily="34" charset="0"/>
                <a:cs typeface="Verdana" panose="020B0604030504040204" pitchFamily="34" charset="0"/>
              </a:rPr>
              <a:t>map</a:t>
            </a:r>
            <a:r>
              <a:rPr lang="sv-SE" altLang="sv-SE" sz="2400" dirty="0">
                <a:solidFill>
                  <a:srgbClr val="002060"/>
                </a:solidFill>
                <a:latin typeface="Verdana" panose="020B0604030504040204" pitchFamily="34" charset="0"/>
                <a:ea typeface="Verdana" panose="020B0604030504040204" pitchFamily="34" charset="0"/>
                <a:cs typeface="Verdana" panose="020B0604030504040204" pitchFamily="34" charset="0"/>
              </a:rPr>
              <a:t> from 1901</a:t>
            </a:r>
            <a:endParaRPr lang="en-US" altLang="sv-SE" sz="2400" dirty="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86456556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pic>
        <p:nvPicPr>
          <p:cNvPr id="5" name="Bildobjekt 4"/>
          <p:cNvPicPr>
            <a:picLocks noChangeAspect="1"/>
          </p:cNvPicPr>
          <p:nvPr/>
        </p:nvPicPr>
        <p:blipFill rotWithShape="1">
          <a:blip r:embed="rId3" cstate="print">
            <a:extLst>
              <a:ext uri="{28A0092B-C50C-407E-A947-70E740481C1C}">
                <a14:useLocalDpi xmlns:a14="http://schemas.microsoft.com/office/drawing/2010/main" val="0"/>
              </a:ext>
            </a:extLst>
          </a:blip>
          <a:srcRect t="19125"/>
          <a:stretch/>
        </p:blipFill>
        <p:spPr>
          <a:xfrm>
            <a:off x="2195736" y="627534"/>
            <a:ext cx="7722858" cy="3628768"/>
          </a:xfrm>
          <a:prstGeom prst="rect">
            <a:avLst/>
          </a:prstGeom>
        </p:spPr>
      </p:pic>
      <p:pic>
        <p:nvPicPr>
          <p:cNvPr id="3" name="Bildobjekt 2"/>
          <p:cNvPicPr>
            <a:picLocks noChangeAspect="1"/>
          </p:cNvPicPr>
          <p:nvPr/>
        </p:nvPicPr>
        <p:blipFill>
          <a:blip r:embed="rId4"/>
          <a:stretch>
            <a:fillRect/>
          </a:stretch>
        </p:blipFill>
        <p:spPr>
          <a:xfrm>
            <a:off x="197514" y="141481"/>
            <a:ext cx="3348372" cy="4845653"/>
          </a:xfrm>
          <a:prstGeom prst="rect">
            <a:avLst/>
          </a:prstGeom>
        </p:spPr>
      </p:pic>
      <p:sp>
        <p:nvSpPr>
          <p:cNvPr id="4" name="Rektangel 3"/>
          <p:cNvSpPr/>
          <p:nvPr/>
        </p:nvSpPr>
        <p:spPr>
          <a:xfrm>
            <a:off x="2897814" y="126984"/>
            <a:ext cx="1994585" cy="461665"/>
          </a:xfrm>
          <a:prstGeom prst="rect">
            <a:avLst/>
          </a:prstGeom>
          <a:solidFill>
            <a:schemeClr val="bg1"/>
          </a:solidFill>
          <a:ln>
            <a:noFill/>
          </a:ln>
        </p:spPr>
        <p:txBody>
          <a:bodyPr wrap="none">
            <a:spAutoFit/>
          </a:bodyPr>
          <a:lstStyle/>
          <a:p>
            <a:r>
              <a:rPr lang="sv-SE" sz="2400" dirty="0" err="1">
                <a:solidFill>
                  <a:srgbClr val="002060"/>
                </a:solidFill>
                <a:latin typeface="Tekton Pro" panose="020F0603020208020904" pitchFamily="34" charset="0"/>
              </a:rPr>
              <a:t>Sample</a:t>
            </a:r>
            <a:r>
              <a:rPr lang="sv-SE" sz="2400" dirty="0">
                <a:solidFill>
                  <a:srgbClr val="002060"/>
                </a:solidFill>
                <a:latin typeface="Tekton Pro" panose="020F0603020208020904" pitchFamily="34" charset="0"/>
              </a:rPr>
              <a:t> design</a:t>
            </a:r>
          </a:p>
        </p:txBody>
      </p:sp>
    </p:spTree>
    <p:extLst>
      <p:ext uri="{BB962C8B-B14F-4D97-AF65-F5344CB8AC3E}">
        <p14:creationId xmlns:p14="http://schemas.microsoft.com/office/powerpoint/2010/main" val="17971786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Bildobjekt 3"/>
          <p:cNvPicPr>
            <a:picLocks noChangeAspect="1"/>
          </p:cNvPicPr>
          <p:nvPr/>
        </p:nvPicPr>
        <p:blipFill>
          <a:blip r:embed="rId3"/>
          <a:stretch>
            <a:fillRect/>
          </a:stretch>
        </p:blipFill>
        <p:spPr>
          <a:xfrm>
            <a:off x="212941" y="-14678"/>
            <a:ext cx="5694134" cy="4541993"/>
          </a:xfrm>
          <a:prstGeom prst="rect">
            <a:avLst/>
          </a:prstGeom>
        </p:spPr>
      </p:pic>
      <p:sp>
        <p:nvSpPr>
          <p:cNvPr id="5" name="textruta 4"/>
          <p:cNvSpPr txBox="1"/>
          <p:nvPr/>
        </p:nvSpPr>
        <p:spPr>
          <a:xfrm>
            <a:off x="2001981" y="3987477"/>
            <a:ext cx="1608454" cy="369332"/>
          </a:xfrm>
          <a:prstGeom prst="rect">
            <a:avLst/>
          </a:prstGeom>
          <a:solidFill>
            <a:schemeClr val="bg1"/>
          </a:solidFill>
        </p:spPr>
        <p:txBody>
          <a:bodyPr wrap="none" rtlCol="0">
            <a:spAutoFit/>
          </a:bodyPr>
          <a:lstStyle/>
          <a:p>
            <a:r>
              <a:rPr lang="sv-SE" dirty="0">
                <a:latin typeface="Verdana" panose="020B0604030504040204" pitchFamily="34" charset="0"/>
                <a:ea typeface="Verdana" panose="020B0604030504040204" pitchFamily="34" charset="0"/>
                <a:cs typeface="Verdana" panose="020B0604030504040204" pitchFamily="34" charset="0"/>
              </a:rPr>
              <a:t>Relative age</a:t>
            </a:r>
          </a:p>
        </p:txBody>
      </p:sp>
      <p:sp>
        <p:nvSpPr>
          <p:cNvPr id="8" name="textruta 7"/>
          <p:cNvSpPr txBox="1"/>
          <p:nvPr/>
        </p:nvSpPr>
        <p:spPr>
          <a:xfrm>
            <a:off x="238809" y="228254"/>
            <a:ext cx="570712" cy="3580467"/>
          </a:xfrm>
          <a:prstGeom prst="rect">
            <a:avLst/>
          </a:prstGeom>
          <a:solidFill>
            <a:schemeClr val="bg1"/>
          </a:solidFill>
        </p:spPr>
        <p:txBody>
          <a:bodyPr wrap="square" rtlCol="0">
            <a:spAutoFit/>
          </a:bodyPr>
          <a:lstStyle/>
          <a:p>
            <a:pPr algn="r">
              <a:lnSpc>
                <a:spcPts val="1700"/>
              </a:lnSpc>
            </a:pPr>
            <a:r>
              <a:rPr lang="sv-SE" sz="1600" dirty="0">
                <a:latin typeface="Verdana" panose="020B0604030504040204" pitchFamily="34" charset="0"/>
                <a:ea typeface="Verdana" panose="020B0604030504040204" pitchFamily="34" charset="0"/>
                <a:cs typeface="Verdana" panose="020B0604030504040204" pitchFamily="34" charset="0"/>
              </a:rPr>
              <a:t>25</a:t>
            </a:r>
            <a:br>
              <a:rPr lang="sv-SE" sz="1600" dirty="0">
                <a:latin typeface="Verdana" panose="020B0604030504040204" pitchFamily="34" charset="0"/>
                <a:ea typeface="Verdana" panose="020B0604030504040204" pitchFamily="34" charset="0"/>
                <a:cs typeface="Verdana" panose="020B0604030504040204" pitchFamily="34" charset="0"/>
              </a:rPr>
            </a:br>
            <a:r>
              <a:rPr lang="sv-SE" sz="1600" dirty="0">
                <a:latin typeface="Verdana" panose="020B0604030504040204" pitchFamily="34" charset="0"/>
                <a:ea typeface="Verdana" panose="020B0604030504040204" pitchFamily="34" charset="0"/>
                <a:cs typeface="Verdana" panose="020B0604030504040204" pitchFamily="34" charset="0"/>
              </a:rPr>
              <a:t/>
            </a:r>
            <a:br>
              <a:rPr lang="sv-SE" sz="1600" dirty="0">
                <a:latin typeface="Verdana" panose="020B0604030504040204" pitchFamily="34" charset="0"/>
                <a:ea typeface="Verdana" panose="020B0604030504040204" pitchFamily="34" charset="0"/>
                <a:cs typeface="Verdana" panose="020B0604030504040204" pitchFamily="34" charset="0"/>
              </a:rPr>
            </a:br>
            <a:r>
              <a:rPr lang="sv-SE" sz="1600" dirty="0">
                <a:latin typeface="Verdana" panose="020B0604030504040204" pitchFamily="34" charset="0"/>
                <a:ea typeface="Verdana" panose="020B0604030504040204" pitchFamily="34" charset="0"/>
                <a:cs typeface="Verdana" panose="020B0604030504040204" pitchFamily="34" charset="0"/>
              </a:rPr>
              <a:t/>
            </a:r>
            <a:br>
              <a:rPr lang="sv-SE" sz="1600" dirty="0">
                <a:latin typeface="Verdana" panose="020B0604030504040204" pitchFamily="34" charset="0"/>
                <a:ea typeface="Verdana" panose="020B0604030504040204" pitchFamily="34" charset="0"/>
                <a:cs typeface="Verdana" panose="020B0604030504040204" pitchFamily="34" charset="0"/>
              </a:rPr>
            </a:br>
            <a:r>
              <a:rPr lang="sv-SE" sz="1600" dirty="0">
                <a:latin typeface="Verdana" panose="020B0604030504040204" pitchFamily="34" charset="0"/>
                <a:ea typeface="Verdana" panose="020B0604030504040204" pitchFamily="34" charset="0"/>
                <a:cs typeface="Verdana" panose="020B0604030504040204" pitchFamily="34" charset="0"/>
              </a:rPr>
              <a:t>20</a:t>
            </a:r>
            <a:br>
              <a:rPr lang="sv-SE" sz="1600" dirty="0">
                <a:latin typeface="Verdana" panose="020B0604030504040204" pitchFamily="34" charset="0"/>
                <a:ea typeface="Verdana" panose="020B0604030504040204" pitchFamily="34" charset="0"/>
                <a:cs typeface="Verdana" panose="020B0604030504040204" pitchFamily="34" charset="0"/>
              </a:rPr>
            </a:br>
            <a:r>
              <a:rPr lang="sv-SE" sz="1600" dirty="0">
                <a:latin typeface="Verdana" panose="020B0604030504040204" pitchFamily="34" charset="0"/>
                <a:ea typeface="Verdana" panose="020B0604030504040204" pitchFamily="34" charset="0"/>
                <a:cs typeface="Verdana" panose="020B0604030504040204" pitchFamily="34" charset="0"/>
              </a:rPr>
              <a:t/>
            </a:r>
            <a:br>
              <a:rPr lang="sv-SE" sz="1600" dirty="0">
                <a:latin typeface="Verdana" panose="020B0604030504040204" pitchFamily="34" charset="0"/>
                <a:ea typeface="Verdana" panose="020B0604030504040204" pitchFamily="34" charset="0"/>
                <a:cs typeface="Verdana" panose="020B0604030504040204" pitchFamily="34" charset="0"/>
              </a:rPr>
            </a:br>
            <a:r>
              <a:rPr lang="sv-SE" sz="1600" dirty="0">
                <a:latin typeface="Verdana" panose="020B0604030504040204" pitchFamily="34" charset="0"/>
                <a:ea typeface="Verdana" panose="020B0604030504040204" pitchFamily="34" charset="0"/>
                <a:cs typeface="Verdana" panose="020B0604030504040204" pitchFamily="34" charset="0"/>
              </a:rPr>
              <a:t/>
            </a:r>
            <a:br>
              <a:rPr lang="sv-SE" sz="1600" dirty="0">
                <a:latin typeface="Verdana" panose="020B0604030504040204" pitchFamily="34" charset="0"/>
                <a:ea typeface="Verdana" panose="020B0604030504040204" pitchFamily="34" charset="0"/>
                <a:cs typeface="Verdana" panose="020B0604030504040204" pitchFamily="34" charset="0"/>
              </a:rPr>
            </a:br>
            <a:r>
              <a:rPr lang="sv-SE" sz="1600" dirty="0">
                <a:latin typeface="Verdana" panose="020B0604030504040204" pitchFamily="34" charset="0"/>
                <a:ea typeface="Verdana" panose="020B0604030504040204" pitchFamily="34" charset="0"/>
                <a:cs typeface="Verdana" panose="020B0604030504040204" pitchFamily="34" charset="0"/>
              </a:rPr>
              <a:t>15</a:t>
            </a:r>
            <a:br>
              <a:rPr lang="sv-SE" sz="1600" dirty="0">
                <a:latin typeface="Verdana" panose="020B0604030504040204" pitchFamily="34" charset="0"/>
                <a:ea typeface="Verdana" panose="020B0604030504040204" pitchFamily="34" charset="0"/>
                <a:cs typeface="Verdana" panose="020B0604030504040204" pitchFamily="34" charset="0"/>
              </a:rPr>
            </a:br>
            <a:r>
              <a:rPr lang="sv-SE" sz="1600" dirty="0">
                <a:latin typeface="Verdana" panose="020B0604030504040204" pitchFamily="34" charset="0"/>
                <a:ea typeface="Verdana" panose="020B0604030504040204" pitchFamily="34" charset="0"/>
                <a:cs typeface="Verdana" panose="020B0604030504040204" pitchFamily="34" charset="0"/>
              </a:rPr>
              <a:t/>
            </a:r>
            <a:br>
              <a:rPr lang="sv-SE" sz="1600" dirty="0">
                <a:latin typeface="Verdana" panose="020B0604030504040204" pitchFamily="34" charset="0"/>
                <a:ea typeface="Verdana" panose="020B0604030504040204" pitchFamily="34" charset="0"/>
                <a:cs typeface="Verdana" panose="020B0604030504040204" pitchFamily="34" charset="0"/>
              </a:rPr>
            </a:br>
            <a:r>
              <a:rPr lang="sv-SE" sz="1600" dirty="0">
                <a:latin typeface="Verdana" panose="020B0604030504040204" pitchFamily="34" charset="0"/>
                <a:ea typeface="Verdana" panose="020B0604030504040204" pitchFamily="34" charset="0"/>
                <a:cs typeface="Verdana" panose="020B0604030504040204" pitchFamily="34" charset="0"/>
              </a:rPr>
              <a:t/>
            </a:r>
            <a:br>
              <a:rPr lang="sv-SE" sz="1600" dirty="0">
                <a:latin typeface="Verdana" panose="020B0604030504040204" pitchFamily="34" charset="0"/>
                <a:ea typeface="Verdana" panose="020B0604030504040204" pitchFamily="34" charset="0"/>
                <a:cs typeface="Verdana" panose="020B0604030504040204" pitchFamily="34" charset="0"/>
              </a:rPr>
            </a:br>
            <a:r>
              <a:rPr lang="sv-SE" sz="1600" dirty="0">
                <a:latin typeface="Verdana" panose="020B0604030504040204" pitchFamily="34" charset="0"/>
                <a:ea typeface="Verdana" panose="020B0604030504040204" pitchFamily="34" charset="0"/>
                <a:cs typeface="Verdana" panose="020B0604030504040204" pitchFamily="34" charset="0"/>
              </a:rPr>
              <a:t>10</a:t>
            </a:r>
            <a:br>
              <a:rPr lang="sv-SE" sz="1600" dirty="0">
                <a:latin typeface="Verdana" panose="020B0604030504040204" pitchFamily="34" charset="0"/>
                <a:ea typeface="Verdana" panose="020B0604030504040204" pitchFamily="34" charset="0"/>
                <a:cs typeface="Verdana" panose="020B0604030504040204" pitchFamily="34" charset="0"/>
              </a:rPr>
            </a:br>
            <a:r>
              <a:rPr lang="sv-SE" sz="1600" dirty="0">
                <a:latin typeface="Verdana" panose="020B0604030504040204" pitchFamily="34" charset="0"/>
                <a:ea typeface="Verdana" panose="020B0604030504040204" pitchFamily="34" charset="0"/>
                <a:cs typeface="Verdana" panose="020B0604030504040204" pitchFamily="34" charset="0"/>
              </a:rPr>
              <a:t/>
            </a:r>
            <a:br>
              <a:rPr lang="sv-SE" sz="1600" dirty="0">
                <a:latin typeface="Verdana" panose="020B0604030504040204" pitchFamily="34" charset="0"/>
                <a:ea typeface="Verdana" panose="020B0604030504040204" pitchFamily="34" charset="0"/>
                <a:cs typeface="Verdana" panose="020B0604030504040204" pitchFamily="34" charset="0"/>
              </a:rPr>
            </a:br>
            <a:r>
              <a:rPr lang="sv-SE" sz="1600" dirty="0">
                <a:latin typeface="Verdana" panose="020B0604030504040204" pitchFamily="34" charset="0"/>
                <a:ea typeface="Verdana" panose="020B0604030504040204" pitchFamily="34" charset="0"/>
                <a:cs typeface="Verdana" panose="020B0604030504040204" pitchFamily="34" charset="0"/>
              </a:rPr>
              <a:t/>
            </a:r>
            <a:br>
              <a:rPr lang="sv-SE" sz="1600" dirty="0">
                <a:latin typeface="Verdana" panose="020B0604030504040204" pitchFamily="34" charset="0"/>
                <a:ea typeface="Verdana" panose="020B0604030504040204" pitchFamily="34" charset="0"/>
                <a:cs typeface="Verdana" panose="020B0604030504040204" pitchFamily="34" charset="0"/>
              </a:rPr>
            </a:br>
            <a:r>
              <a:rPr lang="sv-SE" sz="1600" dirty="0">
                <a:latin typeface="Verdana" panose="020B0604030504040204" pitchFamily="34" charset="0"/>
                <a:ea typeface="Verdana" panose="020B0604030504040204" pitchFamily="34" charset="0"/>
                <a:cs typeface="Verdana" panose="020B0604030504040204" pitchFamily="34" charset="0"/>
              </a:rPr>
              <a:t>5</a:t>
            </a:r>
            <a:br>
              <a:rPr lang="sv-SE" sz="1600" dirty="0">
                <a:latin typeface="Verdana" panose="020B0604030504040204" pitchFamily="34" charset="0"/>
                <a:ea typeface="Verdana" panose="020B0604030504040204" pitchFamily="34" charset="0"/>
                <a:cs typeface="Verdana" panose="020B0604030504040204" pitchFamily="34" charset="0"/>
              </a:rPr>
            </a:br>
            <a:r>
              <a:rPr lang="sv-SE" sz="1600" dirty="0">
                <a:latin typeface="Verdana" panose="020B0604030504040204" pitchFamily="34" charset="0"/>
                <a:ea typeface="Verdana" panose="020B0604030504040204" pitchFamily="34" charset="0"/>
                <a:cs typeface="Verdana" panose="020B0604030504040204" pitchFamily="34" charset="0"/>
              </a:rPr>
              <a:t/>
            </a:r>
            <a:br>
              <a:rPr lang="sv-SE" sz="1600" dirty="0">
                <a:latin typeface="Verdana" panose="020B0604030504040204" pitchFamily="34" charset="0"/>
                <a:ea typeface="Verdana" panose="020B0604030504040204" pitchFamily="34" charset="0"/>
                <a:cs typeface="Verdana" panose="020B0604030504040204" pitchFamily="34" charset="0"/>
              </a:rPr>
            </a:br>
            <a:r>
              <a:rPr lang="sv-SE" sz="1600" dirty="0">
                <a:latin typeface="Verdana" panose="020B0604030504040204" pitchFamily="34" charset="0"/>
                <a:ea typeface="Verdana" panose="020B0604030504040204" pitchFamily="34" charset="0"/>
                <a:cs typeface="Verdana" panose="020B0604030504040204" pitchFamily="34" charset="0"/>
              </a:rPr>
              <a:t/>
            </a:r>
            <a:br>
              <a:rPr lang="sv-SE" sz="1600" dirty="0">
                <a:latin typeface="Verdana" panose="020B0604030504040204" pitchFamily="34" charset="0"/>
                <a:ea typeface="Verdana" panose="020B0604030504040204" pitchFamily="34" charset="0"/>
                <a:cs typeface="Verdana" panose="020B0604030504040204" pitchFamily="34" charset="0"/>
              </a:rPr>
            </a:br>
            <a:r>
              <a:rPr lang="sv-SE" sz="1600" dirty="0">
                <a:latin typeface="Verdana" panose="020B0604030504040204" pitchFamily="34" charset="0"/>
                <a:ea typeface="Verdana" panose="020B0604030504040204" pitchFamily="34" charset="0"/>
                <a:cs typeface="Verdana" panose="020B0604030504040204" pitchFamily="34" charset="0"/>
              </a:rPr>
              <a:t>0</a:t>
            </a:r>
          </a:p>
        </p:txBody>
      </p:sp>
      <p:sp>
        <p:nvSpPr>
          <p:cNvPr id="6" name="textruta 5"/>
          <p:cNvSpPr txBox="1"/>
          <p:nvPr/>
        </p:nvSpPr>
        <p:spPr>
          <a:xfrm rot="16200000">
            <a:off x="-1337100" y="1868412"/>
            <a:ext cx="3151825" cy="369332"/>
          </a:xfrm>
          <a:prstGeom prst="rect">
            <a:avLst/>
          </a:prstGeom>
          <a:solidFill>
            <a:schemeClr val="bg1"/>
          </a:solidFill>
        </p:spPr>
        <p:txBody>
          <a:bodyPr wrap="none" rtlCol="0">
            <a:spAutoFit/>
          </a:bodyPr>
          <a:lstStyle/>
          <a:p>
            <a:r>
              <a:rPr lang="sv-SE" dirty="0">
                <a:latin typeface="Verdana" panose="020B0604030504040204" pitchFamily="34" charset="0"/>
                <a:ea typeface="Verdana" panose="020B0604030504040204" pitchFamily="34" charset="0"/>
                <a:cs typeface="Verdana" panose="020B0604030504040204" pitchFamily="34" charset="0"/>
              </a:rPr>
              <a:t>No </a:t>
            </a:r>
            <a:r>
              <a:rPr lang="sv-SE" dirty="0" err="1">
                <a:latin typeface="Verdana" panose="020B0604030504040204" pitchFamily="34" charset="0"/>
                <a:ea typeface="Verdana" panose="020B0604030504040204" pitchFamily="34" charset="0"/>
                <a:cs typeface="Verdana" panose="020B0604030504040204" pitchFamily="34" charset="0"/>
              </a:rPr>
              <a:t>of</a:t>
            </a:r>
            <a:r>
              <a:rPr lang="sv-SE" dirty="0">
                <a:latin typeface="Verdana" panose="020B0604030504040204" pitchFamily="34" charset="0"/>
                <a:ea typeface="Verdana" panose="020B0604030504040204" pitchFamily="34" charset="0"/>
                <a:cs typeface="Verdana" panose="020B0604030504040204" pitchFamily="34" charset="0"/>
              </a:rPr>
              <a:t> plant species (1m</a:t>
            </a:r>
            <a:r>
              <a:rPr lang="sv-SE" baseline="30000" dirty="0">
                <a:latin typeface="Verdana" panose="020B0604030504040204" pitchFamily="34" charset="0"/>
                <a:ea typeface="Verdana" panose="020B0604030504040204" pitchFamily="34" charset="0"/>
                <a:cs typeface="Verdana" panose="020B0604030504040204" pitchFamily="34" charset="0"/>
              </a:rPr>
              <a:t>2</a:t>
            </a:r>
            <a:r>
              <a:rPr lang="sv-SE" dirty="0">
                <a:latin typeface="Verdana" panose="020B0604030504040204" pitchFamily="34" charset="0"/>
                <a:ea typeface="Verdana" panose="020B0604030504040204" pitchFamily="34" charset="0"/>
                <a:cs typeface="Verdana" panose="020B0604030504040204" pitchFamily="34" charset="0"/>
              </a:rPr>
              <a:t>)</a:t>
            </a:r>
          </a:p>
        </p:txBody>
      </p:sp>
      <p:pic>
        <p:nvPicPr>
          <p:cNvPr id="10" name="Platshållare för innehåll 3"/>
          <p:cNvPicPr>
            <a:picLocks noGrp="1" noChangeAspect="1"/>
          </p:cNvPicPr>
          <p:nvPr>
            <p:ph idx="1"/>
          </p:nvPr>
        </p:nvPicPr>
        <p:blipFill>
          <a:blip r:embed="rId4" cstate="print">
            <a:lum bright="7000"/>
            <a:extLst>
              <a:ext uri="{28A0092B-C50C-407E-A947-70E740481C1C}">
                <a14:useLocalDpi xmlns:a14="http://schemas.microsoft.com/office/drawing/2010/main" val="0"/>
              </a:ext>
            </a:extLst>
          </a:blip>
          <a:stretch>
            <a:fillRect/>
          </a:stretch>
        </p:blipFill>
        <p:spPr>
          <a:xfrm>
            <a:off x="5716794" y="128818"/>
            <a:ext cx="3121295" cy="208086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Bildobjekt 10"/>
          <p:cNvPicPr>
            <a:picLocks noChangeAspect="1"/>
          </p:cNvPicPr>
          <p:nvPr/>
        </p:nvPicPr>
        <p:blipFill rotWithShape="1">
          <a:blip r:embed="rId5"/>
          <a:srcRect t="6169" b="55766"/>
          <a:stretch/>
        </p:blipFill>
        <p:spPr>
          <a:xfrm>
            <a:off x="5635244" y="2296581"/>
            <a:ext cx="3210791" cy="319696"/>
          </a:xfrm>
          <a:prstGeom prst="rect">
            <a:avLst/>
          </a:prstGeom>
        </p:spPr>
      </p:pic>
      <p:sp>
        <p:nvSpPr>
          <p:cNvPr id="13" name="Rektangel 12"/>
          <p:cNvSpPr/>
          <p:nvPr/>
        </p:nvSpPr>
        <p:spPr>
          <a:xfrm>
            <a:off x="3852279" y="3987477"/>
            <a:ext cx="2138072" cy="4107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7" name="Bildobjekt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22340" y="2649311"/>
            <a:ext cx="3117882" cy="206753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Bildobjekt 11"/>
          <p:cNvPicPr>
            <a:picLocks noChangeAspect="1"/>
          </p:cNvPicPr>
          <p:nvPr/>
        </p:nvPicPr>
        <p:blipFill rotWithShape="1">
          <a:blip r:embed="rId5"/>
          <a:srcRect t="45524"/>
          <a:stretch/>
        </p:blipFill>
        <p:spPr>
          <a:xfrm>
            <a:off x="5644374" y="4755432"/>
            <a:ext cx="3273813" cy="452843"/>
          </a:xfrm>
          <a:prstGeom prst="rect">
            <a:avLst/>
          </a:prstGeom>
        </p:spPr>
      </p:pic>
      <p:sp>
        <p:nvSpPr>
          <p:cNvPr id="14" name="textruta 13"/>
          <p:cNvSpPr txBox="1"/>
          <p:nvPr/>
        </p:nvSpPr>
        <p:spPr>
          <a:xfrm>
            <a:off x="180418" y="4470460"/>
            <a:ext cx="2878160" cy="646331"/>
          </a:xfrm>
          <a:prstGeom prst="rect">
            <a:avLst/>
          </a:prstGeom>
          <a:noFill/>
        </p:spPr>
        <p:txBody>
          <a:bodyPr wrap="none" rtlCol="0">
            <a:spAutoFit/>
          </a:bodyPr>
          <a:lstStyle/>
          <a:p>
            <a:r>
              <a:rPr lang="sv-SE" dirty="0" err="1">
                <a:latin typeface="Verdana" panose="020B0604030504040204" pitchFamily="34" charset="0"/>
                <a:ea typeface="Verdana" panose="020B0604030504040204" pitchFamily="34" charset="0"/>
                <a:cs typeface="Verdana" panose="020B0604030504040204" pitchFamily="34" charset="0"/>
              </a:rPr>
              <a:t>Auffret</a:t>
            </a:r>
            <a:r>
              <a:rPr lang="sv-SE" dirty="0">
                <a:latin typeface="Verdana" panose="020B0604030504040204" pitchFamily="34" charset="0"/>
                <a:ea typeface="Verdana" panose="020B0604030504040204" pitchFamily="34" charset="0"/>
                <a:cs typeface="Verdana" panose="020B0604030504040204" pitchFamily="34" charset="0"/>
              </a:rPr>
              <a:t> &amp; Cousins 2018</a:t>
            </a:r>
            <a:br>
              <a:rPr lang="sv-SE" dirty="0">
                <a:latin typeface="Verdana" panose="020B0604030504040204" pitchFamily="34" charset="0"/>
                <a:ea typeface="Verdana" panose="020B0604030504040204" pitchFamily="34" charset="0"/>
                <a:cs typeface="Verdana" panose="020B0604030504040204" pitchFamily="34" charset="0"/>
              </a:rPr>
            </a:br>
            <a:r>
              <a:rPr lang="sv-SE" dirty="0" err="1">
                <a:latin typeface="Verdana" panose="020B0604030504040204" pitchFamily="34" charset="0"/>
                <a:ea typeface="Verdana" panose="020B0604030504040204" pitchFamily="34" charset="0"/>
                <a:cs typeface="Verdana" panose="020B0604030504040204" pitchFamily="34" charset="0"/>
              </a:rPr>
              <a:t>Proceedings</a:t>
            </a:r>
            <a:r>
              <a:rPr lang="sv-SE" dirty="0">
                <a:latin typeface="Verdana" panose="020B0604030504040204" pitchFamily="34" charset="0"/>
                <a:ea typeface="Verdana" panose="020B0604030504040204" pitchFamily="34" charset="0"/>
                <a:cs typeface="Verdana" panose="020B0604030504040204" pitchFamily="34" charset="0"/>
              </a:rPr>
              <a:t> B</a:t>
            </a:r>
          </a:p>
        </p:txBody>
      </p:sp>
    </p:spTree>
    <p:extLst>
      <p:ext uri="{BB962C8B-B14F-4D97-AF65-F5344CB8AC3E}">
        <p14:creationId xmlns:p14="http://schemas.microsoft.com/office/powerpoint/2010/main" val="203002816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Platshållare för innehåll 2"/>
          <p:cNvSpPr>
            <a:spLocks noGrp="1"/>
          </p:cNvSpPr>
          <p:nvPr>
            <p:ph idx="1"/>
          </p:nvPr>
        </p:nvSpPr>
        <p:spPr>
          <a:xfrm>
            <a:off x="490384" y="569769"/>
            <a:ext cx="8325464" cy="1651592"/>
          </a:xfrm>
        </p:spPr>
        <p:txBody>
          <a:bodyPr vert="horz" lIns="68580" tIns="34290" rIns="68580" bIns="34290" rtlCol="0">
            <a:normAutofit/>
          </a:bodyPr>
          <a:lstStyle/>
          <a:p>
            <a:pPr marL="0" indent="0">
              <a:buNone/>
            </a:pPr>
            <a:r>
              <a:rPr lang="en-US" dirty="0">
                <a:latin typeface="Verdana" panose="020B0604030504040204" pitchFamily="34" charset="0"/>
                <a:ea typeface="Verdana" panose="020B0604030504040204" pitchFamily="34" charset="0"/>
                <a:cs typeface="Verdana" panose="020B0604030504040204" pitchFamily="34" charset="0"/>
              </a:rPr>
              <a:t>Plant functional connectivity defined as the effective dispersal of propagules or pollen among habitat patches in a landscape</a:t>
            </a:r>
            <a:endParaRPr lang="sv-SE" dirty="0">
              <a:latin typeface="Verdana" panose="020B0604030504040204" pitchFamily="34" charset="0"/>
              <a:ea typeface="Verdana" panose="020B0604030504040204" pitchFamily="34" charset="0"/>
              <a:cs typeface="Verdana" panose="020B0604030504040204" pitchFamily="34" charset="0"/>
            </a:endParaRPr>
          </a:p>
        </p:txBody>
      </p:sp>
      <p:sp>
        <p:nvSpPr>
          <p:cNvPr id="9" name="textruta 8"/>
          <p:cNvSpPr txBox="1"/>
          <p:nvPr/>
        </p:nvSpPr>
        <p:spPr>
          <a:xfrm>
            <a:off x="4474818" y="2337387"/>
            <a:ext cx="4533227" cy="1015663"/>
          </a:xfrm>
          <a:prstGeom prst="rect">
            <a:avLst/>
          </a:prstGeom>
          <a:noFill/>
        </p:spPr>
        <p:txBody>
          <a:bodyPr wrap="square" rtlCol="0">
            <a:spAutoFit/>
          </a:bodyPr>
          <a:lstStyle>
            <a:defPPr>
              <a:defRPr lang="en-US"/>
            </a:defPPr>
            <a:lvl1pPr>
              <a:defRPr sz="2400">
                <a:solidFill>
                  <a:schemeClr val="accent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en-US" sz="2000" dirty="0">
                <a:solidFill>
                  <a:schemeClr val="tx1"/>
                </a:solidFill>
              </a:rPr>
              <a:t>Depends on landscape structure </a:t>
            </a:r>
            <a:br>
              <a:rPr lang="en-US" sz="2000" dirty="0">
                <a:solidFill>
                  <a:schemeClr val="tx1"/>
                </a:solidFill>
              </a:rPr>
            </a:br>
            <a:r>
              <a:rPr lang="en-US" sz="2000" dirty="0">
                <a:solidFill>
                  <a:schemeClr val="tx1"/>
                </a:solidFill>
              </a:rPr>
              <a:t>interactions between plants, </a:t>
            </a:r>
            <a:br>
              <a:rPr lang="en-US" sz="2000" dirty="0">
                <a:solidFill>
                  <a:schemeClr val="tx1"/>
                </a:solidFill>
              </a:rPr>
            </a:br>
            <a:r>
              <a:rPr lang="en-US" sz="2000" dirty="0">
                <a:solidFill>
                  <a:schemeClr val="tx1"/>
                </a:solidFill>
              </a:rPr>
              <a:t>environment &amp; dispersal vectors</a:t>
            </a:r>
            <a:endParaRPr lang="sv-SE" sz="2000" dirty="0">
              <a:solidFill>
                <a:schemeClr val="tx1"/>
              </a:solidFill>
            </a:endParaRPr>
          </a:p>
        </p:txBody>
      </p:sp>
      <p:sp>
        <p:nvSpPr>
          <p:cNvPr id="10" name="Rektangel 9"/>
          <p:cNvSpPr/>
          <p:nvPr/>
        </p:nvSpPr>
        <p:spPr>
          <a:xfrm>
            <a:off x="69890" y="4502722"/>
            <a:ext cx="5841677" cy="5818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1" name="Platshållare för innehåll 5"/>
          <p:cNvPicPr>
            <a:picLocks noChangeAspect="1"/>
          </p:cNvPicPr>
          <p:nvPr/>
        </p:nvPicPr>
        <p:blipFill>
          <a:blip r:embed="rId3"/>
          <a:stretch>
            <a:fillRect/>
          </a:stretch>
        </p:blipFill>
        <p:spPr>
          <a:xfrm>
            <a:off x="754448" y="1629151"/>
            <a:ext cx="3385779" cy="3236912"/>
          </a:xfrm>
          <a:prstGeom prst="rect">
            <a:avLst/>
          </a:prstGeom>
        </p:spPr>
      </p:pic>
      <p:sp>
        <p:nvSpPr>
          <p:cNvPr id="12" name="textruta 11"/>
          <p:cNvSpPr txBox="1"/>
          <p:nvPr/>
        </p:nvSpPr>
        <p:spPr>
          <a:xfrm>
            <a:off x="5538207" y="4438199"/>
            <a:ext cx="3652175" cy="369332"/>
          </a:xfrm>
          <a:prstGeom prst="rect">
            <a:avLst/>
          </a:prstGeom>
          <a:noFill/>
        </p:spPr>
        <p:txBody>
          <a:bodyPr wrap="square" rtlCol="0">
            <a:spAutoFit/>
          </a:bodyPr>
          <a:lstStyle/>
          <a:p>
            <a:r>
              <a:rPr lang="sv-SE" dirty="0" err="1">
                <a:latin typeface="Verdana" panose="020B0604030504040204" pitchFamily="34" charset="0"/>
                <a:ea typeface="Verdana" panose="020B0604030504040204" pitchFamily="34" charset="0"/>
                <a:cs typeface="Verdana" panose="020B0604030504040204" pitchFamily="34" charset="0"/>
              </a:rPr>
              <a:t>Auffret</a:t>
            </a:r>
            <a:r>
              <a:rPr lang="sv-SE" dirty="0">
                <a:latin typeface="Verdana" panose="020B0604030504040204" pitchFamily="34" charset="0"/>
                <a:ea typeface="Verdana" panose="020B0604030504040204" pitchFamily="34" charset="0"/>
                <a:cs typeface="Verdana" panose="020B0604030504040204" pitchFamily="34" charset="0"/>
              </a:rPr>
              <a:t> et al </a:t>
            </a:r>
            <a:r>
              <a:rPr lang="sv-SE" dirty="0" smtClean="0">
                <a:latin typeface="Verdana" panose="020B0604030504040204" pitchFamily="34" charset="0"/>
                <a:ea typeface="Verdana" panose="020B0604030504040204" pitchFamily="34" charset="0"/>
                <a:cs typeface="Verdana" panose="020B0604030504040204" pitchFamily="34" charset="0"/>
              </a:rPr>
              <a:t>2017 J </a:t>
            </a:r>
            <a:r>
              <a:rPr lang="sv-SE" dirty="0" err="1">
                <a:latin typeface="Verdana" panose="020B0604030504040204" pitchFamily="34" charset="0"/>
                <a:ea typeface="Verdana" panose="020B0604030504040204" pitchFamily="34" charset="0"/>
                <a:cs typeface="Verdana" panose="020B0604030504040204" pitchFamily="34" charset="0"/>
              </a:rPr>
              <a:t>Ecology</a:t>
            </a:r>
            <a:endParaRPr lang="sv-SE"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075982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upp 2"/>
          <p:cNvGrpSpPr/>
          <p:nvPr/>
        </p:nvGrpSpPr>
        <p:grpSpPr>
          <a:xfrm>
            <a:off x="114002" y="159445"/>
            <a:ext cx="4723996" cy="5508180"/>
            <a:chOff x="2315415" y="-236562"/>
            <a:chExt cx="4723996" cy="5508180"/>
          </a:xfrm>
        </p:grpSpPr>
        <p:pic>
          <p:nvPicPr>
            <p:cNvPr id="4" name="Picture 2" descr="https://upload.wikimedia.org/wikipedia/commons/thumb/5/5c/Stockholms_sk%C3%A4rg%C3%A5rd_annotated.png/500px-Stockholms_sk%C3%A4rg%C3%A5rd_annotated.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15415" y="-236562"/>
              <a:ext cx="4723996" cy="55081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8" name="Rectangle 7"/>
            <p:cNvSpPr/>
            <p:nvPr/>
          </p:nvSpPr>
          <p:spPr>
            <a:xfrm>
              <a:off x="4572000" y="1704394"/>
              <a:ext cx="616772" cy="486054"/>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grpSp>
      <p:grpSp>
        <p:nvGrpSpPr>
          <p:cNvPr id="6" name="Grupp 5"/>
          <p:cNvGrpSpPr/>
          <p:nvPr/>
        </p:nvGrpSpPr>
        <p:grpSpPr>
          <a:xfrm>
            <a:off x="3086750" y="4614040"/>
            <a:ext cx="1681832" cy="334372"/>
            <a:chOff x="5120225" y="4407954"/>
            <a:chExt cx="1681832" cy="334372"/>
          </a:xfrm>
        </p:grpSpPr>
        <p:sp>
          <p:nvSpPr>
            <p:cNvPr id="9" name="Rectangle 8"/>
            <p:cNvSpPr/>
            <p:nvPr/>
          </p:nvSpPr>
          <p:spPr>
            <a:xfrm>
              <a:off x="5120225" y="4708037"/>
              <a:ext cx="1681832" cy="34289"/>
            </a:xfrm>
            <a:prstGeom prst="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0" name="TextBox 9"/>
            <p:cNvSpPr txBox="1"/>
            <p:nvPr/>
          </p:nvSpPr>
          <p:spPr>
            <a:xfrm>
              <a:off x="5652042" y="4407954"/>
              <a:ext cx="700833" cy="323165"/>
            </a:xfrm>
            <a:prstGeom prst="rect">
              <a:avLst/>
            </a:prstGeom>
            <a:noFill/>
          </p:spPr>
          <p:txBody>
            <a:bodyPr wrap="none" rtlCol="0">
              <a:spAutoFit/>
            </a:bodyPr>
            <a:lstStyle/>
            <a:p>
              <a:r>
                <a:rPr lang="en-GB" sz="1500" dirty="0">
                  <a:solidFill>
                    <a:srgbClr val="FFFFCC"/>
                  </a:solidFill>
                  <a:latin typeface="Tekton Pro"/>
                </a:rPr>
                <a:t>50 km</a:t>
              </a:r>
            </a:p>
          </p:txBody>
        </p:sp>
      </p:grpSp>
      <p:pic>
        <p:nvPicPr>
          <p:cNvPr id="13" name="Bildobjekt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19400" y="792489"/>
            <a:ext cx="4748352" cy="358793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4" name="textruta 13"/>
          <p:cNvSpPr txBox="1"/>
          <p:nvPr/>
        </p:nvSpPr>
        <p:spPr>
          <a:xfrm>
            <a:off x="7389979" y="4428655"/>
            <a:ext cx="1731564" cy="338554"/>
          </a:xfrm>
          <a:prstGeom prst="rect">
            <a:avLst/>
          </a:prstGeom>
          <a:noFill/>
        </p:spPr>
        <p:txBody>
          <a:bodyPr wrap="none" rtlCol="0">
            <a:spAutoFit/>
          </a:bodyPr>
          <a:lstStyle/>
          <a:p>
            <a:r>
              <a:rPr lang="sv-SE" sz="1600" dirty="0" smtClean="0">
                <a:solidFill>
                  <a:srgbClr val="002060"/>
                </a:solidFill>
                <a:latin typeface="Verdana" panose="020B0604030504040204" pitchFamily="34" charset="0"/>
                <a:ea typeface="Verdana" panose="020B0604030504040204" pitchFamily="34" charset="0"/>
                <a:cs typeface="Verdana" panose="020B0604030504040204" pitchFamily="34" charset="0"/>
              </a:rPr>
              <a:t>Photo: Cousins</a:t>
            </a:r>
            <a:endParaRPr lang="sv-SE" sz="1600" dirty="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16" name="textruta 15"/>
          <p:cNvSpPr txBox="1"/>
          <p:nvPr/>
        </p:nvSpPr>
        <p:spPr>
          <a:xfrm>
            <a:off x="4837998" y="159445"/>
            <a:ext cx="4283545" cy="461665"/>
          </a:xfrm>
          <a:prstGeom prst="rect">
            <a:avLst/>
          </a:prstGeom>
          <a:noFill/>
        </p:spPr>
        <p:txBody>
          <a:bodyPr wrap="none" rtlCol="0">
            <a:spAutoFit/>
          </a:bodyPr>
          <a:lstStyle/>
          <a:p>
            <a:r>
              <a:rPr lang="sv-SE" sz="2400" dirty="0" smtClean="0">
                <a:solidFill>
                  <a:srgbClr val="002060"/>
                </a:solidFill>
                <a:latin typeface="Verdana" panose="020B0604030504040204" pitchFamily="34" charset="0"/>
                <a:ea typeface="Verdana" panose="020B0604030504040204" pitchFamily="34" charset="0"/>
                <a:cs typeface="Verdana" panose="020B0604030504040204" pitchFamily="34" charset="0"/>
              </a:rPr>
              <a:t>Gällnö-</a:t>
            </a:r>
            <a:r>
              <a:rPr lang="sv-SE" sz="2400" dirty="0" err="1" smtClean="0">
                <a:solidFill>
                  <a:srgbClr val="002060"/>
                </a:solidFill>
                <a:latin typeface="Verdana" panose="020B0604030504040204" pitchFamily="34" charset="0"/>
                <a:ea typeface="Verdana" panose="020B0604030504040204" pitchFamily="34" charset="0"/>
                <a:cs typeface="Verdana" panose="020B0604030504040204" pitchFamily="34" charset="0"/>
              </a:rPr>
              <a:t>Hjälmö</a:t>
            </a:r>
            <a:r>
              <a:rPr lang="sv-SE" sz="2400" dirty="0" smtClean="0">
                <a:solidFill>
                  <a:srgbClr val="002060"/>
                </a:solidFill>
                <a:latin typeface="Verdana" panose="020B0604030504040204" pitchFamily="34" charset="0"/>
                <a:ea typeface="Verdana" panose="020B0604030504040204" pitchFamily="34" charset="0"/>
                <a:cs typeface="Verdana" panose="020B0604030504040204" pitchFamily="34" charset="0"/>
              </a:rPr>
              <a:t> </a:t>
            </a:r>
            <a:r>
              <a:rPr lang="sv-SE" sz="2400" dirty="0" err="1" smtClean="0">
                <a:solidFill>
                  <a:srgbClr val="002060"/>
                </a:solidFill>
                <a:latin typeface="Verdana" panose="020B0604030504040204" pitchFamily="34" charset="0"/>
                <a:ea typeface="Verdana" panose="020B0604030504040204" pitchFamily="34" charset="0"/>
                <a:cs typeface="Verdana" panose="020B0604030504040204" pitchFamily="34" charset="0"/>
              </a:rPr>
              <a:t>archipelago</a:t>
            </a:r>
            <a:endParaRPr lang="sv-SE" sz="2400" dirty="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76393391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ktangel 6"/>
          <p:cNvSpPr/>
          <p:nvPr/>
        </p:nvSpPr>
        <p:spPr>
          <a:xfrm>
            <a:off x="69890" y="4502722"/>
            <a:ext cx="5841677" cy="5818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p:cNvSpPr>
            <a:spLocks noGrp="1"/>
          </p:cNvSpPr>
          <p:nvPr>
            <p:ph type="title"/>
          </p:nvPr>
        </p:nvSpPr>
        <p:spPr/>
        <p:txBody>
          <a:bodyPr/>
          <a:lstStyle/>
          <a:p>
            <a:r>
              <a:rPr lang="sv-SE" dirty="0" err="1"/>
              <a:t>Questions</a:t>
            </a:r>
            <a:endParaRPr lang="sv-SE" dirty="0"/>
          </a:p>
        </p:txBody>
      </p:sp>
      <p:sp>
        <p:nvSpPr>
          <p:cNvPr id="3" name="Platshållare för innehåll 2"/>
          <p:cNvSpPr>
            <a:spLocks noGrp="1"/>
          </p:cNvSpPr>
          <p:nvPr>
            <p:ph sz="half" idx="1"/>
          </p:nvPr>
        </p:nvSpPr>
        <p:spPr>
          <a:xfrm>
            <a:off x="457200" y="1200151"/>
            <a:ext cx="4870884" cy="3394472"/>
          </a:xfrm>
        </p:spPr>
        <p:txBody>
          <a:bodyPr/>
          <a:lstStyle/>
          <a:p>
            <a:r>
              <a:rPr lang="sv-SE" dirty="0"/>
              <a:t>Does </a:t>
            </a:r>
            <a:r>
              <a:rPr lang="sv-SE" dirty="0" smtClean="0"/>
              <a:t>plant </a:t>
            </a:r>
            <a:r>
              <a:rPr lang="sv-SE" dirty="0" err="1"/>
              <a:t>diversity</a:t>
            </a:r>
            <a:r>
              <a:rPr lang="sv-SE" dirty="0"/>
              <a:t> </a:t>
            </a:r>
            <a:r>
              <a:rPr lang="sv-SE" dirty="0" err="1"/>
              <a:t>decline</a:t>
            </a:r>
            <a:r>
              <a:rPr lang="sv-SE" dirty="0"/>
              <a:t/>
            </a:r>
            <a:br>
              <a:rPr lang="sv-SE" dirty="0"/>
            </a:br>
            <a:r>
              <a:rPr lang="sv-SE" dirty="0" err="1"/>
              <a:t>if</a:t>
            </a:r>
            <a:r>
              <a:rPr lang="sv-SE" dirty="0"/>
              <a:t> </a:t>
            </a:r>
            <a:r>
              <a:rPr lang="sv-SE" dirty="0" err="1"/>
              <a:t>rotational</a:t>
            </a:r>
            <a:r>
              <a:rPr lang="sv-SE" dirty="0"/>
              <a:t> </a:t>
            </a:r>
            <a:r>
              <a:rPr lang="sv-SE" dirty="0" err="1"/>
              <a:t>grazing</a:t>
            </a:r>
            <a:r>
              <a:rPr lang="sv-SE" dirty="0"/>
              <a:t> (spatial </a:t>
            </a:r>
            <a:br>
              <a:rPr lang="sv-SE" dirty="0"/>
            </a:br>
            <a:r>
              <a:rPr lang="sv-SE" dirty="0" err="1"/>
              <a:t>dispersal</a:t>
            </a:r>
            <a:r>
              <a:rPr lang="sv-SE" dirty="0"/>
              <a:t>) </a:t>
            </a:r>
            <a:r>
              <a:rPr lang="sv-SE" dirty="0" err="1"/>
              <a:t>ceases</a:t>
            </a:r>
            <a:r>
              <a:rPr lang="sv-SE" dirty="0"/>
              <a:t>?</a:t>
            </a:r>
          </a:p>
          <a:p>
            <a:r>
              <a:rPr lang="sv-SE" dirty="0" err="1"/>
              <a:t>Can</a:t>
            </a:r>
            <a:r>
              <a:rPr lang="sv-SE" dirty="0"/>
              <a:t> </a:t>
            </a:r>
            <a:r>
              <a:rPr lang="sv-SE" dirty="0" err="1"/>
              <a:t>seed</a:t>
            </a:r>
            <a:r>
              <a:rPr lang="sv-SE" dirty="0"/>
              <a:t> banks (temporal </a:t>
            </a:r>
            <a:br>
              <a:rPr lang="sv-SE" dirty="0"/>
            </a:br>
            <a:r>
              <a:rPr lang="sv-SE" dirty="0" err="1"/>
              <a:t>dispersal</a:t>
            </a:r>
            <a:r>
              <a:rPr lang="sv-SE" dirty="0"/>
              <a:t>) </a:t>
            </a:r>
            <a:r>
              <a:rPr lang="sv-SE" dirty="0" err="1"/>
              <a:t>maintain</a:t>
            </a:r>
            <a:r>
              <a:rPr lang="sv-SE" dirty="0"/>
              <a:t> </a:t>
            </a:r>
            <a:r>
              <a:rPr lang="sv-SE" dirty="0" err="1"/>
              <a:t>local</a:t>
            </a:r>
            <a:r>
              <a:rPr lang="sv-SE" dirty="0"/>
              <a:t> plant </a:t>
            </a:r>
            <a:r>
              <a:rPr lang="sv-SE" dirty="0" err="1"/>
              <a:t>diversity</a:t>
            </a:r>
            <a:r>
              <a:rPr lang="sv-SE" dirty="0" smtClean="0"/>
              <a:t>?</a:t>
            </a:r>
          </a:p>
          <a:p>
            <a:r>
              <a:rPr lang="sv-SE" dirty="0" smtClean="0"/>
              <a:t>Does </a:t>
            </a:r>
            <a:r>
              <a:rPr lang="sv-SE" dirty="0" err="1" smtClean="0"/>
              <a:t>rotational</a:t>
            </a:r>
            <a:r>
              <a:rPr lang="sv-SE" dirty="0" smtClean="0"/>
              <a:t> </a:t>
            </a:r>
            <a:r>
              <a:rPr lang="sv-SE" dirty="0" err="1" smtClean="0"/>
              <a:t>grazing</a:t>
            </a:r>
            <a:r>
              <a:rPr lang="sv-SE" dirty="0" smtClean="0"/>
              <a:t> </a:t>
            </a:r>
            <a:r>
              <a:rPr lang="sv-SE" dirty="0" err="1" smtClean="0"/>
              <a:t>have</a:t>
            </a:r>
            <a:r>
              <a:rPr lang="sv-SE" dirty="0"/>
              <a:t/>
            </a:r>
            <a:br>
              <a:rPr lang="sv-SE" dirty="0"/>
            </a:br>
            <a:r>
              <a:rPr lang="sv-SE" dirty="0" smtClean="0"/>
              <a:t>an </a:t>
            </a:r>
            <a:r>
              <a:rPr lang="sv-SE" dirty="0" err="1" smtClean="0"/>
              <a:t>effect</a:t>
            </a:r>
            <a:r>
              <a:rPr lang="sv-SE" dirty="0" smtClean="0"/>
              <a:t> on </a:t>
            </a:r>
            <a:r>
              <a:rPr lang="sv-SE" dirty="0" err="1" smtClean="0"/>
              <a:t>genetic</a:t>
            </a:r>
            <a:r>
              <a:rPr lang="sv-SE" dirty="0" smtClean="0"/>
              <a:t> </a:t>
            </a:r>
            <a:r>
              <a:rPr lang="sv-SE" dirty="0" err="1" smtClean="0"/>
              <a:t>diversity</a:t>
            </a:r>
            <a:r>
              <a:rPr lang="sv-SE" dirty="0"/>
              <a:t>?</a:t>
            </a:r>
            <a:endParaRPr lang="sv-SE" dirty="0" smtClean="0"/>
          </a:p>
        </p:txBody>
      </p:sp>
      <p:sp>
        <p:nvSpPr>
          <p:cNvPr id="4" name="Platshållare för innehåll 3"/>
          <p:cNvSpPr>
            <a:spLocks noGrp="1"/>
          </p:cNvSpPr>
          <p:nvPr>
            <p:ph sz="half" idx="2"/>
          </p:nvPr>
        </p:nvSpPr>
        <p:spPr/>
        <p:txBody>
          <a:bodyPr/>
          <a:lstStyle/>
          <a:p>
            <a:endParaRPr lang="sv-SE" dirty="0"/>
          </a:p>
        </p:txBody>
      </p:sp>
      <p:sp>
        <p:nvSpPr>
          <p:cNvPr id="6" name="textruta 5"/>
          <p:cNvSpPr txBox="1"/>
          <p:nvPr/>
        </p:nvSpPr>
        <p:spPr>
          <a:xfrm>
            <a:off x="6786246" y="776931"/>
            <a:ext cx="1672894" cy="300082"/>
          </a:xfrm>
          <a:prstGeom prst="rect">
            <a:avLst/>
          </a:prstGeom>
          <a:noFill/>
        </p:spPr>
        <p:txBody>
          <a:bodyPr wrap="none" rtlCol="0">
            <a:spAutoFit/>
          </a:bodyPr>
          <a:lstStyle/>
          <a:p>
            <a:r>
              <a:rPr lang="en-GB" sz="1350" i="1" dirty="0">
                <a:solidFill>
                  <a:srgbClr val="FFFFCC"/>
                </a:solidFill>
                <a:latin typeface="Tekton Pro" panose="020F0603020208020904" pitchFamily="34" charset="0"/>
              </a:rPr>
              <a:t>Campanula </a:t>
            </a:r>
            <a:r>
              <a:rPr lang="en-GB" sz="1350" i="1" dirty="0" err="1">
                <a:solidFill>
                  <a:srgbClr val="FFFFCC"/>
                </a:solidFill>
                <a:latin typeface="Tekton Pro" panose="020F0603020208020904" pitchFamily="34" charset="0"/>
              </a:rPr>
              <a:t>rotundifolia</a:t>
            </a:r>
            <a:endParaRPr lang="sv-SE" sz="1350" dirty="0">
              <a:solidFill>
                <a:srgbClr val="FFFFCC"/>
              </a:solidFill>
              <a:latin typeface="Tekton Pro" panose="020F0603020208020904" pitchFamily="34" charset="0"/>
            </a:endParaRPr>
          </a:p>
        </p:txBody>
      </p:sp>
      <p:pic>
        <p:nvPicPr>
          <p:cNvPr id="8" name="Platshållare för innehåll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572000" y="710244"/>
            <a:ext cx="4281386" cy="33337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87436460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ktangel 5"/>
          <p:cNvSpPr/>
          <p:nvPr/>
        </p:nvSpPr>
        <p:spPr>
          <a:xfrm>
            <a:off x="69890" y="4502722"/>
            <a:ext cx="5841677" cy="5818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5" name="Bildobjekt 4"/>
          <p:cNvPicPr>
            <a:picLocks noChangeAspect="1"/>
          </p:cNvPicPr>
          <p:nvPr/>
        </p:nvPicPr>
        <p:blipFill>
          <a:blip r:embed="rId3"/>
          <a:stretch>
            <a:fillRect/>
          </a:stretch>
        </p:blipFill>
        <p:spPr>
          <a:xfrm>
            <a:off x="1763689" y="303498"/>
            <a:ext cx="7004828" cy="4587987"/>
          </a:xfrm>
          <a:prstGeom prst="rect">
            <a:avLst/>
          </a:prstGeom>
        </p:spPr>
      </p:pic>
      <p:sp>
        <p:nvSpPr>
          <p:cNvPr id="2" name="textruta 1"/>
          <p:cNvSpPr txBox="1"/>
          <p:nvPr/>
        </p:nvSpPr>
        <p:spPr>
          <a:xfrm>
            <a:off x="69890" y="190720"/>
            <a:ext cx="2547429" cy="2585323"/>
          </a:xfrm>
          <a:prstGeom prst="rect">
            <a:avLst/>
          </a:prstGeom>
          <a:solidFill>
            <a:schemeClr val="bg1"/>
          </a:solidFill>
        </p:spPr>
        <p:txBody>
          <a:bodyPr wrap="none" rtlCol="0">
            <a:spAutoFit/>
          </a:bodyPr>
          <a:lstStyle/>
          <a:p>
            <a:r>
              <a:rPr lang="sv-SE" dirty="0">
                <a:latin typeface="Verdana" panose="020B0604030504040204" pitchFamily="34" charset="0"/>
                <a:ea typeface="Verdana" panose="020B0604030504040204" pitchFamily="34" charset="0"/>
                <a:cs typeface="Verdana" panose="020B0604030504040204" pitchFamily="34" charset="0"/>
              </a:rPr>
              <a:t>Vegetation sampling</a:t>
            </a:r>
            <a:br>
              <a:rPr lang="sv-SE" dirty="0">
                <a:latin typeface="Verdana" panose="020B0604030504040204" pitchFamily="34" charset="0"/>
                <a:ea typeface="Verdana" panose="020B0604030504040204" pitchFamily="34" charset="0"/>
                <a:cs typeface="Verdana" panose="020B0604030504040204" pitchFamily="34" charset="0"/>
              </a:rPr>
            </a:br>
            <a:r>
              <a:rPr lang="sv-SE" dirty="0" err="1">
                <a:latin typeface="Verdana" panose="020B0604030504040204" pitchFamily="34" charset="0"/>
                <a:ea typeface="Verdana" panose="020B0604030504040204" pitchFamily="34" charset="0"/>
                <a:cs typeface="Verdana" panose="020B0604030504040204" pitchFamily="34" charset="0"/>
              </a:rPr>
              <a:t>Seed</a:t>
            </a:r>
            <a:r>
              <a:rPr lang="sv-SE" dirty="0">
                <a:latin typeface="Verdana" panose="020B0604030504040204" pitchFamily="34" charset="0"/>
                <a:ea typeface="Verdana" panose="020B0604030504040204" pitchFamily="34" charset="0"/>
                <a:cs typeface="Verdana" panose="020B0604030504040204" pitchFamily="34" charset="0"/>
              </a:rPr>
              <a:t> </a:t>
            </a:r>
            <a:r>
              <a:rPr lang="sv-SE" dirty="0" smtClean="0">
                <a:latin typeface="Verdana" panose="020B0604030504040204" pitchFamily="34" charset="0"/>
                <a:ea typeface="Verdana" panose="020B0604030504040204" pitchFamily="34" charset="0"/>
                <a:cs typeface="Verdana" panose="020B0604030504040204" pitchFamily="34" charset="0"/>
              </a:rPr>
              <a:t>bank</a:t>
            </a:r>
          </a:p>
          <a:p>
            <a:r>
              <a:rPr lang="sv-SE" dirty="0" err="1" smtClean="0">
                <a:latin typeface="Verdana" panose="020B0604030504040204" pitchFamily="34" charset="0"/>
                <a:ea typeface="Verdana" panose="020B0604030504040204" pitchFamily="34" charset="0"/>
                <a:cs typeface="Verdana" panose="020B0604030504040204" pitchFamily="34" charset="0"/>
              </a:rPr>
              <a:t>Genetic</a:t>
            </a:r>
            <a:r>
              <a:rPr lang="sv-SE" dirty="0" smtClean="0">
                <a:latin typeface="Verdana" panose="020B0604030504040204" pitchFamily="34" charset="0"/>
                <a:ea typeface="Verdana" panose="020B0604030504040204" pitchFamily="34" charset="0"/>
                <a:cs typeface="Verdana" panose="020B0604030504040204" pitchFamily="34" charset="0"/>
              </a:rPr>
              <a:t> </a:t>
            </a:r>
            <a:r>
              <a:rPr lang="sv-SE" dirty="0" err="1" smtClean="0">
                <a:latin typeface="Verdana" panose="020B0604030504040204" pitchFamily="34" charset="0"/>
                <a:ea typeface="Verdana" panose="020B0604030504040204" pitchFamily="34" charset="0"/>
                <a:cs typeface="Verdana" panose="020B0604030504040204" pitchFamily="34" charset="0"/>
              </a:rPr>
              <a:t>diversity</a:t>
            </a:r>
            <a:r>
              <a:rPr lang="sv-SE" dirty="0">
                <a:latin typeface="Verdana" panose="020B0604030504040204" pitchFamily="34" charset="0"/>
                <a:ea typeface="Verdana" panose="020B0604030504040204" pitchFamily="34" charset="0"/>
                <a:cs typeface="Verdana" panose="020B0604030504040204" pitchFamily="34" charset="0"/>
              </a:rPr>
              <a:t/>
            </a:r>
            <a:br>
              <a:rPr lang="sv-SE" dirty="0">
                <a:latin typeface="Verdana" panose="020B0604030504040204" pitchFamily="34" charset="0"/>
                <a:ea typeface="Verdana" panose="020B0604030504040204" pitchFamily="34" charset="0"/>
                <a:cs typeface="Verdana" panose="020B0604030504040204" pitchFamily="34" charset="0"/>
              </a:rPr>
            </a:br>
            <a:endParaRPr lang="sv-SE" dirty="0">
              <a:latin typeface="Verdana" panose="020B0604030504040204" pitchFamily="34" charset="0"/>
              <a:ea typeface="Verdana" panose="020B0604030504040204" pitchFamily="34" charset="0"/>
              <a:cs typeface="Verdana" panose="020B0604030504040204" pitchFamily="34" charset="0"/>
            </a:endParaRPr>
          </a:p>
          <a:p>
            <a:r>
              <a:rPr lang="sv-SE" dirty="0">
                <a:latin typeface="Verdana" panose="020B0604030504040204" pitchFamily="34" charset="0"/>
                <a:ea typeface="Verdana" panose="020B0604030504040204" pitchFamily="34" charset="0"/>
                <a:cs typeface="Verdana" panose="020B0604030504040204" pitchFamily="34" charset="0"/>
              </a:rPr>
              <a:t>77 </a:t>
            </a:r>
            <a:r>
              <a:rPr lang="sv-SE" dirty="0" err="1">
                <a:latin typeface="Verdana" panose="020B0604030504040204" pitchFamily="34" charset="0"/>
                <a:ea typeface="Verdana" panose="020B0604030504040204" pitchFamily="34" charset="0"/>
                <a:cs typeface="Verdana" panose="020B0604030504040204" pitchFamily="34" charset="0"/>
              </a:rPr>
              <a:t>plots</a:t>
            </a:r>
            <a:endParaRPr lang="sv-SE" dirty="0">
              <a:latin typeface="Verdana" panose="020B0604030504040204" pitchFamily="34" charset="0"/>
              <a:ea typeface="Verdana" panose="020B0604030504040204" pitchFamily="34" charset="0"/>
              <a:cs typeface="Verdana" panose="020B0604030504040204" pitchFamily="34" charset="0"/>
            </a:endParaRPr>
          </a:p>
          <a:p>
            <a:r>
              <a:rPr lang="sv-SE" dirty="0">
                <a:latin typeface="Verdana" panose="020B0604030504040204" pitchFamily="34" charset="0"/>
                <a:ea typeface="Verdana" panose="020B0604030504040204" pitchFamily="34" charset="0"/>
                <a:cs typeface="Verdana" panose="020B0604030504040204" pitchFamily="34" charset="0"/>
              </a:rPr>
              <a:t>(14 </a:t>
            </a:r>
            <a:r>
              <a:rPr lang="sv-SE" dirty="0" err="1">
                <a:latin typeface="Verdana" panose="020B0604030504040204" pitchFamily="34" charset="0"/>
                <a:ea typeface="Verdana" panose="020B0604030504040204" pitchFamily="34" charset="0"/>
                <a:cs typeface="Verdana" panose="020B0604030504040204" pitchFamily="34" charset="0"/>
              </a:rPr>
              <a:t>islands</a:t>
            </a:r>
            <a:r>
              <a:rPr lang="sv-SE" dirty="0">
                <a:latin typeface="Verdana" panose="020B0604030504040204" pitchFamily="34" charset="0"/>
                <a:ea typeface="Verdana" panose="020B0604030504040204" pitchFamily="34" charset="0"/>
                <a:cs typeface="Verdana" panose="020B0604030504040204" pitchFamily="34" charset="0"/>
              </a:rPr>
              <a:t> </a:t>
            </a:r>
            <a:r>
              <a:rPr lang="sv-SE" dirty="0" err="1">
                <a:latin typeface="Verdana" panose="020B0604030504040204" pitchFamily="34" charset="0"/>
                <a:ea typeface="Verdana" panose="020B0604030504040204" pitchFamily="34" charset="0"/>
                <a:cs typeface="Verdana" panose="020B0604030504040204" pitchFamily="34" charset="0"/>
              </a:rPr>
              <a:t>with</a:t>
            </a:r>
            <a:r>
              <a:rPr lang="sv-SE" dirty="0">
                <a:latin typeface="Verdana" panose="020B0604030504040204" pitchFamily="34" charset="0"/>
                <a:ea typeface="Verdana" panose="020B0604030504040204" pitchFamily="34" charset="0"/>
                <a:cs typeface="Verdana" panose="020B0604030504040204" pitchFamily="34" charset="0"/>
              </a:rPr>
              <a:t> </a:t>
            </a:r>
            <a:br>
              <a:rPr lang="sv-SE" dirty="0">
                <a:latin typeface="Verdana" panose="020B0604030504040204" pitchFamily="34" charset="0"/>
                <a:ea typeface="Verdana" panose="020B0604030504040204" pitchFamily="34" charset="0"/>
                <a:cs typeface="Verdana" panose="020B0604030504040204" pitchFamily="34" charset="0"/>
              </a:rPr>
            </a:br>
            <a:r>
              <a:rPr lang="sv-SE" dirty="0" err="1">
                <a:latin typeface="Verdana" panose="020B0604030504040204" pitchFamily="34" charset="0"/>
                <a:ea typeface="Verdana" panose="020B0604030504040204" pitchFamily="34" charset="0"/>
                <a:cs typeface="Verdana" panose="020B0604030504040204" pitchFamily="34" charset="0"/>
              </a:rPr>
              <a:t>rotational</a:t>
            </a:r>
            <a:r>
              <a:rPr lang="sv-SE" dirty="0">
                <a:latin typeface="Verdana" panose="020B0604030504040204" pitchFamily="34" charset="0"/>
                <a:ea typeface="Verdana" panose="020B0604030504040204" pitchFamily="34" charset="0"/>
                <a:cs typeface="Verdana" panose="020B0604030504040204" pitchFamily="34" charset="0"/>
              </a:rPr>
              <a:t> </a:t>
            </a:r>
            <a:r>
              <a:rPr lang="sv-SE" dirty="0" err="1">
                <a:latin typeface="Verdana" panose="020B0604030504040204" pitchFamily="34" charset="0"/>
                <a:ea typeface="Verdana" panose="020B0604030504040204" pitchFamily="34" charset="0"/>
                <a:cs typeface="Verdana" panose="020B0604030504040204" pitchFamily="34" charset="0"/>
              </a:rPr>
              <a:t>grazing</a:t>
            </a:r>
            <a:r>
              <a:rPr lang="sv-SE" dirty="0">
                <a:latin typeface="Verdana" panose="020B0604030504040204" pitchFamily="34" charset="0"/>
                <a:ea typeface="Verdana" panose="020B0604030504040204" pitchFamily="34" charset="0"/>
                <a:cs typeface="Verdana" panose="020B0604030504040204" pitchFamily="34" charset="0"/>
              </a:rPr>
              <a:t> </a:t>
            </a:r>
            <a:br>
              <a:rPr lang="sv-SE" dirty="0">
                <a:latin typeface="Verdana" panose="020B0604030504040204" pitchFamily="34" charset="0"/>
                <a:ea typeface="Verdana" panose="020B0604030504040204" pitchFamily="34" charset="0"/>
                <a:cs typeface="Verdana" panose="020B0604030504040204" pitchFamily="34" charset="0"/>
              </a:rPr>
            </a:br>
            <a:r>
              <a:rPr lang="sv-SE" dirty="0" err="1">
                <a:latin typeface="Verdana" panose="020B0604030504040204" pitchFamily="34" charset="0"/>
                <a:ea typeface="Verdana" panose="020B0604030504040204" pitchFamily="34" charset="0"/>
                <a:cs typeface="Verdana" panose="020B0604030504040204" pitchFamily="34" charset="0"/>
              </a:rPr>
              <a:t>networks</a:t>
            </a:r>
            <a:r>
              <a:rPr lang="sv-SE" dirty="0">
                <a:latin typeface="Verdana" panose="020B0604030504040204" pitchFamily="34" charset="0"/>
                <a:ea typeface="Verdana" panose="020B0604030504040204" pitchFamily="34" charset="0"/>
                <a:cs typeface="Verdana" panose="020B0604030504040204" pitchFamily="34" charset="0"/>
              </a:rPr>
              <a:t>/</a:t>
            </a:r>
            <a:br>
              <a:rPr lang="sv-SE" dirty="0">
                <a:latin typeface="Verdana" panose="020B0604030504040204" pitchFamily="34" charset="0"/>
                <a:ea typeface="Verdana" panose="020B0604030504040204" pitchFamily="34" charset="0"/>
                <a:cs typeface="Verdana" panose="020B0604030504040204" pitchFamily="34" charset="0"/>
              </a:rPr>
            </a:br>
            <a:r>
              <a:rPr lang="sv-SE" dirty="0">
                <a:latin typeface="Verdana" panose="020B0604030504040204" pitchFamily="34" charset="0"/>
                <a:ea typeface="Verdana" panose="020B0604030504040204" pitchFamily="34" charset="0"/>
                <a:cs typeface="Verdana" panose="020B0604030504040204" pitchFamily="34" charset="0"/>
              </a:rPr>
              <a:t>13 </a:t>
            </a:r>
            <a:r>
              <a:rPr lang="sv-SE" dirty="0" err="1">
                <a:latin typeface="Verdana" panose="020B0604030504040204" pitchFamily="34" charset="0"/>
                <a:ea typeface="Verdana" panose="020B0604030504040204" pitchFamily="34" charset="0"/>
                <a:cs typeface="Verdana" panose="020B0604030504040204" pitchFamily="34" charset="0"/>
              </a:rPr>
              <a:t>without</a:t>
            </a:r>
            <a:r>
              <a:rPr lang="sv-SE" dirty="0">
                <a:latin typeface="Verdana" panose="020B0604030504040204" pitchFamily="34" charset="0"/>
                <a:ea typeface="Verdana" panose="020B0604030504040204" pitchFamily="34" charset="0"/>
                <a:cs typeface="Verdana" panose="020B0604030504040204" pitchFamily="34" charset="0"/>
              </a:rPr>
              <a:t>)</a:t>
            </a:r>
          </a:p>
        </p:txBody>
      </p:sp>
    </p:spTree>
    <p:extLst>
      <p:ext uri="{BB962C8B-B14F-4D97-AF65-F5344CB8AC3E}">
        <p14:creationId xmlns:p14="http://schemas.microsoft.com/office/powerpoint/2010/main" val="285614678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Rektangel 7"/>
          <p:cNvSpPr/>
          <p:nvPr/>
        </p:nvSpPr>
        <p:spPr>
          <a:xfrm>
            <a:off x="69890" y="4502722"/>
            <a:ext cx="5841677" cy="5818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p:cNvSpPr>
            <a:spLocks noGrp="1"/>
          </p:cNvSpPr>
          <p:nvPr>
            <p:ph type="title"/>
          </p:nvPr>
        </p:nvSpPr>
        <p:spPr/>
        <p:txBody>
          <a:bodyPr/>
          <a:lstStyle/>
          <a:p>
            <a:endParaRPr lang="sv-SE"/>
          </a:p>
        </p:txBody>
      </p:sp>
      <p:sp>
        <p:nvSpPr>
          <p:cNvPr id="3" name="Platshållare för innehåll 2"/>
          <p:cNvSpPr>
            <a:spLocks noGrp="1"/>
          </p:cNvSpPr>
          <p:nvPr>
            <p:ph sz="half" idx="1"/>
          </p:nvPr>
        </p:nvSpPr>
        <p:spPr/>
        <p:txBody>
          <a:bodyPr/>
          <a:lstStyle/>
          <a:p>
            <a:endParaRPr lang="sv-SE"/>
          </a:p>
        </p:txBody>
      </p:sp>
      <p:pic>
        <p:nvPicPr>
          <p:cNvPr id="5" name="Bildobjekt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37874" y="573529"/>
            <a:ext cx="5836607" cy="3880724"/>
          </a:xfrm>
          <a:prstGeom prst="rect">
            <a:avLst/>
          </a:prstGeom>
        </p:spPr>
      </p:pic>
      <p:pic>
        <p:nvPicPr>
          <p:cNvPr id="6" name="Picture 1" descr="E:\Mina bilder\field2009\DSC_171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5526" y="2786542"/>
            <a:ext cx="4788694" cy="195500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latshållare för innehåll 3"/>
          <p:cNvPicPr>
            <a:picLocks noGrp="1" noChangeAspect="1"/>
          </p:cNvPicPr>
          <p:nvPr>
            <p:ph idx="1"/>
          </p:nvPr>
        </p:nvPicPr>
        <p:blipFill rotWithShape="1">
          <a:blip r:embed="rId5" cstate="print">
            <a:extLst>
              <a:ext uri="{28A0092B-C50C-407E-A947-70E740481C1C}">
                <a14:useLocalDpi xmlns:a14="http://schemas.microsoft.com/office/drawing/2010/main" val="0"/>
              </a:ext>
            </a:extLst>
          </a:blip>
          <a:srcRect t="17286"/>
          <a:stretch/>
        </p:blipFill>
        <p:spPr>
          <a:xfrm>
            <a:off x="237264" y="93017"/>
            <a:ext cx="2309736" cy="286571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TextBox 4"/>
          <p:cNvSpPr txBox="1"/>
          <p:nvPr/>
        </p:nvSpPr>
        <p:spPr>
          <a:xfrm>
            <a:off x="2010913" y="303638"/>
            <a:ext cx="2700300" cy="738664"/>
          </a:xfrm>
          <a:prstGeom prst="rect">
            <a:avLst/>
          </a:prstGeom>
          <a:solidFill>
            <a:schemeClr val="bg1"/>
          </a:solidFill>
        </p:spPr>
        <p:txBody>
          <a:bodyPr wrap="square" rtlCol="0">
            <a:spAutoFit/>
          </a:bodyPr>
          <a:lstStyle/>
          <a:p>
            <a:r>
              <a:rPr lang="en-GB" sz="2100" dirty="0">
                <a:latin typeface="Verdana" panose="020B0604030504040204" pitchFamily="34" charset="0"/>
                <a:ea typeface="Verdana" panose="020B0604030504040204" pitchFamily="34" charset="0"/>
                <a:cs typeface="Verdana" panose="020B0604030504040204" pitchFamily="34" charset="0"/>
              </a:rPr>
              <a:t>1 cow=96000 seeds/season</a:t>
            </a:r>
          </a:p>
        </p:txBody>
      </p:sp>
      <p:sp>
        <p:nvSpPr>
          <p:cNvPr id="11" name="textruta 10"/>
          <p:cNvSpPr txBox="1"/>
          <p:nvPr/>
        </p:nvSpPr>
        <p:spPr>
          <a:xfrm>
            <a:off x="7003670" y="4035434"/>
            <a:ext cx="2140330" cy="369332"/>
          </a:xfrm>
          <a:prstGeom prst="rect">
            <a:avLst/>
          </a:prstGeom>
          <a:noFill/>
        </p:spPr>
        <p:txBody>
          <a:bodyPr wrap="none" rtlCol="0">
            <a:spAutoFit/>
          </a:bodyPr>
          <a:lstStyle/>
          <a:p>
            <a:r>
              <a:rPr lang="sv-SE" dirty="0">
                <a:solidFill>
                  <a:schemeClr val="bg1"/>
                </a:solidFill>
                <a:latin typeface="Verdana" panose="020B0604030504040204" pitchFamily="34" charset="0"/>
                <a:ea typeface="Verdana" panose="020B0604030504040204" pitchFamily="34" charset="0"/>
                <a:cs typeface="Verdana" panose="020B0604030504040204" pitchFamily="34" charset="0"/>
              </a:rPr>
              <a:t>Photo: </a:t>
            </a:r>
            <a:r>
              <a:rPr lang="sv-SE" dirty="0" err="1">
                <a:solidFill>
                  <a:schemeClr val="bg1"/>
                </a:solidFill>
                <a:latin typeface="Verdana" panose="020B0604030504040204" pitchFamily="34" charset="0"/>
                <a:ea typeface="Verdana" panose="020B0604030504040204" pitchFamily="34" charset="0"/>
                <a:cs typeface="Verdana" panose="020B0604030504040204" pitchFamily="34" charset="0"/>
              </a:rPr>
              <a:t>Brännäng</a:t>
            </a:r>
            <a:endParaRPr lang="sv-SE"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97449234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pic>
        <p:nvPicPr>
          <p:cNvPr id="10" name="Bildobjekt 9"/>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rot="16200000">
            <a:off x="4444860" y="524478"/>
            <a:ext cx="2815762" cy="6285164"/>
          </a:xfrm>
          <a:prstGeom prst="rect">
            <a:avLst/>
          </a:prstGeom>
        </p:spPr>
      </p:pic>
      <p:sp>
        <p:nvSpPr>
          <p:cNvPr id="2" name="textruta 1"/>
          <p:cNvSpPr txBox="1"/>
          <p:nvPr/>
        </p:nvSpPr>
        <p:spPr>
          <a:xfrm>
            <a:off x="314988" y="212364"/>
            <a:ext cx="4705008" cy="3785652"/>
          </a:xfrm>
          <a:prstGeom prst="rect">
            <a:avLst/>
          </a:prstGeom>
          <a:solidFill>
            <a:schemeClr val="bg1"/>
          </a:solidFill>
        </p:spPr>
        <p:txBody>
          <a:bodyPr wrap="square" rtlCol="0">
            <a:spAutoFit/>
          </a:bodyPr>
          <a:lstStyle/>
          <a:p>
            <a:r>
              <a:rPr lang="sv-SE" sz="2000" b="1" dirty="0">
                <a:solidFill>
                  <a:srgbClr val="002060"/>
                </a:solidFill>
                <a:latin typeface="Verdana" panose="020B0604030504040204" pitchFamily="34" charset="0"/>
                <a:ea typeface="Verdana" panose="020B0604030504040204" pitchFamily="34" charset="0"/>
                <a:cs typeface="Verdana" panose="020B0604030504040204" pitchFamily="34" charset="0"/>
              </a:rPr>
              <a:t>Landscape data</a:t>
            </a:r>
          </a:p>
          <a:p>
            <a:r>
              <a:rPr lang="sv-SE" sz="2000" dirty="0">
                <a:solidFill>
                  <a:srgbClr val="002060"/>
                </a:solidFill>
                <a:latin typeface="Verdana" panose="020B0604030504040204" pitchFamily="34" charset="0"/>
                <a:ea typeface="Verdana" panose="020B0604030504040204" pitchFamily="34" charset="0"/>
                <a:cs typeface="Verdana" panose="020B0604030504040204" pitchFamily="34" charset="0"/>
              </a:rPr>
              <a:t>4 </a:t>
            </a:r>
            <a:r>
              <a:rPr lang="sv-SE" sz="2000" dirty="0" err="1">
                <a:solidFill>
                  <a:srgbClr val="002060"/>
                </a:solidFill>
                <a:latin typeface="Verdana" panose="020B0604030504040204" pitchFamily="34" charset="0"/>
                <a:ea typeface="Verdana" panose="020B0604030504040204" pitchFamily="34" charset="0"/>
                <a:cs typeface="Verdana" panose="020B0604030504040204" pitchFamily="34" charset="0"/>
              </a:rPr>
              <a:t>maps</a:t>
            </a:r>
            <a:r>
              <a:rPr lang="sv-SE" sz="2000" dirty="0">
                <a:solidFill>
                  <a:srgbClr val="002060"/>
                </a:solidFill>
                <a:latin typeface="Verdana" panose="020B0604030504040204" pitchFamily="34" charset="0"/>
                <a:ea typeface="Verdana" panose="020B0604030504040204" pitchFamily="34" charset="0"/>
                <a:cs typeface="Verdana" panose="020B0604030504040204" pitchFamily="34" charset="0"/>
              </a:rPr>
              <a:t> 1850-2015</a:t>
            </a:r>
          </a:p>
          <a:p>
            <a:r>
              <a:rPr lang="sv-SE" sz="2000" dirty="0">
                <a:solidFill>
                  <a:srgbClr val="002060"/>
                </a:solidFill>
                <a:latin typeface="Verdana" panose="020B0604030504040204" pitchFamily="34" charset="0"/>
                <a:ea typeface="Verdana" panose="020B0604030504040204" pitchFamily="34" charset="0"/>
                <a:cs typeface="Verdana" panose="020B0604030504040204" pitchFamily="34" charset="0"/>
              </a:rPr>
              <a:t>27 </a:t>
            </a:r>
            <a:r>
              <a:rPr lang="sv-SE" sz="2000" dirty="0" err="1">
                <a:solidFill>
                  <a:srgbClr val="002060"/>
                </a:solidFill>
                <a:latin typeface="Verdana" panose="020B0604030504040204" pitchFamily="34" charset="0"/>
                <a:ea typeface="Verdana" panose="020B0604030504040204" pitchFamily="34" charset="0"/>
                <a:cs typeface="Verdana" panose="020B0604030504040204" pitchFamily="34" charset="0"/>
              </a:rPr>
              <a:t>islands</a:t>
            </a:r>
            <a:r>
              <a:rPr lang="sv-SE" sz="2000" dirty="0">
                <a:solidFill>
                  <a:srgbClr val="002060"/>
                </a:solidFill>
                <a:latin typeface="Verdana" panose="020B0604030504040204" pitchFamily="34" charset="0"/>
                <a:ea typeface="Verdana" panose="020B0604030504040204" pitchFamily="34" charset="0"/>
                <a:cs typeface="Verdana" panose="020B0604030504040204" pitchFamily="34" charset="0"/>
              </a:rPr>
              <a:t>, present management</a:t>
            </a:r>
          </a:p>
          <a:p>
            <a:endParaRPr lang="sv-SE" sz="2000" dirty="0">
              <a:solidFill>
                <a:srgbClr val="002060"/>
              </a:solidFill>
              <a:latin typeface="Verdana" panose="020B0604030504040204" pitchFamily="34" charset="0"/>
              <a:ea typeface="Verdana" panose="020B0604030504040204" pitchFamily="34" charset="0"/>
              <a:cs typeface="Verdana" panose="020B0604030504040204" pitchFamily="34" charset="0"/>
            </a:endParaRPr>
          </a:p>
          <a:p>
            <a:r>
              <a:rPr lang="sv-SE" sz="2000" b="1" dirty="0">
                <a:solidFill>
                  <a:srgbClr val="002060"/>
                </a:solidFill>
                <a:latin typeface="Verdana" panose="020B0604030504040204" pitchFamily="34" charset="0"/>
                <a:ea typeface="Verdana" panose="020B0604030504040204" pitchFamily="34" charset="0"/>
                <a:cs typeface="Verdana" panose="020B0604030504040204" pitchFamily="34" charset="0"/>
              </a:rPr>
              <a:t>Species </a:t>
            </a:r>
            <a:r>
              <a:rPr lang="sv-SE" sz="2000" b="1" dirty="0" err="1">
                <a:solidFill>
                  <a:srgbClr val="002060"/>
                </a:solidFill>
                <a:latin typeface="Verdana" panose="020B0604030504040204" pitchFamily="34" charset="0"/>
                <a:ea typeface="Verdana" panose="020B0604030504040204" pitchFamily="34" charset="0"/>
                <a:cs typeface="Verdana" panose="020B0604030504040204" pitchFamily="34" charset="0"/>
              </a:rPr>
              <a:t>richness</a:t>
            </a:r>
            <a:endParaRPr lang="sv-SE" sz="2000" b="1" dirty="0">
              <a:solidFill>
                <a:srgbClr val="002060"/>
              </a:solidFill>
              <a:latin typeface="Verdana" panose="020B0604030504040204" pitchFamily="34" charset="0"/>
              <a:ea typeface="Verdana" panose="020B0604030504040204" pitchFamily="34" charset="0"/>
              <a:cs typeface="Verdana" panose="020B0604030504040204" pitchFamily="34" charset="0"/>
            </a:endParaRPr>
          </a:p>
          <a:p>
            <a:r>
              <a:rPr lang="sv-SE" sz="2000" dirty="0">
                <a:solidFill>
                  <a:srgbClr val="002060"/>
                </a:solidFill>
                <a:latin typeface="Verdana" panose="020B0604030504040204" pitchFamily="34" charset="0"/>
                <a:ea typeface="Verdana" panose="020B0604030504040204" pitchFamily="34" charset="0"/>
                <a:cs typeface="Verdana" panose="020B0604030504040204" pitchFamily="34" charset="0"/>
              </a:rPr>
              <a:t>138 </a:t>
            </a:r>
            <a:r>
              <a:rPr lang="sv-SE" sz="2000" dirty="0" err="1">
                <a:solidFill>
                  <a:srgbClr val="002060"/>
                </a:solidFill>
                <a:latin typeface="Verdana" panose="020B0604030504040204" pitchFamily="34" charset="0"/>
                <a:ea typeface="Verdana" panose="020B0604030504040204" pitchFamily="34" charset="0"/>
                <a:cs typeface="Verdana" panose="020B0604030504040204" pitchFamily="34" charset="0"/>
              </a:rPr>
              <a:t>plots</a:t>
            </a:r>
            <a:r>
              <a:rPr lang="sv-SE" sz="2000" dirty="0">
                <a:solidFill>
                  <a:srgbClr val="002060"/>
                </a:solidFill>
                <a:latin typeface="Verdana" panose="020B0604030504040204" pitchFamily="34" charset="0"/>
                <a:ea typeface="Verdana" panose="020B0604030504040204" pitchFamily="34" charset="0"/>
                <a:cs typeface="Verdana" panose="020B0604030504040204" pitchFamily="34" charset="0"/>
              </a:rPr>
              <a:t> in </a:t>
            </a:r>
            <a:r>
              <a:rPr lang="sv-SE" sz="2000" dirty="0" err="1">
                <a:solidFill>
                  <a:srgbClr val="002060"/>
                </a:solidFill>
                <a:latin typeface="Verdana" panose="020B0604030504040204" pitchFamily="34" charset="0"/>
                <a:ea typeface="Verdana" panose="020B0604030504040204" pitchFamily="34" charset="0"/>
                <a:cs typeface="Verdana" panose="020B0604030504040204" pitchFamily="34" charset="0"/>
              </a:rPr>
              <a:t>grasslands</a:t>
            </a:r>
            <a:endParaRPr lang="sv-SE" sz="2000" dirty="0">
              <a:solidFill>
                <a:srgbClr val="002060"/>
              </a:solidFill>
              <a:latin typeface="Verdana" panose="020B0604030504040204" pitchFamily="34" charset="0"/>
              <a:ea typeface="Verdana" panose="020B0604030504040204" pitchFamily="34" charset="0"/>
              <a:cs typeface="Verdana" panose="020B0604030504040204" pitchFamily="34" charset="0"/>
            </a:endParaRPr>
          </a:p>
          <a:p>
            <a:r>
              <a:rPr lang="sv-SE" sz="2000" dirty="0">
                <a:solidFill>
                  <a:srgbClr val="002060"/>
                </a:solidFill>
                <a:latin typeface="Verdana" panose="020B0604030504040204" pitchFamily="34" charset="0"/>
                <a:ea typeface="Verdana" panose="020B0604030504040204" pitchFamily="34" charset="0"/>
                <a:cs typeface="Verdana" panose="020B0604030504040204" pitchFamily="34" charset="0"/>
              </a:rPr>
              <a:t>200 plant species</a:t>
            </a:r>
          </a:p>
          <a:p>
            <a:r>
              <a:rPr lang="sv-SE" sz="2000" dirty="0" err="1">
                <a:solidFill>
                  <a:srgbClr val="002060"/>
                </a:solidFill>
                <a:latin typeface="Verdana" panose="020B0604030504040204" pitchFamily="34" charset="0"/>
                <a:ea typeface="Verdana" panose="020B0604030504040204" pitchFamily="34" charset="0"/>
                <a:cs typeface="Verdana" panose="020B0604030504040204" pitchFamily="34" charset="0"/>
              </a:rPr>
              <a:t>Traits</a:t>
            </a:r>
            <a:r>
              <a:rPr lang="sv-SE" sz="2000" dirty="0">
                <a:solidFill>
                  <a:srgbClr val="002060"/>
                </a:solidFill>
                <a:latin typeface="Verdana" panose="020B0604030504040204" pitchFamily="34" charset="0"/>
                <a:ea typeface="Verdana" panose="020B0604030504040204" pitchFamily="34" charset="0"/>
                <a:cs typeface="Verdana" panose="020B0604030504040204" pitchFamily="34" charset="0"/>
              </a:rPr>
              <a:t> for 160 species</a:t>
            </a:r>
          </a:p>
          <a:p>
            <a:endParaRPr lang="sv-SE" sz="2000" dirty="0">
              <a:solidFill>
                <a:srgbClr val="002060"/>
              </a:solidFill>
              <a:latin typeface="Verdana" panose="020B0604030504040204" pitchFamily="34" charset="0"/>
              <a:ea typeface="Verdana" panose="020B0604030504040204" pitchFamily="34" charset="0"/>
              <a:cs typeface="Verdana" panose="020B0604030504040204" pitchFamily="34" charset="0"/>
            </a:endParaRPr>
          </a:p>
          <a:p>
            <a:r>
              <a:rPr lang="sv-SE" sz="2000" b="1" dirty="0" err="1">
                <a:solidFill>
                  <a:srgbClr val="002060"/>
                </a:solidFill>
                <a:latin typeface="Verdana" panose="020B0604030504040204" pitchFamily="34" charset="0"/>
                <a:ea typeface="Verdana" panose="020B0604030504040204" pitchFamily="34" charset="0"/>
                <a:cs typeface="Verdana" panose="020B0604030504040204" pitchFamily="34" charset="0"/>
              </a:rPr>
              <a:t>Genetic</a:t>
            </a:r>
            <a:r>
              <a:rPr lang="sv-SE" sz="2000" b="1" dirty="0">
                <a:solidFill>
                  <a:srgbClr val="002060"/>
                </a:solidFill>
                <a:latin typeface="Verdana" panose="020B0604030504040204" pitchFamily="34" charset="0"/>
                <a:ea typeface="Verdana" panose="020B0604030504040204" pitchFamily="34" charset="0"/>
                <a:cs typeface="Verdana" panose="020B0604030504040204" pitchFamily="34" charset="0"/>
              </a:rPr>
              <a:t> </a:t>
            </a:r>
            <a:r>
              <a:rPr lang="sv-SE" sz="2000" b="1" dirty="0" err="1">
                <a:solidFill>
                  <a:srgbClr val="002060"/>
                </a:solidFill>
                <a:latin typeface="Verdana" panose="020B0604030504040204" pitchFamily="34" charset="0"/>
                <a:ea typeface="Verdana" panose="020B0604030504040204" pitchFamily="34" charset="0"/>
                <a:cs typeface="Verdana" panose="020B0604030504040204" pitchFamily="34" charset="0"/>
              </a:rPr>
              <a:t>diversity</a:t>
            </a:r>
            <a:r>
              <a:rPr lang="sv-SE" sz="2000" b="1" dirty="0">
                <a:solidFill>
                  <a:srgbClr val="002060"/>
                </a:solidFill>
                <a:latin typeface="Verdana" panose="020B0604030504040204" pitchFamily="34" charset="0"/>
                <a:ea typeface="Verdana" panose="020B0604030504040204" pitchFamily="34" charset="0"/>
                <a:cs typeface="Verdana" panose="020B0604030504040204" pitchFamily="34" charset="0"/>
              </a:rPr>
              <a:t> </a:t>
            </a:r>
          </a:p>
          <a:p>
            <a:r>
              <a:rPr lang="sv-SE" sz="2000" i="1" dirty="0" err="1">
                <a:solidFill>
                  <a:srgbClr val="002060"/>
                </a:solidFill>
                <a:latin typeface="Verdana" panose="020B0604030504040204" pitchFamily="34" charset="0"/>
                <a:ea typeface="Verdana" panose="020B0604030504040204" pitchFamily="34" charset="0"/>
                <a:cs typeface="Verdana" panose="020B0604030504040204" pitchFamily="34" charset="0"/>
              </a:rPr>
              <a:t>Campanula</a:t>
            </a:r>
            <a:r>
              <a:rPr lang="sv-SE" sz="2000" i="1" dirty="0">
                <a:solidFill>
                  <a:srgbClr val="002060"/>
                </a:solidFill>
                <a:latin typeface="Verdana" panose="020B0604030504040204" pitchFamily="34" charset="0"/>
                <a:ea typeface="Verdana" panose="020B0604030504040204" pitchFamily="34" charset="0"/>
                <a:cs typeface="Verdana" panose="020B0604030504040204" pitchFamily="34" charset="0"/>
              </a:rPr>
              <a:t> </a:t>
            </a:r>
            <a:r>
              <a:rPr lang="sv-SE" sz="2000" i="1" dirty="0" err="1">
                <a:solidFill>
                  <a:srgbClr val="002060"/>
                </a:solidFill>
                <a:latin typeface="Verdana" panose="020B0604030504040204" pitchFamily="34" charset="0"/>
                <a:ea typeface="Verdana" panose="020B0604030504040204" pitchFamily="34" charset="0"/>
                <a:cs typeface="Verdana" panose="020B0604030504040204" pitchFamily="34" charset="0"/>
              </a:rPr>
              <a:t>rotundifolia</a:t>
            </a:r>
            <a:r>
              <a:rPr lang="sv-SE" sz="2000" i="1" dirty="0">
                <a:solidFill>
                  <a:srgbClr val="002060"/>
                </a:solidFill>
                <a:latin typeface="Verdana" panose="020B0604030504040204" pitchFamily="34" charset="0"/>
                <a:ea typeface="Verdana" panose="020B0604030504040204" pitchFamily="34" charset="0"/>
                <a:cs typeface="Verdana" panose="020B0604030504040204" pitchFamily="34" charset="0"/>
              </a:rPr>
              <a:t/>
            </a:r>
            <a:br>
              <a:rPr lang="sv-SE" sz="2000" i="1" dirty="0">
                <a:solidFill>
                  <a:srgbClr val="002060"/>
                </a:solidFill>
                <a:latin typeface="Verdana" panose="020B0604030504040204" pitchFamily="34" charset="0"/>
                <a:ea typeface="Verdana" panose="020B0604030504040204" pitchFamily="34" charset="0"/>
                <a:cs typeface="Verdana" panose="020B0604030504040204" pitchFamily="34" charset="0"/>
              </a:rPr>
            </a:br>
            <a:r>
              <a:rPr lang="sv-SE" sz="2000" dirty="0">
                <a:solidFill>
                  <a:srgbClr val="002060"/>
                </a:solidFill>
                <a:latin typeface="Verdana" panose="020B0604030504040204" pitchFamily="34" charset="0"/>
                <a:ea typeface="Verdana" panose="020B0604030504040204" pitchFamily="34" charset="0"/>
                <a:cs typeface="Verdana" panose="020B0604030504040204" pitchFamily="34" charset="0"/>
              </a:rPr>
              <a:t>760 </a:t>
            </a:r>
            <a:r>
              <a:rPr lang="sv-SE" sz="2000" dirty="0" err="1">
                <a:solidFill>
                  <a:srgbClr val="002060"/>
                </a:solidFill>
                <a:latin typeface="Verdana" panose="020B0604030504040204" pitchFamily="34" charset="0"/>
                <a:ea typeface="Verdana" panose="020B0604030504040204" pitchFamily="34" charset="0"/>
                <a:cs typeface="Verdana" panose="020B0604030504040204" pitchFamily="34" charset="0"/>
              </a:rPr>
              <a:t>individuals</a:t>
            </a:r>
            <a:r>
              <a:rPr lang="sv-SE" sz="2000" dirty="0">
                <a:solidFill>
                  <a:srgbClr val="002060"/>
                </a:solidFill>
                <a:latin typeface="Verdana" panose="020B0604030504040204" pitchFamily="34" charset="0"/>
                <a:ea typeface="Verdana" panose="020B0604030504040204" pitchFamily="34" charset="0"/>
                <a:cs typeface="Verdana" panose="020B0604030504040204" pitchFamily="34" charset="0"/>
              </a:rPr>
              <a:t>/36 populations</a:t>
            </a:r>
          </a:p>
        </p:txBody>
      </p:sp>
    </p:spTree>
    <p:extLst>
      <p:ext uri="{BB962C8B-B14F-4D97-AF65-F5344CB8AC3E}">
        <p14:creationId xmlns:p14="http://schemas.microsoft.com/office/powerpoint/2010/main" val="4209364206"/>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err="1"/>
              <a:t>Environmental</a:t>
            </a:r>
            <a:r>
              <a:rPr lang="sv-SE" dirty="0"/>
              <a:t> </a:t>
            </a:r>
            <a:r>
              <a:rPr lang="sv-SE" dirty="0" err="1"/>
              <a:t>variables</a:t>
            </a:r>
            <a:endParaRPr lang="sv-SE" dirty="0"/>
          </a:p>
        </p:txBody>
      </p:sp>
      <p:sp>
        <p:nvSpPr>
          <p:cNvPr id="3" name="Platshållare för innehåll 2"/>
          <p:cNvSpPr>
            <a:spLocks noGrp="1"/>
          </p:cNvSpPr>
          <p:nvPr>
            <p:ph sz="half" idx="1"/>
          </p:nvPr>
        </p:nvSpPr>
        <p:spPr/>
        <p:txBody>
          <a:bodyPr/>
          <a:lstStyle/>
          <a:p>
            <a:r>
              <a:rPr lang="sv-SE" dirty="0" err="1"/>
              <a:t>Presence</a:t>
            </a:r>
            <a:r>
              <a:rPr lang="sv-SE" dirty="0"/>
              <a:t> </a:t>
            </a:r>
            <a:r>
              <a:rPr lang="sv-SE" dirty="0" err="1"/>
              <a:t>of</a:t>
            </a:r>
            <a:r>
              <a:rPr lang="sv-SE" dirty="0"/>
              <a:t> </a:t>
            </a:r>
            <a:r>
              <a:rPr lang="sv-SE" dirty="0" err="1"/>
              <a:t>rotational</a:t>
            </a:r>
            <a:r>
              <a:rPr lang="sv-SE" dirty="0"/>
              <a:t> </a:t>
            </a:r>
            <a:r>
              <a:rPr lang="sv-SE" dirty="0" err="1"/>
              <a:t>grazing</a:t>
            </a:r>
            <a:endParaRPr lang="sv-SE" dirty="0"/>
          </a:p>
          <a:p>
            <a:r>
              <a:rPr lang="sv-SE" dirty="0" err="1"/>
              <a:t>Grassland</a:t>
            </a:r>
            <a:r>
              <a:rPr lang="sv-SE" dirty="0"/>
              <a:t> area</a:t>
            </a:r>
          </a:p>
          <a:p>
            <a:r>
              <a:rPr lang="sv-SE" dirty="0"/>
              <a:t>Island </a:t>
            </a:r>
            <a:r>
              <a:rPr lang="sv-SE" dirty="0" err="1"/>
              <a:t>size</a:t>
            </a:r>
            <a:endParaRPr lang="sv-SE" dirty="0"/>
          </a:p>
          <a:p>
            <a:r>
              <a:rPr lang="sv-SE" dirty="0" err="1"/>
              <a:t>Distance</a:t>
            </a:r>
            <a:r>
              <a:rPr lang="sv-SE" dirty="0"/>
              <a:t> to </a:t>
            </a:r>
            <a:r>
              <a:rPr lang="sv-SE" dirty="0" err="1"/>
              <a:t>nearest</a:t>
            </a:r>
            <a:r>
              <a:rPr lang="sv-SE" dirty="0"/>
              <a:t> </a:t>
            </a:r>
            <a:r>
              <a:rPr lang="sv-SE" dirty="0" err="1"/>
              <a:t>grassland</a:t>
            </a:r>
            <a:r>
              <a:rPr lang="sv-SE" dirty="0"/>
              <a:t> and </a:t>
            </a:r>
            <a:r>
              <a:rPr lang="sv-SE" dirty="0" err="1" smtClean="0"/>
              <a:t>island</a:t>
            </a:r>
            <a:endParaRPr lang="sv-SE" dirty="0" smtClean="0"/>
          </a:p>
          <a:p>
            <a:r>
              <a:rPr lang="sv-SE" dirty="0" smtClean="0"/>
              <a:t>160 </a:t>
            </a:r>
            <a:r>
              <a:rPr lang="sv-SE" dirty="0" err="1" smtClean="0"/>
              <a:t>years</a:t>
            </a:r>
            <a:r>
              <a:rPr lang="sv-SE" dirty="0" smtClean="0"/>
              <a:t> </a:t>
            </a:r>
            <a:r>
              <a:rPr lang="sv-SE" dirty="0" err="1" smtClean="0"/>
              <a:t>of</a:t>
            </a:r>
            <a:r>
              <a:rPr lang="sv-SE" dirty="0" smtClean="0"/>
              <a:t> </a:t>
            </a:r>
            <a:r>
              <a:rPr lang="sv-SE" dirty="0" err="1" smtClean="0"/>
              <a:t>change</a:t>
            </a:r>
            <a:endParaRPr lang="sv-SE" dirty="0"/>
          </a:p>
        </p:txBody>
      </p:sp>
      <p:sp>
        <p:nvSpPr>
          <p:cNvPr id="4" name="Platshållare för innehåll 3"/>
          <p:cNvSpPr>
            <a:spLocks noGrp="1"/>
          </p:cNvSpPr>
          <p:nvPr>
            <p:ph sz="half" idx="2"/>
          </p:nvPr>
        </p:nvSpPr>
        <p:spPr/>
        <p:txBody>
          <a:bodyPr/>
          <a:lstStyle/>
          <a:p>
            <a:endParaRPr lang="sv-SE"/>
          </a:p>
        </p:txBody>
      </p:sp>
      <p:pic>
        <p:nvPicPr>
          <p:cNvPr id="5" name="Bildobjekt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47600" y="982800"/>
            <a:ext cx="4207154" cy="317899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Rektangel 5"/>
          <p:cNvSpPr/>
          <p:nvPr/>
        </p:nvSpPr>
        <p:spPr>
          <a:xfrm>
            <a:off x="69890" y="4502722"/>
            <a:ext cx="5841677" cy="5818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72536891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0" name="Grupp 9"/>
          <p:cNvGrpSpPr/>
          <p:nvPr/>
        </p:nvGrpSpPr>
        <p:grpSpPr>
          <a:xfrm>
            <a:off x="3857616" y="35376"/>
            <a:ext cx="7821406" cy="4871919"/>
            <a:chOff x="3857616" y="35376"/>
            <a:chExt cx="7821406" cy="4871919"/>
          </a:xfrm>
        </p:grpSpPr>
        <p:pic>
          <p:nvPicPr>
            <p:cNvPr id="7" name="Bildobjekt 6">
              <a:extLst>
                <a:ext uri="{FF2B5EF4-FFF2-40B4-BE49-F238E27FC236}">
                  <a16:creationId xmlns:a16="http://schemas.microsoft.com/office/drawing/2014/main" xmlns="" id="{2D01229E-A607-420B-8783-2B61A9F57A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57616" y="35376"/>
              <a:ext cx="7821406" cy="4871919"/>
            </a:xfrm>
            <a:prstGeom prst="rect">
              <a:avLst/>
            </a:prstGeom>
          </p:spPr>
        </p:pic>
        <p:sp>
          <p:nvSpPr>
            <p:cNvPr id="8" name="textruta 7"/>
            <p:cNvSpPr txBox="1"/>
            <p:nvPr/>
          </p:nvSpPr>
          <p:spPr>
            <a:xfrm>
              <a:off x="5685397" y="164008"/>
              <a:ext cx="838691" cy="400110"/>
            </a:xfrm>
            <a:prstGeom prst="rect">
              <a:avLst/>
            </a:prstGeom>
            <a:solidFill>
              <a:schemeClr val="bg1"/>
            </a:solidFill>
          </p:spPr>
          <p:txBody>
            <a:bodyPr wrap="none" rtlCol="0">
              <a:spAutoFit/>
            </a:bodyPr>
            <a:lstStyle/>
            <a:p>
              <a:r>
                <a:rPr lang="sv-SE" sz="2000" dirty="0" smtClean="0">
                  <a:solidFill>
                    <a:srgbClr val="002060"/>
                  </a:solidFill>
                  <a:latin typeface="Verdana" panose="020B0604030504040204" pitchFamily="34" charset="0"/>
                </a:rPr>
                <a:t>1901</a:t>
              </a:r>
              <a:endParaRPr lang="sv-SE" sz="2000" dirty="0">
                <a:solidFill>
                  <a:srgbClr val="002060"/>
                </a:solidFill>
                <a:latin typeface="Verdana" panose="020B0604030504040204" pitchFamily="34" charset="0"/>
              </a:endParaRPr>
            </a:p>
          </p:txBody>
        </p:sp>
      </p:grpSp>
      <p:pic>
        <p:nvPicPr>
          <p:cNvPr id="6" name="Bildobjekt 5" descr="13p248ss16_4~2013-06-08_075240_483_cir - Windows fotovisare"/>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rot="16200000">
            <a:off x="4682086" y="-177246"/>
            <a:ext cx="5210662" cy="5430830"/>
          </a:xfrm>
          <a:prstGeom prst="rect">
            <a:avLst/>
          </a:prstGeom>
        </p:spPr>
      </p:pic>
      <p:pic>
        <p:nvPicPr>
          <p:cNvPr id="4" name="Platshållare för innehåll 3"/>
          <p:cNvPicPr>
            <a:picLocks noGrp="1" noChangeAspect="1"/>
          </p:cNvPicPr>
          <p:nvPr>
            <p:ph idx="1"/>
          </p:nvPr>
        </p:nvPicPr>
        <p:blipFill rotWithShape="1">
          <a:blip r:embed="rId5" cstate="screen">
            <a:extLst>
              <a:ext uri="{28A0092B-C50C-407E-A947-70E740481C1C}">
                <a14:useLocalDpi xmlns:a14="http://schemas.microsoft.com/office/drawing/2010/main"/>
              </a:ext>
            </a:extLst>
          </a:blip>
          <a:srcRect r="8657"/>
          <a:stretch/>
        </p:blipFill>
        <p:spPr>
          <a:xfrm>
            <a:off x="-856353" y="-543726"/>
            <a:ext cx="5827364" cy="6030125"/>
          </a:xfrm>
        </p:spPr>
      </p:pic>
      <p:sp>
        <p:nvSpPr>
          <p:cNvPr id="3" name="textruta 2"/>
          <p:cNvSpPr txBox="1"/>
          <p:nvPr/>
        </p:nvSpPr>
        <p:spPr>
          <a:xfrm>
            <a:off x="976490" y="164008"/>
            <a:ext cx="838691" cy="400110"/>
          </a:xfrm>
          <a:prstGeom prst="rect">
            <a:avLst/>
          </a:prstGeom>
          <a:solidFill>
            <a:schemeClr val="bg1"/>
          </a:solidFill>
        </p:spPr>
        <p:txBody>
          <a:bodyPr wrap="none" rtlCol="0">
            <a:spAutoFit/>
          </a:bodyPr>
          <a:lstStyle/>
          <a:p>
            <a:r>
              <a:rPr lang="sv-SE" sz="2000" dirty="0">
                <a:solidFill>
                  <a:srgbClr val="002060"/>
                </a:solidFill>
                <a:latin typeface="Verdana" panose="020B0604030504040204" pitchFamily="34" charset="0"/>
              </a:rPr>
              <a:t>1780</a:t>
            </a:r>
          </a:p>
        </p:txBody>
      </p:sp>
    </p:spTree>
    <p:extLst>
      <p:ext uri="{BB962C8B-B14F-4D97-AF65-F5344CB8AC3E}">
        <p14:creationId xmlns:p14="http://schemas.microsoft.com/office/powerpoint/2010/main" val="3643384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pic>
        <p:nvPicPr>
          <p:cNvPr id="7" name="Bildobjekt 6"/>
          <p:cNvPicPr>
            <a:picLocks noChangeAspect="1"/>
          </p:cNvPicPr>
          <p:nvPr/>
        </p:nvPicPr>
        <p:blipFill>
          <a:blip r:embed="rId2"/>
          <a:stretch>
            <a:fillRect/>
          </a:stretch>
        </p:blipFill>
        <p:spPr>
          <a:xfrm>
            <a:off x="1030100" y="0"/>
            <a:ext cx="6906818" cy="5143500"/>
          </a:xfrm>
          <a:prstGeom prst="rect">
            <a:avLst/>
          </a:prstGeom>
        </p:spPr>
      </p:pic>
      <p:sp>
        <p:nvSpPr>
          <p:cNvPr id="6" name="textruta 5"/>
          <p:cNvSpPr txBox="1"/>
          <p:nvPr/>
        </p:nvSpPr>
        <p:spPr>
          <a:xfrm>
            <a:off x="1747684" y="2971800"/>
            <a:ext cx="706604" cy="307777"/>
          </a:xfrm>
          <a:prstGeom prst="rect">
            <a:avLst/>
          </a:prstGeom>
          <a:solidFill>
            <a:schemeClr val="bg1"/>
          </a:solidFill>
        </p:spPr>
        <p:txBody>
          <a:bodyPr wrap="none" rtlCol="0">
            <a:spAutoFit/>
          </a:bodyPr>
          <a:lstStyle/>
          <a:p>
            <a:r>
              <a:rPr lang="sv-SE" sz="1400" dirty="0" smtClean="0"/>
              <a:t>habitat</a:t>
            </a:r>
            <a:endParaRPr lang="sv-SE" sz="1400" dirty="0"/>
          </a:p>
        </p:txBody>
      </p:sp>
      <p:sp>
        <p:nvSpPr>
          <p:cNvPr id="10" name="textruta 9"/>
          <p:cNvSpPr txBox="1"/>
          <p:nvPr/>
        </p:nvSpPr>
        <p:spPr>
          <a:xfrm>
            <a:off x="7318692" y="4774168"/>
            <a:ext cx="1825308" cy="369332"/>
          </a:xfrm>
          <a:prstGeom prst="rect">
            <a:avLst/>
          </a:prstGeom>
          <a:noFill/>
        </p:spPr>
        <p:txBody>
          <a:bodyPr wrap="none" rtlCol="0">
            <a:spAutoFit/>
          </a:bodyPr>
          <a:lstStyle/>
          <a:p>
            <a:r>
              <a:rPr lang="sv-SE" dirty="0" err="1" smtClean="0">
                <a:latin typeface="Verdana" panose="020B0604030504040204" pitchFamily="34" charset="0"/>
                <a:ea typeface="Verdana" panose="020B0604030504040204" pitchFamily="34" charset="0"/>
                <a:cs typeface="Verdana" panose="020B0604030504040204" pitchFamily="34" charset="0"/>
              </a:rPr>
              <a:t>Rejmark</a:t>
            </a:r>
            <a:r>
              <a:rPr lang="sv-SE" dirty="0" smtClean="0">
                <a:latin typeface="Verdana" panose="020B0604030504040204" pitchFamily="34" charset="0"/>
                <a:ea typeface="Verdana" panose="020B0604030504040204" pitchFamily="34" charset="0"/>
                <a:cs typeface="Verdana" panose="020B0604030504040204" pitchFamily="34" charset="0"/>
              </a:rPr>
              <a:t> 2011</a:t>
            </a:r>
            <a:endParaRPr lang="sv-SE"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6337686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pic>
        <p:nvPicPr>
          <p:cNvPr id="7" name="Bildobjekt 6"/>
          <p:cNvPicPr>
            <a:picLocks noChangeAspect="1"/>
          </p:cNvPicPr>
          <p:nvPr/>
        </p:nvPicPr>
        <p:blipFill>
          <a:blip r:embed="rId2"/>
          <a:stretch>
            <a:fillRect/>
          </a:stretch>
        </p:blipFill>
        <p:spPr>
          <a:xfrm>
            <a:off x="1030100" y="0"/>
            <a:ext cx="6906818" cy="5143500"/>
          </a:xfrm>
          <a:prstGeom prst="rect">
            <a:avLst/>
          </a:prstGeom>
        </p:spPr>
      </p:pic>
      <p:sp>
        <p:nvSpPr>
          <p:cNvPr id="6" name="textruta 5"/>
          <p:cNvSpPr txBox="1"/>
          <p:nvPr/>
        </p:nvSpPr>
        <p:spPr>
          <a:xfrm>
            <a:off x="1747684" y="2971800"/>
            <a:ext cx="706604" cy="307777"/>
          </a:xfrm>
          <a:prstGeom prst="rect">
            <a:avLst/>
          </a:prstGeom>
          <a:solidFill>
            <a:schemeClr val="bg1"/>
          </a:solidFill>
        </p:spPr>
        <p:txBody>
          <a:bodyPr wrap="none" rtlCol="0">
            <a:spAutoFit/>
          </a:bodyPr>
          <a:lstStyle/>
          <a:p>
            <a:r>
              <a:rPr lang="sv-SE" sz="1400" dirty="0" smtClean="0"/>
              <a:t>habitat</a:t>
            </a:r>
            <a:endParaRPr lang="sv-SE" sz="1400" dirty="0"/>
          </a:p>
        </p:txBody>
      </p:sp>
      <p:sp>
        <p:nvSpPr>
          <p:cNvPr id="2" name="Rektangel 1"/>
          <p:cNvSpPr/>
          <p:nvPr/>
        </p:nvSpPr>
        <p:spPr>
          <a:xfrm>
            <a:off x="3045542" y="2610465"/>
            <a:ext cx="914400" cy="936522"/>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 name="Rektangel 4"/>
          <p:cNvSpPr/>
          <p:nvPr/>
        </p:nvSpPr>
        <p:spPr>
          <a:xfrm>
            <a:off x="4026309" y="2610465"/>
            <a:ext cx="966020" cy="936522"/>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Rektangel 7"/>
          <p:cNvSpPr/>
          <p:nvPr/>
        </p:nvSpPr>
        <p:spPr>
          <a:xfrm>
            <a:off x="5579806" y="2951036"/>
            <a:ext cx="304799" cy="264112"/>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ektangel 8"/>
          <p:cNvSpPr/>
          <p:nvPr/>
        </p:nvSpPr>
        <p:spPr>
          <a:xfrm>
            <a:off x="6943688" y="3015560"/>
            <a:ext cx="157659" cy="147969"/>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Rektangel 9"/>
          <p:cNvSpPr/>
          <p:nvPr/>
        </p:nvSpPr>
        <p:spPr>
          <a:xfrm>
            <a:off x="4509319" y="1670999"/>
            <a:ext cx="157659" cy="147969"/>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 name="Rektangel 10"/>
          <p:cNvSpPr/>
          <p:nvPr/>
        </p:nvSpPr>
        <p:spPr>
          <a:xfrm>
            <a:off x="3254133" y="1574892"/>
            <a:ext cx="344474" cy="320276"/>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4077303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989" y="-864107"/>
            <a:ext cx="6794644" cy="6794644"/>
          </a:xfrm>
          <a:prstGeom prst="rect">
            <a:avLst/>
          </a:prstGeom>
        </p:spPr>
      </p:pic>
      <p:sp>
        <p:nvSpPr>
          <p:cNvPr id="14" name="Rektangel 13"/>
          <p:cNvSpPr/>
          <p:nvPr/>
        </p:nvSpPr>
        <p:spPr>
          <a:xfrm rot="5400000">
            <a:off x="3487399" y="409949"/>
            <a:ext cx="714103" cy="95438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 name="textruta 4"/>
          <p:cNvSpPr txBox="1"/>
          <p:nvPr/>
        </p:nvSpPr>
        <p:spPr>
          <a:xfrm>
            <a:off x="207897" y="440586"/>
            <a:ext cx="1837509" cy="1015663"/>
          </a:xfrm>
          <a:prstGeom prst="rect">
            <a:avLst/>
          </a:prstGeom>
          <a:solidFill>
            <a:schemeClr val="bg1"/>
          </a:solidFill>
        </p:spPr>
        <p:txBody>
          <a:bodyPr wrap="square" rtlCol="0">
            <a:spAutoFit/>
          </a:bodyPr>
          <a:lstStyle/>
          <a:p>
            <a:r>
              <a:rPr lang="sv-SE" sz="2000" dirty="0">
                <a:latin typeface="Verdana" panose="020B0604030504040204" pitchFamily="34" charset="0"/>
                <a:ea typeface="Verdana" panose="020B0604030504040204" pitchFamily="34" charset="0"/>
                <a:cs typeface="Verdana" panose="020B0604030504040204" pitchFamily="34" charset="0"/>
              </a:rPr>
              <a:t>Change in </a:t>
            </a:r>
            <a:r>
              <a:rPr lang="sv-SE" sz="2000" dirty="0" err="1">
                <a:latin typeface="Verdana" panose="020B0604030504040204" pitchFamily="34" charset="0"/>
                <a:ea typeface="Verdana" panose="020B0604030504040204" pitchFamily="34" charset="0"/>
                <a:cs typeface="Verdana" panose="020B0604030504040204" pitchFamily="34" charset="0"/>
              </a:rPr>
              <a:t>open</a:t>
            </a:r>
            <a:r>
              <a:rPr lang="sv-SE" sz="2000" dirty="0">
                <a:latin typeface="Verdana" panose="020B0604030504040204" pitchFamily="34" charset="0"/>
                <a:ea typeface="Verdana" panose="020B0604030504040204" pitchFamily="34" charset="0"/>
                <a:cs typeface="Verdana" panose="020B0604030504040204" pitchFamily="34" charset="0"/>
              </a:rPr>
              <a:t> habitat</a:t>
            </a:r>
            <a:br>
              <a:rPr lang="sv-SE" sz="2000" dirty="0">
                <a:latin typeface="Verdana" panose="020B0604030504040204" pitchFamily="34" charset="0"/>
                <a:ea typeface="Verdana" panose="020B0604030504040204" pitchFamily="34" charset="0"/>
                <a:cs typeface="Verdana" panose="020B0604030504040204" pitchFamily="34" charset="0"/>
              </a:rPr>
            </a:br>
            <a:r>
              <a:rPr lang="sv-SE" sz="2000" dirty="0">
                <a:latin typeface="Verdana" panose="020B0604030504040204" pitchFamily="34" charset="0"/>
                <a:ea typeface="Verdana" panose="020B0604030504040204" pitchFamily="34" charset="0"/>
                <a:cs typeface="Verdana" panose="020B0604030504040204" pitchFamily="34" charset="0"/>
              </a:rPr>
              <a:t>1850-2015 </a:t>
            </a:r>
          </a:p>
        </p:txBody>
      </p:sp>
      <p:sp>
        <p:nvSpPr>
          <p:cNvPr id="6" name="textruta 5"/>
          <p:cNvSpPr txBox="1"/>
          <p:nvPr/>
        </p:nvSpPr>
        <p:spPr>
          <a:xfrm>
            <a:off x="2106369" y="4725725"/>
            <a:ext cx="332142" cy="369332"/>
          </a:xfrm>
          <a:prstGeom prst="rect">
            <a:avLst/>
          </a:prstGeom>
          <a:solidFill>
            <a:schemeClr val="bg1"/>
          </a:solidFill>
        </p:spPr>
        <p:txBody>
          <a:bodyPr wrap="none" rtlCol="0">
            <a:spAutoFit/>
          </a:bodyPr>
          <a:lstStyle/>
          <a:p>
            <a:r>
              <a:rPr lang="sv-SE" dirty="0">
                <a:latin typeface="Verdana" panose="020B0604030504040204" pitchFamily="34" charset="0"/>
                <a:ea typeface="Verdana" panose="020B0604030504040204" pitchFamily="34" charset="0"/>
                <a:cs typeface="Verdana" panose="020B0604030504040204" pitchFamily="34" charset="0"/>
              </a:rPr>
              <a:t>0</a:t>
            </a:r>
          </a:p>
        </p:txBody>
      </p:sp>
      <p:sp>
        <p:nvSpPr>
          <p:cNvPr id="8" name="textruta 7"/>
          <p:cNvSpPr txBox="1"/>
          <p:nvPr/>
        </p:nvSpPr>
        <p:spPr>
          <a:xfrm>
            <a:off x="3207787" y="4725725"/>
            <a:ext cx="697627" cy="369332"/>
          </a:xfrm>
          <a:prstGeom prst="rect">
            <a:avLst/>
          </a:prstGeom>
          <a:solidFill>
            <a:schemeClr val="bg1"/>
          </a:solidFill>
        </p:spPr>
        <p:txBody>
          <a:bodyPr wrap="none" rtlCol="0">
            <a:spAutoFit/>
          </a:bodyPr>
          <a:lstStyle/>
          <a:p>
            <a:r>
              <a:rPr lang="sv-SE" dirty="0">
                <a:latin typeface="Verdana" panose="020B0604030504040204" pitchFamily="34" charset="0"/>
                <a:ea typeface="Verdana" panose="020B0604030504040204" pitchFamily="34" charset="0"/>
                <a:cs typeface="Verdana" panose="020B0604030504040204" pitchFamily="34" charset="0"/>
              </a:rPr>
              <a:t>8 ha</a:t>
            </a:r>
          </a:p>
        </p:txBody>
      </p:sp>
      <p:sp>
        <p:nvSpPr>
          <p:cNvPr id="9" name="textruta 8"/>
          <p:cNvSpPr txBox="1"/>
          <p:nvPr/>
        </p:nvSpPr>
        <p:spPr>
          <a:xfrm>
            <a:off x="487001" y="4725725"/>
            <a:ext cx="697627" cy="369332"/>
          </a:xfrm>
          <a:prstGeom prst="rect">
            <a:avLst/>
          </a:prstGeom>
          <a:solidFill>
            <a:schemeClr val="bg1"/>
          </a:solidFill>
        </p:spPr>
        <p:txBody>
          <a:bodyPr wrap="none" rtlCol="0">
            <a:spAutoFit/>
          </a:bodyPr>
          <a:lstStyle/>
          <a:p>
            <a:r>
              <a:rPr lang="sv-SE" dirty="0">
                <a:latin typeface="Verdana" panose="020B0604030504040204" pitchFamily="34" charset="0"/>
                <a:ea typeface="Verdana" panose="020B0604030504040204" pitchFamily="34" charset="0"/>
                <a:cs typeface="Verdana" panose="020B0604030504040204" pitchFamily="34" charset="0"/>
              </a:rPr>
              <a:t>8 ha</a:t>
            </a:r>
          </a:p>
        </p:txBody>
      </p:sp>
      <p:sp>
        <p:nvSpPr>
          <p:cNvPr id="10" name="textruta 9"/>
          <p:cNvSpPr txBox="1"/>
          <p:nvPr/>
        </p:nvSpPr>
        <p:spPr>
          <a:xfrm>
            <a:off x="5528265" y="4725725"/>
            <a:ext cx="845103" cy="369332"/>
          </a:xfrm>
          <a:prstGeom prst="rect">
            <a:avLst/>
          </a:prstGeom>
          <a:solidFill>
            <a:schemeClr val="bg1"/>
          </a:solidFill>
        </p:spPr>
        <p:txBody>
          <a:bodyPr wrap="none" rtlCol="0">
            <a:spAutoFit/>
          </a:bodyPr>
          <a:lstStyle/>
          <a:p>
            <a:r>
              <a:rPr lang="sv-SE" dirty="0">
                <a:latin typeface="Verdana" panose="020B0604030504040204" pitchFamily="34" charset="0"/>
                <a:ea typeface="Verdana" panose="020B0604030504040204" pitchFamily="34" charset="0"/>
                <a:cs typeface="Verdana" panose="020B0604030504040204" pitchFamily="34" charset="0"/>
              </a:rPr>
              <a:t>24 ha</a:t>
            </a:r>
          </a:p>
        </p:txBody>
      </p:sp>
      <p:sp>
        <p:nvSpPr>
          <p:cNvPr id="11" name="Rektangel 10"/>
          <p:cNvSpPr/>
          <p:nvPr/>
        </p:nvSpPr>
        <p:spPr>
          <a:xfrm>
            <a:off x="113211" y="1410789"/>
            <a:ext cx="714103" cy="25909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textruta 11"/>
          <p:cNvSpPr txBox="1"/>
          <p:nvPr/>
        </p:nvSpPr>
        <p:spPr>
          <a:xfrm>
            <a:off x="3083487" y="2706261"/>
            <a:ext cx="957313" cy="461665"/>
          </a:xfrm>
          <a:prstGeom prst="rect">
            <a:avLst/>
          </a:prstGeom>
          <a:solidFill>
            <a:schemeClr val="bg1"/>
          </a:solidFill>
        </p:spPr>
        <p:txBody>
          <a:bodyPr wrap="none" rtlCol="0">
            <a:spAutoFit/>
          </a:bodyPr>
          <a:lstStyle/>
          <a:p>
            <a:r>
              <a:rPr lang="sv-SE" sz="2400" b="1" dirty="0">
                <a:latin typeface="Verdana" panose="020B0604030504040204" pitchFamily="34" charset="0"/>
                <a:ea typeface="Verdana" panose="020B0604030504040204" pitchFamily="34" charset="0"/>
                <a:cs typeface="Verdana" panose="020B0604030504040204" pitchFamily="34" charset="0"/>
              </a:rPr>
              <a:t>Loss</a:t>
            </a:r>
          </a:p>
        </p:txBody>
      </p:sp>
      <p:sp>
        <p:nvSpPr>
          <p:cNvPr id="13" name="textruta 12"/>
          <p:cNvSpPr txBox="1"/>
          <p:nvPr/>
        </p:nvSpPr>
        <p:spPr>
          <a:xfrm>
            <a:off x="889253" y="2706261"/>
            <a:ext cx="965329" cy="461665"/>
          </a:xfrm>
          <a:prstGeom prst="rect">
            <a:avLst/>
          </a:prstGeom>
          <a:solidFill>
            <a:schemeClr val="bg1"/>
          </a:solidFill>
        </p:spPr>
        <p:txBody>
          <a:bodyPr wrap="none" rtlCol="0">
            <a:spAutoFit/>
          </a:bodyPr>
          <a:lstStyle/>
          <a:p>
            <a:r>
              <a:rPr lang="sv-SE" sz="2400" b="1" dirty="0" err="1">
                <a:latin typeface="Verdana" panose="020B0604030504040204" pitchFamily="34" charset="0"/>
                <a:ea typeface="Verdana" panose="020B0604030504040204" pitchFamily="34" charset="0"/>
                <a:cs typeface="Verdana" panose="020B0604030504040204" pitchFamily="34" charset="0"/>
              </a:rPr>
              <a:t>Gain</a:t>
            </a:r>
            <a:endParaRPr lang="sv-SE" sz="2400" b="1" dirty="0">
              <a:latin typeface="Verdana" panose="020B0604030504040204" pitchFamily="34" charset="0"/>
              <a:ea typeface="Verdana" panose="020B0604030504040204" pitchFamily="34" charset="0"/>
              <a:cs typeface="Verdana" panose="020B0604030504040204" pitchFamily="34" charset="0"/>
            </a:endParaRPr>
          </a:p>
        </p:txBody>
      </p:sp>
      <p:sp>
        <p:nvSpPr>
          <p:cNvPr id="15" name="textruta 14"/>
          <p:cNvSpPr txBox="1"/>
          <p:nvPr/>
        </p:nvSpPr>
        <p:spPr>
          <a:xfrm>
            <a:off x="4889203" y="1979611"/>
            <a:ext cx="4192854" cy="707886"/>
          </a:xfrm>
          <a:prstGeom prst="rect">
            <a:avLst/>
          </a:prstGeom>
          <a:solidFill>
            <a:schemeClr val="bg1"/>
          </a:solidFill>
        </p:spPr>
        <p:txBody>
          <a:bodyPr wrap="square" rtlCol="0">
            <a:spAutoFit/>
          </a:bodyPr>
          <a:lstStyle/>
          <a:p>
            <a:r>
              <a:rPr lang="sv-SE" sz="2000" dirty="0">
                <a:latin typeface="Verdana" panose="020B0604030504040204" pitchFamily="34" charset="0"/>
                <a:ea typeface="Verdana" panose="020B0604030504040204" pitchFamily="34" charset="0"/>
                <a:cs typeface="Verdana" panose="020B0604030504040204" pitchFamily="34" charset="0"/>
              </a:rPr>
              <a:t>Habitat loss =80%</a:t>
            </a:r>
            <a:br>
              <a:rPr lang="sv-SE" sz="2000" dirty="0">
                <a:latin typeface="Verdana" panose="020B0604030504040204" pitchFamily="34" charset="0"/>
                <a:ea typeface="Verdana" panose="020B0604030504040204" pitchFamily="34" charset="0"/>
                <a:cs typeface="Verdana" panose="020B0604030504040204" pitchFamily="34" charset="0"/>
              </a:rPr>
            </a:br>
            <a:r>
              <a:rPr lang="sv-SE" sz="2000" dirty="0" err="1">
                <a:latin typeface="Verdana" panose="020B0604030504040204" pitchFamily="34" charset="0"/>
                <a:ea typeface="Verdana" panose="020B0604030504040204" pitchFamily="34" charset="0"/>
                <a:cs typeface="Verdana" panose="020B0604030504040204" pitchFamily="34" charset="0"/>
              </a:rPr>
              <a:t>Increase</a:t>
            </a:r>
            <a:r>
              <a:rPr lang="sv-SE" sz="2000" dirty="0">
                <a:latin typeface="Verdana" panose="020B0604030504040204" pitchFamily="34" charset="0"/>
                <a:ea typeface="Verdana" panose="020B0604030504040204" pitchFamily="34" charset="0"/>
                <a:cs typeface="Verdana" panose="020B0604030504040204" pitchFamily="34" charset="0"/>
              </a:rPr>
              <a:t> in isolation =20% </a:t>
            </a:r>
          </a:p>
        </p:txBody>
      </p:sp>
    </p:spTree>
    <p:extLst>
      <p:ext uri="{BB962C8B-B14F-4D97-AF65-F5344CB8AC3E}">
        <p14:creationId xmlns:p14="http://schemas.microsoft.com/office/powerpoint/2010/main" val="1746583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ktangel 6"/>
          <p:cNvSpPr/>
          <p:nvPr/>
        </p:nvSpPr>
        <p:spPr>
          <a:xfrm>
            <a:off x="69890" y="4502722"/>
            <a:ext cx="5841677" cy="5818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p:cNvSpPr>
            <a:spLocks noGrp="1"/>
          </p:cNvSpPr>
          <p:nvPr>
            <p:ph type="title"/>
          </p:nvPr>
        </p:nvSpPr>
        <p:spPr/>
        <p:txBody>
          <a:bodyPr/>
          <a:lstStyle/>
          <a:p>
            <a:r>
              <a:rPr lang="sv-SE" dirty="0" err="1"/>
              <a:t>Results</a:t>
            </a:r>
            <a:endParaRPr lang="sv-SE" dirty="0"/>
          </a:p>
        </p:txBody>
      </p:sp>
      <p:sp>
        <p:nvSpPr>
          <p:cNvPr id="3" name="Platshållare för innehåll 2"/>
          <p:cNvSpPr>
            <a:spLocks noGrp="1"/>
          </p:cNvSpPr>
          <p:nvPr>
            <p:ph sz="half" idx="1"/>
          </p:nvPr>
        </p:nvSpPr>
        <p:spPr>
          <a:xfrm>
            <a:off x="457200" y="1200150"/>
            <a:ext cx="4870884" cy="3779543"/>
          </a:xfrm>
        </p:spPr>
        <p:txBody>
          <a:bodyPr>
            <a:normAutofit/>
          </a:bodyPr>
          <a:lstStyle/>
          <a:p>
            <a:r>
              <a:rPr lang="sv-SE" dirty="0"/>
              <a:t>177 species: 147 </a:t>
            </a:r>
            <a:r>
              <a:rPr lang="sv-SE" dirty="0" err="1"/>
              <a:t>field</a:t>
            </a:r>
            <a:r>
              <a:rPr lang="sv-SE" dirty="0"/>
              <a:t> </a:t>
            </a:r>
            <a:r>
              <a:rPr lang="sv-SE" dirty="0" err="1"/>
              <a:t>layer</a:t>
            </a:r>
            <a:r>
              <a:rPr lang="sv-SE" dirty="0"/>
              <a:t>,</a:t>
            </a:r>
            <a:br>
              <a:rPr lang="sv-SE" dirty="0"/>
            </a:br>
            <a:r>
              <a:rPr lang="sv-SE" dirty="0"/>
              <a:t>113 species (21082 </a:t>
            </a:r>
            <a:r>
              <a:rPr lang="sv-SE" dirty="0" err="1"/>
              <a:t>emergent</a:t>
            </a:r>
            <a:r>
              <a:rPr lang="sv-SE" dirty="0"/>
              <a:t/>
            </a:r>
            <a:br>
              <a:rPr lang="sv-SE" dirty="0"/>
            </a:br>
            <a:r>
              <a:rPr lang="sv-SE" dirty="0" err="1" smtClean="0"/>
              <a:t>seedlings</a:t>
            </a:r>
            <a:r>
              <a:rPr lang="sv-SE" dirty="0" smtClean="0"/>
              <a:t> in the </a:t>
            </a:r>
            <a:r>
              <a:rPr lang="sv-SE" dirty="0" err="1" smtClean="0"/>
              <a:t>seed</a:t>
            </a:r>
            <a:r>
              <a:rPr lang="sv-SE" dirty="0" smtClean="0"/>
              <a:t> bank)</a:t>
            </a:r>
            <a:endParaRPr lang="sv-SE" dirty="0"/>
          </a:p>
          <a:p>
            <a:r>
              <a:rPr lang="sv-SE" dirty="0"/>
              <a:t>~1/3 less species </a:t>
            </a:r>
            <a:r>
              <a:rPr lang="sv-SE" dirty="0" err="1"/>
              <a:t>without</a:t>
            </a:r>
            <a:r>
              <a:rPr lang="sv-SE" dirty="0"/>
              <a:t> </a:t>
            </a:r>
            <a:br>
              <a:rPr lang="sv-SE" dirty="0"/>
            </a:br>
            <a:r>
              <a:rPr lang="sv-SE" dirty="0" err="1"/>
              <a:t>rotational</a:t>
            </a:r>
            <a:r>
              <a:rPr lang="sv-SE" dirty="0"/>
              <a:t> </a:t>
            </a:r>
            <a:r>
              <a:rPr lang="sv-SE" dirty="0" err="1"/>
              <a:t>grazing</a:t>
            </a:r>
            <a:endParaRPr lang="sv-SE" dirty="0"/>
          </a:p>
          <a:p>
            <a:r>
              <a:rPr lang="sv-SE" dirty="0"/>
              <a:t>~ </a:t>
            </a:r>
            <a:r>
              <a:rPr lang="sv-SE" dirty="0" err="1"/>
              <a:t>Twice</a:t>
            </a:r>
            <a:r>
              <a:rPr lang="sv-SE" dirty="0"/>
              <a:t> as </a:t>
            </a:r>
            <a:r>
              <a:rPr lang="sv-SE" dirty="0" err="1"/>
              <a:t>many</a:t>
            </a:r>
            <a:r>
              <a:rPr lang="sv-SE" dirty="0"/>
              <a:t> </a:t>
            </a:r>
            <a:r>
              <a:rPr lang="sv-SE" dirty="0" err="1"/>
              <a:t>grassland</a:t>
            </a:r>
            <a:r>
              <a:rPr lang="sv-SE" dirty="0"/>
              <a:t> specialists </a:t>
            </a:r>
            <a:r>
              <a:rPr lang="sv-SE" dirty="0" err="1"/>
              <a:t>with</a:t>
            </a:r>
            <a:r>
              <a:rPr lang="sv-SE" dirty="0"/>
              <a:t> </a:t>
            </a:r>
            <a:r>
              <a:rPr lang="sv-SE" dirty="0" err="1"/>
              <a:t>rotational</a:t>
            </a:r>
            <a:r>
              <a:rPr lang="sv-SE" dirty="0"/>
              <a:t> </a:t>
            </a:r>
            <a:br>
              <a:rPr lang="sv-SE" dirty="0"/>
            </a:br>
            <a:r>
              <a:rPr lang="sv-SE" dirty="0" err="1"/>
              <a:t>grazing</a:t>
            </a:r>
            <a:r>
              <a:rPr lang="sv-SE" dirty="0"/>
              <a:t/>
            </a:r>
            <a:br>
              <a:rPr lang="sv-SE" dirty="0"/>
            </a:br>
            <a:endParaRPr lang="sv-SE" dirty="0"/>
          </a:p>
          <a:p>
            <a:endParaRPr lang="sv-SE" dirty="0"/>
          </a:p>
        </p:txBody>
      </p:sp>
      <p:sp>
        <p:nvSpPr>
          <p:cNvPr id="4" name="Platshållare för innehåll 3"/>
          <p:cNvSpPr>
            <a:spLocks noGrp="1"/>
          </p:cNvSpPr>
          <p:nvPr>
            <p:ph sz="half" idx="2"/>
          </p:nvPr>
        </p:nvSpPr>
        <p:spPr/>
        <p:txBody>
          <a:bodyPr>
            <a:normAutofit/>
          </a:bodyPr>
          <a:lstStyle/>
          <a:p>
            <a:endParaRPr lang="sv-SE" dirty="0"/>
          </a:p>
        </p:txBody>
      </p:sp>
      <p:sp>
        <p:nvSpPr>
          <p:cNvPr id="6" name="textruta 5"/>
          <p:cNvSpPr txBox="1"/>
          <p:nvPr/>
        </p:nvSpPr>
        <p:spPr>
          <a:xfrm>
            <a:off x="6786246" y="776931"/>
            <a:ext cx="1672894" cy="300082"/>
          </a:xfrm>
          <a:prstGeom prst="rect">
            <a:avLst/>
          </a:prstGeom>
          <a:noFill/>
        </p:spPr>
        <p:txBody>
          <a:bodyPr wrap="none" rtlCol="0">
            <a:spAutoFit/>
          </a:bodyPr>
          <a:lstStyle/>
          <a:p>
            <a:r>
              <a:rPr lang="en-GB" sz="1350" i="1" dirty="0">
                <a:solidFill>
                  <a:srgbClr val="FFFFCC"/>
                </a:solidFill>
                <a:latin typeface="Tekton Pro" panose="020F0603020208020904" pitchFamily="34" charset="0"/>
              </a:rPr>
              <a:t>Campanula </a:t>
            </a:r>
            <a:r>
              <a:rPr lang="en-GB" sz="1350" i="1" dirty="0" err="1">
                <a:solidFill>
                  <a:srgbClr val="FFFFCC"/>
                </a:solidFill>
                <a:latin typeface="Tekton Pro" panose="020F0603020208020904" pitchFamily="34" charset="0"/>
              </a:rPr>
              <a:t>rotundifolia</a:t>
            </a:r>
            <a:endParaRPr lang="sv-SE" sz="1350" dirty="0">
              <a:solidFill>
                <a:srgbClr val="FFFFCC"/>
              </a:solidFill>
              <a:latin typeface="Tekton Pro" panose="020F0603020208020904" pitchFamily="34" charset="0"/>
            </a:endParaRPr>
          </a:p>
        </p:txBody>
      </p:sp>
      <p:pic>
        <p:nvPicPr>
          <p:cNvPr id="8" name="Platshållare för innehåll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645553" y="710244"/>
            <a:ext cx="4281386" cy="33337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11247711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ktangel 6"/>
          <p:cNvSpPr/>
          <p:nvPr/>
        </p:nvSpPr>
        <p:spPr>
          <a:xfrm>
            <a:off x="69890" y="4502722"/>
            <a:ext cx="5841677" cy="5818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2" name="Rubrik 1"/>
          <p:cNvSpPr>
            <a:spLocks noGrp="1"/>
          </p:cNvSpPr>
          <p:nvPr>
            <p:ph type="title"/>
          </p:nvPr>
        </p:nvSpPr>
        <p:spPr/>
        <p:txBody>
          <a:bodyPr/>
          <a:lstStyle/>
          <a:p>
            <a:r>
              <a:rPr lang="sv-SE" dirty="0" err="1"/>
              <a:t>Results</a:t>
            </a:r>
            <a:endParaRPr lang="sv-SE" dirty="0"/>
          </a:p>
        </p:txBody>
      </p:sp>
      <p:sp>
        <p:nvSpPr>
          <p:cNvPr id="4" name="Platshållare för innehåll 3"/>
          <p:cNvSpPr>
            <a:spLocks noGrp="1"/>
          </p:cNvSpPr>
          <p:nvPr>
            <p:ph sz="half" idx="2"/>
          </p:nvPr>
        </p:nvSpPr>
        <p:spPr/>
        <p:txBody>
          <a:bodyPr>
            <a:normAutofit/>
          </a:bodyPr>
          <a:lstStyle/>
          <a:p>
            <a:endParaRPr lang="sv-SE" dirty="0"/>
          </a:p>
        </p:txBody>
      </p:sp>
      <p:sp>
        <p:nvSpPr>
          <p:cNvPr id="6" name="textruta 5"/>
          <p:cNvSpPr txBox="1"/>
          <p:nvPr/>
        </p:nvSpPr>
        <p:spPr>
          <a:xfrm>
            <a:off x="6786246" y="776931"/>
            <a:ext cx="1672894" cy="300082"/>
          </a:xfrm>
          <a:prstGeom prst="rect">
            <a:avLst/>
          </a:prstGeom>
          <a:noFill/>
        </p:spPr>
        <p:txBody>
          <a:bodyPr wrap="none" rtlCol="0">
            <a:spAutoFit/>
          </a:bodyPr>
          <a:lstStyle/>
          <a:p>
            <a:r>
              <a:rPr lang="en-GB" sz="1350" i="1" dirty="0">
                <a:solidFill>
                  <a:srgbClr val="FFFFCC"/>
                </a:solidFill>
                <a:latin typeface="Tekton Pro" panose="020F0603020208020904" pitchFamily="34" charset="0"/>
              </a:rPr>
              <a:t>Campanula </a:t>
            </a:r>
            <a:r>
              <a:rPr lang="en-GB" sz="1350" i="1" dirty="0" err="1">
                <a:solidFill>
                  <a:srgbClr val="FFFFCC"/>
                </a:solidFill>
                <a:latin typeface="Tekton Pro" panose="020F0603020208020904" pitchFamily="34" charset="0"/>
              </a:rPr>
              <a:t>rotundifolia</a:t>
            </a:r>
            <a:endParaRPr lang="sv-SE" sz="1350" dirty="0">
              <a:solidFill>
                <a:srgbClr val="FFFFCC"/>
              </a:solidFill>
              <a:latin typeface="Tekton Pro" panose="020F0603020208020904" pitchFamily="34" charset="0"/>
            </a:endParaRPr>
          </a:p>
        </p:txBody>
      </p:sp>
      <p:sp>
        <p:nvSpPr>
          <p:cNvPr id="5" name="Platshållare för innehåll 4"/>
          <p:cNvSpPr>
            <a:spLocks noGrp="1"/>
          </p:cNvSpPr>
          <p:nvPr>
            <p:ph sz="half" idx="1"/>
          </p:nvPr>
        </p:nvSpPr>
        <p:spPr/>
        <p:txBody>
          <a:bodyPr>
            <a:normAutofit/>
          </a:bodyPr>
          <a:lstStyle/>
          <a:p>
            <a:pPr marL="0" indent="0">
              <a:buNone/>
            </a:pPr>
            <a:r>
              <a:rPr lang="sv-SE" dirty="0" err="1"/>
              <a:t>Patch</a:t>
            </a:r>
            <a:r>
              <a:rPr lang="sv-SE" dirty="0"/>
              <a:t> </a:t>
            </a:r>
            <a:r>
              <a:rPr lang="sv-SE" dirty="0" err="1"/>
              <a:t>scale</a:t>
            </a:r>
            <a:r>
              <a:rPr lang="sv-SE" dirty="0"/>
              <a:t> </a:t>
            </a:r>
            <a:r>
              <a:rPr lang="sv-SE" dirty="0" err="1"/>
              <a:t>diversity</a:t>
            </a:r>
            <a:endParaRPr lang="sv-SE" dirty="0"/>
          </a:p>
          <a:p>
            <a:r>
              <a:rPr lang="sv-SE" dirty="0" err="1"/>
              <a:t>Rotational</a:t>
            </a:r>
            <a:r>
              <a:rPr lang="sv-SE" dirty="0"/>
              <a:t> </a:t>
            </a:r>
            <a:r>
              <a:rPr lang="sv-SE" dirty="0" err="1"/>
              <a:t>grazing</a:t>
            </a:r>
            <a:r>
              <a:rPr lang="sv-SE" dirty="0"/>
              <a:t> +</a:t>
            </a:r>
          </a:p>
          <a:p>
            <a:r>
              <a:rPr lang="sv-SE" dirty="0" err="1"/>
              <a:t>Patch</a:t>
            </a:r>
            <a:r>
              <a:rPr lang="sv-SE" dirty="0"/>
              <a:t> </a:t>
            </a:r>
            <a:r>
              <a:rPr lang="sv-SE" dirty="0" err="1"/>
              <a:t>size</a:t>
            </a:r>
            <a:r>
              <a:rPr lang="sv-SE" dirty="0"/>
              <a:t> +</a:t>
            </a:r>
          </a:p>
          <a:p>
            <a:r>
              <a:rPr lang="sv-SE" dirty="0" err="1"/>
              <a:t>Increasing</a:t>
            </a:r>
            <a:r>
              <a:rPr lang="sv-SE" dirty="0"/>
              <a:t> </a:t>
            </a:r>
            <a:r>
              <a:rPr lang="sv-SE" dirty="0" err="1"/>
              <a:t>distance</a:t>
            </a:r>
            <a:r>
              <a:rPr lang="sv-SE" dirty="0"/>
              <a:t> –</a:t>
            </a:r>
          </a:p>
          <a:p>
            <a:endParaRPr lang="sv-SE" dirty="0"/>
          </a:p>
          <a:p>
            <a:pPr marL="0" indent="0">
              <a:buNone/>
            </a:pPr>
            <a:r>
              <a:rPr lang="sv-SE" dirty="0"/>
              <a:t/>
            </a:r>
            <a:br>
              <a:rPr lang="sv-SE" dirty="0"/>
            </a:br>
            <a:endParaRPr lang="sv-SE" dirty="0"/>
          </a:p>
        </p:txBody>
      </p:sp>
      <p:pic>
        <p:nvPicPr>
          <p:cNvPr id="9" name="Bildobjekt 8"/>
          <p:cNvPicPr>
            <a:picLocks noChangeAspect="1"/>
          </p:cNvPicPr>
          <p:nvPr/>
        </p:nvPicPr>
        <p:blipFill>
          <a:blip r:embed="rId3"/>
          <a:stretch>
            <a:fillRect/>
          </a:stretch>
        </p:blipFill>
        <p:spPr>
          <a:xfrm>
            <a:off x="4276607" y="516708"/>
            <a:ext cx="4269793" cy="3844703"/>
          </a:xfrm>
          <a:prstGeom prst="rect">
            <a:avLst/>
          </a:prstGeom>
        </p:spPr>
      </p:pic>
      <p:sp>
        <p:nvSpPr>
          <p:cNvPr id="10" name="textruta 9"/>
          <p:cNvSpPr txBox="1"/>
          <p:nvPr/>
        </p:nvSpPr>
        <p:spPr>
          <a:xfrm>
            <a:off x="5847500" y="175683"/>
            <a:ext cx="1379865" cy="369332"/>
          </a:xfrm>
          <a:prstGeom prst="rect">
            <a:avLst/>
          </a:prstGeom>
          <a:solidFill>
            <a:schemeClr val="bg1"/>
          </a:solidFill>
        </p:spPr>
        <p:txBody>
          <a:bodyPr wrap="none" rtlCol="0">
            <a:spAutoFit/>
          </a:bodyPr>
          <a:lstStyle/>
          <a:p>
            <a:r>
              <a:rPr lang="sv-SE" dirty="0" err="1">
                <a:latin typeface="Verdana" panose="020B0604030504040204" pitchFamily="34" charset="0"/>
                <a:ea typeface="Verdana" panose="020B0604030504040204" pitchFamily="34" charset="0"/>
                <a:cs typeface="Verdana" panose="020B0604030504040204" pitchFamily="34" charset="0"/>
              </a:rPr>
              <a:t>Field</a:t>
            </a:r>
            <a:r>
              <a:rPr lang="sv-SE" dirty="0">
                <a:latin typeface="Verdana" panose="020B0604030504040204" pitchFamily="34" charset="0"/>
                <a:ea typeface="Verdana" panose="020B0604030504040204" pitchFamily="34" charset="0"/>
                <a:cs typeface="Verdana" panose="020B0604030504040204" pitchFamily="34" charset="0"/>
              </a:rPr>
              <a:t> </a:t>
            </a:r>
            <a:r>
              <a:rPr lang="sv-SE" dirty="0" err="1">
                <a:latin typeface="Verdana" panose="020B0604030504040204" pitchFamily="34" charset="0"/>
                <a:ea typeface="Verdana" panose="020B0604030504040204" pitchFamily="34" charset="0"/>
                <a:cs typeface="Verdana" panose="020B0604030504040204" pitchFamily="34" charset="0"/>
              </a:rPr>
              <a:t>layer</a:t>
            </a:r>
            <a:endParaRPr lang="sv-SE" dirty="0">
              <a:latin typeface="Verdana" panose="020B0604030504040204" pitchFamily="34" charset="0"/>
              <a:ea typeface="Verdana" panose="020B0604030504040204" pitchFamily="34" charset="0"/>
              <a:cs typeface="Verdana" panose="020B0604030504040204" pitchFamily="34" charset="0"/>
            </a:endParaRPr>
          </a:p>
        </p:txBody>
      </p:sp>
      <p:pic>
        <p:nvPicPr>
          <p:cNvPr id="11" name="Bildobjekt 10"/>
          <p:cNvPicPr>
            <a:picLocks noChangeAspect="1"/>
          </p:cNvPicPr>
          <p:nvPr/>
        </p:nvPicPr>
        <p:blipFill>
          <a:blip r:embed="rId4"/>
          <a:stretch>
            <a:fillRect/>
          </a:stretch>
        </p:blipFill>
        <p:spPr>
          <a:xfrm>
            <a:off x="4647599" y="4439051"/>
            <a:ext cx="2740815" cy="552292"/>
          </a:xfrm>
          <a:prstGeom prst="rect">
            <a:avLst/>
          </a:prstGeom>
        </p:spPr>
      </p:pic>
      <p:sp>
        <p:nvSpPr>
          <p:cNvPr id="12" name="textruta 11"/>
          <p:cNvSpPr txBox="1"/>
          <p:nvPr/>
        </p:nvSpPr>
        <p:spPr>
          <a:xfrm>
            <a:off x="4985519" y="4368269"/>
            <a:ext cx="2353145" cy="584775"/>
          </a:xfrm>
          <a:prstGeom prst="rect">
            <a:avLst/>
          </a:prstGeom>
          <a:solidFill>
            <a:schemeClr val="bg1"/>
          </a:solidFill>
        </p:spPr>
        <p:txBody>
          <a:bodyPr wrap="none" rtlCol="0">
            <a:spAutoFit/>
          </a:bodyPr>
          <a:lstStyle/>
          <a:p>
            <a:r>
              <a:rPr lang="sv-SE" sz="1600" dirty="0">
                <a:latin typeface="Verdana" panose="020B0604030504040204" pitchFamily="34" charset="0"/>
                <a:ea typeface="Verdana" panose="020B0604030504040204" pitchFamily="34" charset="0"/>
                <a:cs typeface="Verdana" panose="020B0604030504040204" pitchFamily="34" charset="0"/>
              </a:rPr>
              <a:t>No </a:t>
            </a:r>
            <a:r>
              <a:rPr lang="sv-SE" sz="1600" dirty="0" err="1">
                <a:latin typeface="Verdana" panose="020B0604030504040204" pitchFamily="34" charset="0"/>
                <a:ea typeface="Verdana" panose="020B0604030504040204" pitchFamily="34" charset="0"/>
                <a:cs typeface="Verdana" panose="020B0604030504040204" pitchFamily="34" charset="0"/>
              </a:rPr>
              <a:t>rotational</a:t>
            </a:r>
            <a:r>
              <a:rPr lang="sv-SE" sz="1600" dirty="0">
                <a:latin typeface="Verdana" panose="020B0604030504040204" pitchFamily="34" charset="0"/>
                <a:ea typeface="Verdana" panose="020B0604030504040204" pitchFamily="34" charset="0"/>
                <a:cs typeface="Verdana" panose="020B0604030504040204" pitchFamily="34" charset="0"/>
              </a:rPr>
              <a:t> </a:t>
            </a:r>
            <a:r>
              <a:rPr lang="sv-SE" sz="1600" dirty="0" err="1">
                <a:latin typeface="Verdana" panose="020B0604030504040204" pitchFamily="34" charset="0"/>
                <a:ea typeface="Verdana" panose="020B0604030504040204" pitchFamily="34" charset="0"/>
                <a:cs typeface="Verdana" panose="020B0604030504040204" pitchFamily="34" charset="0"/>
              </a:rPr>
              <a:t>grazing</a:t>
            </a:r>
            <a:r>
              <a:rPr lang="sv-SE" sz="1600" dirty="0">
                <a:latin typeface="Verdana" panose="020B0604030504040204" pitchFamily="34" charset="0"/>
                <a:ea typeface="Verdana" panose="020B0604030504040204" pitchFamily="34" charset="0"/>
                <a:cs typeface="Verdana" panose="020B0604030504040204" pitchFamily="34" charset="0"/>
              </a:rPr>
              <a:t/>
            </a:r>
            <a:br>
              <a:rPr lang="sv-SE" sz="1600" dirty="0">
                <a:latin typeface="Verdana" panose="020B0604030504040204" pitchFamily="34" charset="0"/>
                <a:ea typeface="Verdana" panose="020B0604030504040204" pitchFamily="34" charset="0"/>
                <a:cs typeface="Verdana" panose="020B0604030504040204" pitchFamily="34" charset="0"/>
              </a:rPr>
            </a:br>
            <a:r>
              <a:rPr lang="sv-SE" sz="1600" dirty="0" err="1">
                <a:latin typeface="Verdana" panose="020B0604030504040204" pitchFamily="34" charset="0"/>
                <a:ea typeface="Verdana" panose="020B0604030504040204" pitchFamily="34" charset="0"/>
                <a:cs typeface="Verdana" panose="020B0604030504040204" pitchFamily="34" charset="0"/>
              </a:rPr>
              <a:t>Rotational</a:t>
            </a:r>
            <a:r>
              <a:rPr lang="sv-SE" sz="1600" dirty="0">
                <a:latin typeface="Verdana" panose="020B0604030504040204" pitchFamily="34" charset="0"/>
                <a:ea typeface="Verdana" panose="020B0604030504040204" pitchFamily="34" charset="0"/>
                <a:cs typeface="Verdana" panose="020B0604030504040204" pitchFamily="34" charset="0"/>
              </a:rPr>
              <a:t> </a:t>
            </a:r>
            <a:r>
              <a:rPr lang="sv-SE" sz="1600" dirty="0" err="1">
                <a:latin typeface="Verdana" panose="020B0604030504040204" pitchFamily="34" charset="0"/>
                <a:ea typeface="Verdana" panose="020B0604030504040204" pitchFamily="34" charset="0"/>
                <a:cs typeface="Verdana" panose="020B0604030504040204" pitchFamily="34" charset="0"/>
              </a:rPr>
              <a:t>grazing</a:t>
            </a:r>
            <a:endParaRPr lang="sv-SE" sz="16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9669850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ktangel 6"/>
          <p:cNvSpPr/>
          <p:nvPr/>
        </p:nvSpPr>
        <p:spPr>
          <a:xfrm>
            <a:off x="69890" y="4502722"/>
            <a:ext cx="5841677" cy="5818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2" name="Rubrik 1"/>
          <p:cNvSpPr>
            <a:spLocks noGrp="1"/>
          </p:cNvSpPr>
          <p:nvPr>
            <p:ph type="title"/>
          </p:nvPr>
        </p:nvSpPr>
        <p:spPr/>
        <p:txBody>
          <a:bodyPr/>
          <a:lstStyle/>
          <a:p>
            <a:r>
              <a:rPr lang="sv-SE" dirty="0" err="1"/>
              <a:t>Results</a:t>
            </a:r>
            <a:endParaRPr lang="sv-SE" dirty="0"/>
          </a:p>
        </p:txBody>
      </p:sp>
      <p:sp>
        <p:nvSpPr>
          <p:cNvPr id="4" name="Platshållare för innehåll 3"/>
          <p:cNvSpPr>
            <a:spLocks noGrp="1"/>
          </p:cNvSpPr>
          <p:nvPr>
            <p:ph sz="half" idx="2"/>
          </p:nvPr>
        </p:nvSpPr>
        <p:spPr/>
        <p:txBody>
          <a:bodyPr/>
          <a:lstStyle/>
          <a:p>
            <a:endParaRPr lang="sv-SE" dirty="0"/>
          </a:p>
        </p:txBody>
      </p:sp>
      <p:sp>
        <p:nvSpPr>
          <p:cNvPr id="6" name="textruta 5"/>
          <p:cNvSpPr txBox="1"/>
          <p:nvPr/>
        </p:nvSpPr>
        <p:spPr>
          <a:xfrm>
            <a:off x="6786246" y="776931"/>
            <a:ext cx="1672894" cy="300082"/>
          </a:xfrm>
          <a:prstGeom prst="rect">
            <a:avLst/>
          </a:prstGeom>
          <a:noFill/>
        </p:spPr>
        <p:txBody>
          <a:bodyPr wrap="none" rtlCol="0">
            <a:spAutoFit/>
          </a:bodyPr>
          <a:lstStyle/>
          <a:p>
            <a:r>
              <a:rPr lang="en-GB" sz="1350" i="1" dirty="0">
                <a:solidFill>
                  <a:srgbClr val="FFFFCC"/>
                </a:solidFill>
                <a:latin typeface="Tekton Pro" panose="020F0603020208020904" pitchFamily="34" charset="0"/>
              </a:rPr>
              <a:t>Campanula </a:t>
            </a:r>
            <a:r>
              <a:rPr lang="en-GB" sz="1350" i="1" dirty="0" err="1">
                <a:solidFill>
                  <a:srgbClr val="FFFFCC"/>
                </a:solidFill>
                <a:latin typeface="Tekton Pro" panose="020F0603020208020904" pitchFamily="34" charset="0"/>
              </a:rPr>
              <a:t>rotundifolia</a:t>
            </a:r>
            <a:endParaRPr lang="sv-SE" sz="1350" dirty="0">
              <a:solidFill>
                <a:srgbClr val="FFFFCC"/>
              </a:solidFill>
              <a:latin typeface="Tekton Pro" panose="020F0603020208020904" pitchFamily="34" charset="0"/>
            </a:endParaRPr>
          </a:p>
        </p:txBody>
      </p:sp>
      <p:sp>
        <p:nvSpPr>
          <p:cNvPr id="5" name="Platshållare för innehåll 4"/>
          <p:cNvSpPr>
            <a:spLocks noGrp="1"/>
          </p:cNvSpPr>
          <p:nvPr>
            <p:ph sz="half" idx="1"/>
          </p:nvPr>
        </p:nvSpPr>
        <p:spPr/>
        <p:txBody>
          <a:bodyPr/>
          <a:lstStyle/>
          <a:p>
            <a:pPr marL="0" indent="0">
              <a:buNone/>
            </a:pPr>
            <a:r>
              <a:rPr lang="sv-SE" dirty="0" err="1"/>
              <a:t>Patch</a:t>
            </a:r>
            <a:r>
              <a:rPr lang="sv-SE" dirty="0"/>
              <a:t> </a:t>
            </a:r>
            <a:r>
              <a:rPr lang="sv-SE" dirty="0" err="1"/>
              <a:t>scale</a:t>
            </a:r>
            <a:r>
              <a:rPr lang="sv-SE" dirty="0"/>
              <a:t> (</a:t>
            </a:r>
            <a:r>
              <a:rPr lang="sv-SE" dirty="0" err="1"/>
              <a:t>seed</a:t>
            </a:r>
            <a:r>
              <a:rPr lang="sv-SE" dirty="0"/>
              <a:t> bank)</a:t>
            </a:r>
          </a:p>
          <a:p>
            <a:r>
              <a:rPr lang="sv-SE" dirty="0" err="1"/>
              <a:t>Rotational</a:t>
            </a:r>
            <a:r>
              <a:rPr lang="sv-SE" dirty="0"/>
              <a:t> </a:t>
            </a:r>
            <a:r>
              <a:rPr lang="sv-SE" dirty="0" err="1"/>
              <a:t>grazing</a:t>
            </a:r>
            <a:r>
              <a:rPr lang="sv-SE" dirty="0"/>
              <a:t> +</a:t>
            </a:r>
          </a:p>
          <a:p>
            <a:r>
              <a:rPr lang="sv-SE" dirty="0" err="1"/>
              <a:t>Patch</a:t>
            </a:r>
            <a:r>
              <a:rPr lang="sv-SE" dirty="0"/>
              <a:t> </a:t>
            </a:r>
            <a:r>
              <a:rPr lang="sv-SE" dirty="0" err="1"/>
              <a:t>size</a:t>
            </a:r>
            <a:r>
              <a:rPr lang="sv-SE" dirty="0"/>
              <a:t> +</a:t>
            </a:r>
          </a:p>
          <a:p>
            <a:r>
              <a:rPr lang="sv-SE" dirty="0" err="1"/>
              <a:t>Increasing</a:t>
            </a:r>
            <a:r>
              <a:rPr lang="sv-SE" dirty="0"/>
              <a:t> </a:t>
            </a:r>
            <a:r>
              <a:rPr lang="sv-SE" dirty="0" err="1"/>
              <a:t>distance</a:t>
            </a:r>
            <a:r>
              <a:rPr lang="sv-SE" dirty="0"/>
              <a:t> –</a:t>
            </a:r>
          </a:p>
          <a:p>
            <a:endParaRPr lang="sv-SE" dirty="0"/>
          </a:p>
        </p:txBody>
      </p:sp>
      <p:pic>
        <p:nvPicPr>
          <p:cNvPr id="9" name="Bildobjekt 8"/>
          <p:cNvPicPr>
            <a:picLocks noChangeAspect="1"/>
          </p:cNvPicPr>
          <p:nvPr/>
        </p:nvPicPr>
        <p:blipFill>
          <a:blip r:embed="rId3"/>
          <a:stretch>
            <a:fillRect/>
          </a:stretch>
        </p:blipFill>
        <p:spPr>
          <a:xfrm>
            <a:off x="4276607" y="516708"/>
            <a:ext cx="4269793" cy="3844703"/>
          </a:xfrm>
          <a:prstGeom prst="rect">
            <a:avLst/>
          </a:prstGeom>
        </p:spPr>
      </p:pic>
      <p:sp>
        <p:nvSpPr>
          <p:cNvPr id="10" name="textruta 9"/>
          <p:cNvSpPr txBox="1"/>
          <p:nvPr/>
        </p:nvSpPr>
        <p:spPr>
          <a:xfrm>
            <a:off x="5847500" y="175683"/>
            <a:ext cx="1407758" cy="369332"/>
          </a:xfrm>
          <a:prstGeom prst="rect">
            <a:avLst/>
          </a:prstGeom>
          <a:solidFill>
            <a:schemeClr val="bg1"/>
          </a:solidFill>
        </p:spPr>
        <p:txBody>
          <a:bodyPr wrap="none" rtlCol="0">
            <a:spAutoFit/>
          </a:bodyPr>
          <a:lstStyle/>
          <a:p>
            <a:r>
              <a:rPr lang="sv-SE" dirty="0" err="1">
                <a:latin typeface="Verdana" panose="020B0604030504040204" pitchFamily="34" charset="0"/>
                <a:ea typeface="Verdana" panose="020B0604030504040204" pitchFamily="34" charset="0"/>
                <a:cs typeface="Verdana" panose="020B0604030504040204" pitchFamily="34" charset="0"/>
              </a:rPr>
              <a:t>Seed</a:t>
            </a:r>
            <a:r>
              <a:rPr lang="sv-SE" dirty="0">
                <a:latin typeface="Verdana" panose="020B0604030504040204" pitchFamily="34" charset="0"/>
                <a:ea typeface="Verdana" panose="020B0604030504040204" pitchFamily="34" charset="0"/>
                <a:cs typeface="Verdana" panose="020B0604030504040204" pitchFamily="34" charset="0"/>
              </a:rPr>
              <a:t> bank</a:t>
            </a:r>
          </a:p>
        </p:txBody>
      </p:sp>
      <p:pic>
        <p:nvPicPr>
          <p:cNvPr id="11" name="Bildobjekt 10"/>
          <p:cNvPicPr>
            <a:picLocks noChangeAspect="1"/>
          </p:cNvPicPr>
          <p:nvPr/>
        </p:nvPicPr>
        <p:blipFill>
          <a:blip r:embed="rId4"/>
          <a:stretch>
            <a:fillRect/>
          </a:stretch>
        </p:blipFill>
        <p:spPr>
          <a:xfrm>
            <a:off x="4647599" y="4439051"/>
            <a:ext cx="2740815" cy="552292"/>
          </a:xfrm>
          <a:prstGeom prst="rect">
            <a:avLst/>
          </a:prstGeom>
        </p:spPr>
      </p:pic>
      <p:sp>
        <p:nvSpPr>
          <p:cNvPr id="12" name="textruta 11"/>
          <p:cNvSpPr txBox="1"/>
          <p:nvPr/>
        </p:nvSpPr>
        <p:spPr>
          <a:xfrm>
            <a:off x="4985519" y="4368269"/>
            <a:ext cx="2353145" cy="584775"/>
          </a:xfrm>
          <a:prstGeom prst="rect">
            <a:avLst/>
          </a:prstGeom>
          <a:solidFill>
            <a:schemeClr val="bg1"/>
          </a:solidFill>
        </p:spPr>
        <p:txBody>
          <a:bodyPr wrap="none" rtlCol="0">
            <a:spAutoFit/>
          </a:bodyPr>
          <a:lstStyle/>
          <a:p>
            <a:r>
              <a:rPr lang="sv-SE" sz="1600" dirty="0">
                <a:latin typeface="Verdana" panose="020B0604030504040204" pitchFamily="34" charset="0"/>
                <a:ea typeface="Verdana" panose="020B0604030504040204" pitchFamily="34" charset="0"/>
                <a:cs typeface="Verdana" panose="020B0604030504040204" pitchFamily="34" charset="0"/>
              </a:rPr>
              <a:t>No </a:t>
            </a:r>
            <a:r>
              <a:rPr lang="sv-SE" sz="1600" dirty="0" err="1">
                <a:latin typeface="Verdana" panose="020B0604030504040204" pitchFamily="34" charset="0"/>
                <a:ea typeface="Verdana" panose="020B0604030504040204" pitchFamily="34" charset="0"/>
                <a:cs typeface="Verdana" panose="020B0604030504040204" pitchFamily="34" charset="0"/>
              </a:rPr>
              <a:t>rotational</a:t>
            </a:r>
            <a:r>
              <a:rPr lang="sv-SE" sz="1600" dirty="0">
                <a:latin typeface="Verdana" panose="020B0604030504040204" pitchFamily="34" charset="0"/>
                <a:ea typeface="Verdana" panose="020B0604030504040204" pitchFamily="34" charset="0"/>
                <a:cs typeface="Verdana" panose="020B0604030504040204" pitchFamily="34" charset="0"/>
              </a:rPr>
              <a:t> </a:t>
            </a:r>
            <a:r>
              <a:rPr lang="sv-SE" sz="1600" dirty="0" err="1">
                <a:latin typeface="Verdana" panose="020B0604030504040204" pitchFamily="34" charset="0"/>
                <a:ea typeface="Verdana" panose="020B0604030504040204" pitchFamily="34" charset="0"/>
                <a:cs typeface="Verdana" panose="020B0604030504040204" pitchFamily="34" charset="0"/>
              </a:rPr>
              <a:t>grazing</a:t>
            </a:r>
            <a:r>
              <a:rPr lang="sv-SE" sz="1600" dirty="0">
                <a:latin typeface="Verdana" panose="020B0604030504040204" pitchFamily="34" charset="0"/>
                <a:ea typeface="Verdana" panose="020B0604030504040204" pitchFamily="34" charset="0"/>
                <a:cs typeface="Verdana" panose="020B0604030504040204" pitchFamily="34" charset="0"/>
              </a:rPr>
              <a:t/>
            </a:r>
            <a:br>
              <a:rPr lang="sv-SE" sz="1600" dirty="0">
                <a:latin typeface="Verdana" panose="020B0604030504040204" pitchFamily="34" charset="0"/>
                <a:ea typeface="Verdana" panose="020B0604030504040204" pitchFamily="34" charset="0"/>
                <a:cs typeface="Verdana" panose="020B0604030504040204" pitchFamily="34" charset="0"/>
              </a:rPr>
            </a:br>
            <a:r>
              <a:rPr lang="sv-SE" sz="1600" dirty="0" err="1">
                <a:latin typeface="Verdana" panose="020B0604030504040204" pitchFamily="34" charset="0"/>
                <a:ea typeface="Verdana" panose="020B0604030504040204" pitchFamily="34" charset="0"/>
                <a:cs typeface="Verdana" panose="020B0604030504040204" pitchFamily="34" charset="0"/>
              </a:rPr>
              <a:t>Rotational</a:t>
            </a:r>
            <a:r>
              <a:rPr lang="sv-SE" sz="1600" dirty="0">
                <a:latin typeface="Verdana" panose="020B0604030504040204" pitchFamily="34" charset="0"/>
                <a:ea typeface="Verdana" panose="020B0604030504040204" pitchFamily="34" charset="0"/>
                <a:cs typeface="Verdana" panose="020B0604030504040204" pitchFamily="34" charset="0"/>
              </a:rPr>
              <a:t> </a:t>
            </a:r>
            <a:r>
              <a:rPr lang="sv-SE" sz="1600" dirty="0" err="1">
                <a:latin typeface="Verdana" panose="020B0604030504040204" pitchFamily="34" charset="0"/>
                <a:ea typeface="Verdana" panose="020B0604030504040204" pitchFamily="34" charset="0"/>
                <a:cs typeface="Verdana" panose="020B0604030504040204" pitchFamily="34" charset="0"/>
              </a:rPr>
              <a:t>grazing</a:t>
            </a:r>
            <a:endParaRPr lang="sv-SE" sz="1600" dirty="0">
              <a:latin typeface="Verdana" panose="020B0604030504040204" pitchFamily="34" charset="0"/>
              <a:ea typeface="Verdana" panose="020B0604030504040204" pitchFamily="34" charset="0"/>
              <a:cs typeface="Verdana" panose="020B0604030504040204" pitchFamily="34" charset="0"/>
            </a:endParaRPr>
          </a:p>
        </p:txBody>
      </p:sp>
      <p:pic>
        <p:nvPicPr>
          <p:cNvPr id="8" name="Bildobjekt 7"/>
          <p:cNvPicPr>
            <a:picLocks noChangeAspect="1"/>
          </p:cNvPicPr>
          <p:nvPr/>
        </p:nvPicPr>
        <p:blipFill>
          <a:blip r:embed="rId5"/>
          <a:stretch>
            <a:fillRect/>
          </a:stretch>
        </p:blipFill>
        <p:spPr>
          <a:xfrm>
            <a:off x="4647599" y="455175"/>
            <a:ext cx="4144113" cy="3967768"/>
          </a:xfrm>
          <a:prstGeom prst="rect">
            <a:avLst/>
          </a:prstGeom>
        </p:spPr>
      </p:pic>
      <p:pic>
        <p:nvPicPr>
          <p:cNvPr id="13" name="Bildobjekt 12"/>
          <p:cNvPicPr>
            <a:picLocks noChangeAspect="1"/>
          </p:cNvPicPr>
          <p:nvPr/>
        </p:nvPicPr>
        <p:blipFill>
          <a:blip r:embed="rId6"/>
          <a:stretch>
            <a:fillRect/>
          </a:stretch>
        </p:blipFill>
        <p:spPr>
          <a:xfrm>
            <a:off x="4647481" y="4400311"/>
            <a:ext cx="398970" cy="520690"/>
          </a:xfrm>
          <a:prstGeom prst="rect">
            <a:avLst/>
          </a:prstGeom>
        </p:spPr>
      </p:pic>
      <p:sp>
        <p:nvSpPr>
          <p:cNvPr id="14" name="Rektangel 13"/>
          <p:cNvSpPr/>
          <p:nvPr/>
        </p:nvSpPr>
        <p:spPr>
          <a:xfrm>
            <a:off x="5911567" y="643990"/>
            <a:ext cx="2440341" cy="5818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Tree>
    <p:extLst>
      <p:ext uri="{BB962C8B-B14F-4D97-AF65-F5344CB8AC3E}">
        <p14:creationId xmlns:p14="http://schemas.microsoft.com/office/powerpoint/2010/main" val="102424800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Rektangel 10"/>
          <p:cNvSpPr/>
          <p:nvPr/>
        </p:nvSpPr>
        <p:spPr>
          <a:xfrm>
            <a:off x="69890" y="4502722"/>
            <a:ext cx="5841677" cy="5818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218" name="Rubrik 1"/>
          <p:cNvSpPr>
            <a:spLocks noGrp="1"/>
          </p:cNvSpPr>
          <p:nvPr>
            <p:ph type="title"/>
          </p:nvPr>
        </p:nvSpPr>
        <p:spPr/>
        <p:txBody>
          <a:bodyPr/>
          <a:lstStyle/>
          <a:p>
            <a:endParaRPr lang="en-GB" altLang="sv-SE" dirty="0"/>
          </a:p>
        </p:txBody>
      </p:sp>
      <p:pic>
        <p:nvPicPr>
          <p:cNvPr id="2" name="Bildobjekt 1"/>
          <p:cNvPicPr>
            <a:picLocks noChangeAspect="1"/>
          </p:cNvPicPr>
          <p:nvPr/>
        </p:nvPicPr>
        <p:blipFill rotWithShape="1">
          <a:blip r:embed="rId3"/>
          <a:srcRect b="9044"/>
          <a:stretch/>
        </p:blipFill>
        <p:spPr>
          <a:xfrm>
            <a:off x="4680013" y="1977684"/>
            <a:ext cx="3921044" cy="2268252"/>
          </a:xfrm>
          <a:prstGeom prst="rect">
            <a:avLst/>
          </a:prstGeom>
        </p:spPr>
      </p:pic>
      <p:pic>
        <p:nvPicPr>
          <p:cNvPr id="3" name="Bildobjekt 2"/>
          <p:cNvPicPr>
            <a:picLocks noChangeAspect="1"/>
          </p:cNvPicPr>
          <p:nvPr/>
        </p:nvPicPr>
        <p:blipFill>
          <a:blip r:embed="rId4"/>
          <a:stretch>
            <a:fillRect/>
          </a:stretch>
        </p:blipFill>
        <p:spPr>
          <a:xfrm>
            <a:off x="359532" y="465517"/>
            <a:ext cx="4128514" cy="2312993"/>
          </a:xfrm>
          <a:prstGeom prst="rect">
            <a:avLst/>
          </a:prstGeom>
        </p:spPr>
      </p:pic>
      <p:sp>
        <p:nvSpPr>
          <p:cNvPr id="4" name="textruta 3"/>
          <p:cNvSpPr txBox="1"/>
          <p:nvPr/>
        </p:nvSpPr>
        <p:spPr>
          <a:xfrm>
            <a:off x="1115616" y="2571750"/>
            <a:ext cx="1770036" cy="646331"/>
          </a:xfrm>
          <a:prstGeom prst="rect">
            <a:avLst/>
          </a:prstGeom>
          <a:solidFill>
            <a:schemeClr val="bg1"/>
          </a:solidFill>
        </p:spPr>
        <p:txBody>
          <a:bodyPr wrap="none" rtlCol="0">
            <a:spAutoFit/>
          </a:bodyPr>
          <a:lstStyle/>
          <a:p>
            <a:r>
              <a:rPr lang="sv-SE" dirty="0">
                <a:latin typeface="Verdana" panose="020B0604030504040204" pitchFamily="34" charset="0"/>
                <a:ea typeface="Verdana" panose="020B0604030504040204" pitchFamily="34" charset="0"/>
                <a:cs typeface="Verdana" panose="020B0604030504040204" pitchFamily="34" charset="0"/>
              </a:rPr>
              <a:t>No </a:t>
            </a:r>
            <a:r>
              <a:rPr lang="sv-SE" dirty="0" err="1">
                <a:latin typeface="Verdana" panose="020B0604030504040204" pitchFamily="34" charset="0"/>
                <a:ea typeface="Verdana" panose="020B0604030504040204" pitchFamily="34" charset="0"/>
                <a:cs typeface="Verdana" panose="020B0604030504040204" pitchFamily="34" charset="0"/>
              </a:rPr>
              <a:t>rotational</a:t>
            </a:r>
            <a:r>
              <a:rPr lang="sv-SE" dirty="0">
                <a:latin typeface="Verdana" panose="020B0604030504040204" pitchFamily="34" charset="0"/>
                <a:ea typeface="Verdana" panose="020B0604030504040204" pitchFamily="34" charset="0"/>
                <a:cs typeface="Verdana" panose="020B0604030504040204" pitchFamily="34" charset="0"/>
              </a:rPr>
              <a:t> </a:t>
            </a:r>
            <a:br>
              <a:rPr lang="sv-SE" dirty="0">
                <a:latin typeface="Verdana" panose="020B0604030504040204" pitchFamily="34" charset="0"/>
                <a:ea typeface="Verdana" panose="020B0604030504040204" pitchFamily="34" charset="0"/>
                <a:cs typeface="Verdana" panose="020B0604030504040204" pitchFamily="34" charset="0"/>
              </a:rPr>
            </a:br>
            <a:r>
              <a:rPr lang="sv-SE" dirty="0" err="1">
                <a:latin typeface="Verdana" panose="020B0604030504040204" pitchFamily="34" charset="0"/>
                <a:ea typeface="Verdana" panose="020B0604030504040204" pitchFamily="34" charset="0"/>
                <a:cs typeface="Verdana" panose="020B0604030504040204" pitchFamily="34" charset="0"/>
              </a:rPr>
              <a:t>grazing</a:t>
            </a:r>
            <a:endParaRPr lang="sv-SE" dirty="0">
              <a:latin typeface="Verdana" panose="020B0604030504040204" pitchFamily="34" charset="0"/>
              <a:ea typeface="Verdana" panose="020B0604030504040204" pitchFamily="34" charset="0"/>
              <a:cs typeface="Verdana" panose="020B0604030504040204" pitchFamily="34" charset="0"/>
            </a:endParaRPr>
          </a:p>
        </p:txBody>
      </p:sp>
      <p:sp>
        <p:nvSpPr>
          <p:cNvPr id="6" name="textruta 5"/>
          <p:cNvSpPr txBox="1"/>
          <p:nvPr/>
        </p:nvSpPr>
        <p:spPr>
          <a:xfrm>
            <a:off x="2745379" y="2571750"/>
            <a:ext cx="1455869" cy="646331"/>
          </a:xfrm>
          <a:prstGeom prst="rect">
            <a:avLst/>
          </a:prstGeom>
          <a:solidFill>
            <a:schemeClr val="bg1"/>
          </a:solidFill>
        </p:spPr>
        <p:txBody>
          <a:bodyPr wrap="square" rtlCol="0">
            <a:spAutoFit/>
          </a:bodyPr>
          <a:lstStyle/>
          <a:p>
            <a:r>
              <a:rPr lang="sv-SE" dirty="0" err="1">
                <a:latin typeface="Verdana" panose="020B0604030504040204" pitchFamily="34" charset="0"/>
                <a:ea typeface="Verdana" panose="020B0604030504040204" pitchFamily="34" charset="0"/>
                <a:cs typeface="Verdana" panose="020B0604030504040204" pitchFamily="34" charset="0"/>
              </a:rPr>
              <a:t>Rotational</a:t>
            </a:r>
            <a:r>
              <a:rPr lang="sv-SE" dirty="0">
                <a:latin typeface="Verdana" panose="020B0604030504040204" pitchFamily="34" charset="0"/>
                <a:ea typeface="Verdana" panose="020B0604030504040204" pitchFamily="34" charset="0"/>
                <a:cs typeface="Verdana" panose="020B0604030504040204" pitchFamily="34" charset="0"/>
              </a:rPr>
              <a:t> </a:t>
            </a:r>
            <a:br>
              <a:rPr lang="sv-SE" dirty="0">
                <a:latin typeface="Verdana" panose="020B0604030504040204" pitchFamily="34" charset="0"/>
                <a:ea typeface="Verdana" panose="020B0604030504040204" pitchFamily="34" charset="0"/>
                <a:cs typeface="Verdana" panose="020B0604030504040204" pitchFamily="34" charset="0"/>
              </a:rPr>
            </a:br>
            <a:r>
              <a:rPr lang="sv-SE" dirty="0" err="1">
                <a:latin typeface="Verdana" panose="020B0604030504040204" pitchFamily="34" charset="0"/>
                <a:ea typeface="Verdana" panose="020B0604030504040204" pitchFamily="34" charset="0"/>
                <a:cs typeface="Verdana" panose="020B0604030504040204" pitchFamily="34" charset="0"/>
              </a:rPr>
              <a:t>grazing</a:t>
            </a:r>
            <a:endParaRPr lang="sv-SE" dirty="0">
              <a:latin typeface="Verdana" panose="020B0604030504040204" pitchFamily="34" charset="0"/>
              <a:ea typeface="Verdana" panose="020B0604030504040204" pitchFamily="34" charset="0"/>
              <a:cs typeface="Verdana" panose="020B0604030504040204" pitchFamily="34" charset="0"/>
            </a:endParaRPr>
          </a:p>
        </p:txBody>
      </p:sp>
      <p:sp>
        <p:nvSpPr>
          <p:cNvPr id="7" name="textruta 6"/>
          <p:cNvSpPr txBox="1"/>
          <p:nvPr/>
        </p:nvSpPr>
        <p:spPr>
          <a:xfrm>
            <a:off x="5372507" y="4029913"/>
            <a:ext cx="1770036" cy="646331"/>
          </a:xfrm>
          <a:prstGeom prst="rect">
            <a:avLst/>
          </a:prstGeom>
          <a:solidFill>
            <a:schemeClr val="bg1"/>
          </a:solidFill>
        </p:spPr>
        <p:txBody>
          <a:bodyPr wrap="none" rtlCol="0">
            <a:spAutoFit/>
          </a:bodyPr>
          <a:lstStyle/>
          <a:p>
            <a:r>
              <a:rPr lang="sv-SE" dirty="0">
                <a:latin typeface="Verdana" panose="020B0604030504040204" pitchFamily="34" charset="0"/>
                <a:ea typeface="Verdana" panose="020B0604030504040204" pitchFamily="34" charset="0"/>
                <a:cs typeface="Verdana" panose="020B0604030504040204" pitchFamily="34" charset="0"/>
              </a:rPr>
              <a:t>No </a:t>
            </a:r>
            <a:r>
              <a:rPr lang="sv-SE" dirty="0" err="1">
                <a:latin typeface="Verdana" panose="020B0604030504040204" pitchFamily="34" charset="0"/>
                <a:ea typeface="Verdana" panose="020B0604030504040204" pitchFamily="34" charset="0"/>
                <a:cs typeface="Verdana" panose="020B0604030504040204" pitchFamily="34" charset="0"/>
              </a:rPr>
              <a:t>rotational</a:t>
            </a:r>
            <a:r>
              <a:rPr lang="sv-SE" dirty="0">
                <a:latin typeface="Verdana" panose="020B0604030504040204" pitchFamily="34" charset="0"/>
                <a:ea typeface="Verdana" panose="020B0604030504040204" pitchFamily="34" charset="0"/>
                <a:cs typeface="Verdana" panose="020B0604030504040204" pitchFamily="34" charset="0"/>
              </a:rPr>
              <a:t> </a:t>
            </a:r>
            <a:br>
              <a:rPr lang="sv-SE" dirty="0">
                <a:latin typeface="Verdana" panose="020B0604030504040204" pitchFamily="34" charset="0"/>
                <a:ea typeface="Verdana" panose="020B0604030504040204" pitchFamily="34" charset="0"/>
                <a:cs typeface="Verdana" panose="020B0604030504040204" pitchFamily="34" charset="0"/>
              </a:rPr>
            </a:br>
            <a:r>
              <a:rPr lang="sv-SE" dirty="0" err="1">
                <a:latin typeface="Verdana" panose="020B0604030504040204" pitchFamily="34" charset="0"/>
                <a:ea typeface="Verdana" panose="020B0604030504040204" pitchFamily="34" charset="0"/>
                <a:cs typeface="Verdana" panose="020B0604030504040204" pitchFamily="34" charset="0"/>
              </a:rPr>
              <a:t>grazing</a:t>
            </a:r>
            <a:endParaRPr lang="sv-SE" dirty="0">
              <a:latin typeface="Verdana" panose="020B0604030504040204" pitchFamily="34" charset="0"/>
              <a:ea typeface="Verdana" panose="020B0604030504040204" pitchFamily="34" charset="0"/>
              <a:cs typeface="Verdana" panose="020B0604030504040204" pitchFamily="34" charset="0"/>
            </a:endParaRPr>
          </a:p>
        </p:txBody>
      </p:sp>
      <p:sp>
        <p:nvSpPr>
          <p:cNvPr id="8" name="textruta 7"/>
          <p:cNvSpPr txBox="1"/>
          <p:nvPr/>
        </p:nvSpPr>
        <p:spPr>
          <a:xfrm>
            <a:off x="7002270" y="4029913"/>
            <a:ext cx="1455869" cy="646331"/>
          </a:xfrm>
          <a:prstGeom prst="rect">
            <a:avLst/>
          </a:prstGeom>
          <a:solidFill>
            <a:schemeClr val="bg1"/>
          </a:solidFill>
        </p:spPr>
        <p:txBody>
          <a:bodyPr wrap="square" rtlCol="0">
            <a:spAutoFit/>
          </a:bodyPr>
          <a:lstStyle/>
          <a:p>
            <a:r>
              <a:rPr lang="sv-SE" dirty="0" err="1">
                <a:latin typeface="Verdana" panose="020B0604030504040204" pitchFamily="34" charset="0"/>
                <a:ea typeface="Verdana" panose="020B0604030504040204" pitchFamily="34" charset="0"/>
                <a:cs typeface="Verdana" panose="020B0604030504040204" pitchFamily="34" charset="0"/>
              </a:rPr>
              <a:t>Rotational</a:t>
            </a:r>
            <a:r>
              <a:rPr lang="sv-SE" dirty="0">
                <a:latin typeface="Verdana" panose="020B0604030504040204" pitchFamily="34" charset="0"/>
                <a:ea typeface="Verdana" panose="020B0604030504040204" pitchFamily="34" charset="0"/>
                <a:cs typeface="Verdana" panose="020B0604030504040204" pitchFamily="34" charset="0"/>
              </a:rPr>
              <a:t> </a:t>
            </a:r>
            <a:br>
              <a:rPr lang="sv-SE" dirty="0">
                <a:latin typeface="Verdana" panose="020B0604030504040204" pitchFamily="34" charset="0"/>
                <a:ea typeface="Verdana" panose="020B0604030504040204" pitchFamily="34" charset="0"/>
                <a:cs typeface="Verdana" panose="020B0604030504040204" pitchFamily="34" charset="0"/>
              </a:rPr>
            </a:br>
            <a:r>
              <a:rPr lang="sv-SE" dirty="0" err="1">
                <a:latin typeface="Verdana" panose="020B0604030504040204" pitchFamily="34" charset="0"/>
                <a:ea typeface="Verdana" panose="020B0604030504040204" pitchFamily="34" charset="0"/>
                <a:cs typeface="Verdana" panose="020B0604030504040204" pitchFamily="34" charset="0"/>
              </a:rPr>
              <a:t>grazing</a:t>
            </a:r>
            <a:endParaRPr lang="sv-SE" dirty="0">
              <a:latin typeface="Verdana" panose="020B0604030504040204" pitchFamily="34" charset="0"/>
              <a:ea typeface="Verdana" panose="020B0604030504040204" pitchFamily="34" charset="0"/>
              <a:cs typeface="Verdana" panose="020B0604030504040204" pitchFamily="34" charset="0"/>
            </a:endParaRPr>
          </a:p>
        </p:txBody>
      </p:sp>
      <p:sp>
        <p:nvSpPr>
          <p:cNvPr id="9" name="textruta 8"/>
          <p:cNvSpPr txBox="1"/>
          <p:nvPr/>
        </p:nvSpPr>
        <p:spPr>
          <a:xfrm rot="16200000">
            <a:off x="-487930" y="1335791"/>
            <a:ext cx="1890261" cy="369332"/>
          </a:xfrm>
          <a:prstGeom prst="rect">
            <a:avLst/>
          </a:prstGeom>
          <a:solidFill>
            <a:schemeClr val="bg1"/>
          </a:solidFill>
        </p:spPr>
        <p:txBody>
          <a:bodyPr wrap="none" rtlCol="0">
            <a:spAutoFit/>
          </a:bodyPr>
          <a:lstStyle/>
          <a:p>
            <a:r>
              <a:rPr lang="sv-SE" dirty="0" err="1">
                <a:latin typeface="Verdana" panose="020B0604030504040204" pitchFamily="34" charset="0"/>
                <a:ea typeface="Verdana" panose="020B0604030504040204" pitchFamily="34" charset="0"/>
                <a:cs typeface="Verdana" panose="020B0604030504040204" pitchFamily="34" charset="0"/>
              </a:rPr>
              <a:t>Allelic</a:t>
            </a:r>
            <a:r>
              <a:rPr lang="sv-SE" dirty="0">
                <a:latin typeface="Verdana" panose="020B0604030504040204" pitchFamily="34" charset="0"/>
                <a:ea typeface="Verdana" panose="020B0604030504040204" pitchFamily="34" charset="0"/>
                <a:cs typeface="Verdana" panose="020B0604030504040204" pitchFamily="34" charset="0"/>
              </a:rPr>
              <a:t> </a:t>
            </a:r>
            <a:r>
              <a:rPr lang="sv-SE" dirty="0" err="1">
                <a:latin typeface="Verdana" panose="020B0604030504040204" pitchFamily="34" charset="0"/>
                <a:ea typeface="Verdana" panose="020B0604030504040204" pitchFamily="34" charset="0"/>
                <a:cs typeface="Verdana" panose="020B0604030504040204" pitchFamily="34" charset="0"/>
              </a:rPr>
              <a:t>richness</a:t>
            </a:r>
            <a:endParaRPr lang="sv-SE" dirty="0">
              <a:latin typeface="Verdana" panose="020B0604030504040204" pitchFamily="34" charset="0"/>
              <a:ea typeface="Verdana" panose="020B0604030504040204" pitchFamily="34" charset="0"/>
              <a:cs typeface="Verdana" panose="020B0604030504040204" pitchFamily="34" charset="0"/>
            </a:endParaRPr>
          </a:p>
        </p:txBody>
      </p:sp>
      <p:sp>
        <p:nvSpPr>
          <p:cNvPr id="10" name="textruta 9"/>
          <p:cNvSpPr txBox="1"/>
          <p:nvPr/>
        </p:nvSpPr>
        <p:spPr>
          <a:xfrm rot="16200000">
            <a:off x="2786354" y="2927144"/>
            <a:ext cx="4050276" cy="369332"/>
          </a:xfrm>
          <a:prstGeom prst="rect">
            <a:avLst/>
          </a:prstGeom>
          <a:solidFill>
            <a:schemeClr val="bg1"/>
          </a:solidFill>
        </p:spPr>
        <p:txBody>
          <a:bodyPr wrap="none" rtlCol="0">
            <a:spAutoFit/>
          </a:bodyPr>
          <a:lstStyle/>
          <a:p>
            <a:r>
              <a:rPr lang="sv-SE" dirty="0">
                <a:latin typeface="Verdana" panose="020B0604030504040204" pitchFamily="34" charset="0"/>
                <a:ea typeface="Verdana" panose="020B0604030504040204" pitchFamily="34" charset="0"/>
                <a:cs typeface="Verdana" panose="020B0604030504040204" pitchFamily="34" charset="0"/>
              </a:rPr>
              <a:t>Population </a:t>
            </a:r>
            <a:r>
              <a:rPr lang="sv-SE" dirty="0" err="1">
                <a:latin typeface="Verdana" panose="020B0604030504040204" pitchFamily="34" charset="0"/>
                <a:ea typeface="Verdana" panose="020B0604030504040204" pitchFamily="34" charset="0"/>
                <a:cs typeface="Verdana" panose="020B0604030504040204" pitchFamily="34" charset="0"/>
              </a:rPr>
              <a:t>genetic</a:t>
            </a:r>
            <a:r>
              <a:rPr lang="sv-SE" dirty="0">
                <a:latin typeface="Verdana" panose="020B0604030504040204" pitchFamily="34" charset="0"/>
                <a:ea typeface="Verdana" panose="020B0604030504040204" pitchFamily="34" charset="0"/>
                <a:cs typeface="Verdana" panose="020B0604030504040204" pitchFamily="34" charset="0"/>
              </a:rPr>
              <a:t> </a:t>
            </a:r>
            <a:r>
              <a:rPr lang="sv-SE" dirty="0" err="1">
                <a:latin typeface="Verdana" panose="020B0604030504040204" pitchFamily="34" charset="0"/>
                <a:ea typeface="Verdana" panose="020B0604030504040204" pitchFamily="34" charset="0"/>
                <a:cs typeface="Verdana" panose="020B0604030504040204" pitchFamily="34" charset="0"/>
              </a:rPr>
              <a:t>differenciation</a:t>
            </a:r>
            <a:endParaRPr lang="sv-SE" dirty="0">
              <a:latin typeface="Verdana" panose="020B0604030504040204" pitchFamily="34" charset="0"/>
              <a:ea typeface="Verdana" panose="020B0604030504040204" pitchFamily="34" charset="0"/>
              <a:cs typeface="Verdana" panose="020B0604030504040204" pitchFamily="34" charset="0"/>
            </a:endParaRPr>
          </a:p>
        </p:txBody>
      </p:sp>
      <p:pic>
        <p:nvPicPr>
          <p:cNvPr id="12" name="Platshållare för innehåll 3"/>
          <p:cNvPicPr>
            <a:picLocks noGrp="1" noChangeAspect="1"/>
          </p:cNvPicPr>
          <p:nvPr>
            <p:ph idx="1"/>
          </p:nvPr>
        </p:nvPicPr>
        <p:blipFill rotWithShape="1">
          <a:blip r:embed="rId5" cstate="print">
            <a:extLst>
              <a:ext uri="{28A0092B-C50C-407E-A947-70E740481C1C}">
                <a14:useLocalDpi xmlns:a14="http://schemas.microsoft.com/office/drawing/2010/main" val="0"/>
              </a:ext>
            </a:extLst>
          </a:blip>
          <a:srcRect t="17286"/>
          <a:stretch/>
        </p:blipFill>
        <p:spPr>
          <a:xfrm>
            <a:off x="7326338" y="-207138"/>
            <a:ext cx="1645640" cy="204176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3" name="textruta 12"/>
          <p:cNvSpPr txBox="1"/>
          <p:nvPr/>
        </p:nvSpPr>
        <p:spPr>
          <a:xfrm>
            <a:off x="180418" y="4470460"/>
            <a:ext cx="3493264" cy="646331"/>
          </a:xfrm>
          <a:prstGeom prst="rect">
            <a:avLst/>
          </a:prstGeom>
          <a:noFill/>
        </p:spPr>
        <p:txBody>
          <a:bodyPr wrap="none" rtlCol="0">
            <a:spAutoFit/>
          </a:bodyPr>
          <a:lstStyle/>
          <a:p>
            <a:r>
              <a:rPr lang="sv-SE" dirty="0" err="1">
                <a:latin typeface="Verdana" panose="020B0604030504040204" pitchFamily="34" charset="0"/>
                <a:ea typeface="Verdana" panose="020B0604030504040204" pitchFamily="34" charset="0"/>
                <a:cs typeface="Verdana" panose="020B0604030504040204" pitchFamily="34" charset="0"/>
              </a:rPr>
              <a:t>Plue</a:t>
            </a:r>
            <a:r>
              <a:rPr lang="sv-SE" dirty="0">
                <a:latin typeface="Verdana" panose="020B0604030504040204" pitchFamily="34" charset="0"/>
                <a:ea typeface="Verdana" panose="020B0604030504040204" pitchFamily="34" charset="0"/>
                <a:cs typeface="Verdana" panose="020B0604030504040204" pitchFamily="34" charset="0"/>
              </a:rPr>
              <a:t>, </a:t>
            </a:r>
            <a:r>
              <a:rPr lang="sv-SE" dirty="0" err="1">
                <a:latin typeface="Verdana" panose="020B0604030504040204" pitchFamily="34" charset="0"/>
                <a:ea typeface="Verdana" panose="020B0604030504040204" pitchFamily="34" charset="0"/>
                <a:cs typeface="Verdana" panose="020B0604030504040204" pitchFamily="34" charset="0"/>
              </a:rPr>
              <a:t>Aavik</a:t>
            </a:r>
            <a:r>
              <a:rPr lang="sv-SE" dirty="0">
                <a:latin typeface="Verdana" panose="020B0604030504040204" pitchFamily="34" charset="0"/>
                <a:ea typeface="Verdana" panose="020B0604030504040204" pitchFamily="34" charset="0"/>
                <a:cs typeface="Verdana" panose="020B0604030504040204" pitchFamily="34" charset="0"/>
              </a:rPr>
              <a:t> &amp; </a:t>
            </a:r>
            <a:r>
              <a:rPr lang="sv-SE" dirty="0" smtClean="0">
                <a:latin typeface="Verdana" panose="020B0604030504040204" pitchFamily="34" charset="0"/>
                <a:ea typeface="Verdana" panose="020B0604030504040204" pitchFamily="34" charset="0"/>
                <a:cs typeface="Verdana" panose="020B0604030504040204" pitchFamily="34" charset="0"/>
              </a:rPr>
              <a:t>Cousins 2018</a:t>
            </a:r>
            <a:r>
              <a:rPr lang="sv-SE" dirty="0">
                <a:latin typeface="Verdana" panose="020B0604030504040204" pitchFamily="34" charset="0"/>
                <a:ea typeface="Verdana" panose="020B0604030504040204" pitchFamily="34" charset="0"/>
                <a:cs typeface="Verdana" panose="020B0604030504040204" pitchFamily="34" charset="0"/>
              </a:rPr>
              <a:t/>
            </a:r>
            <a:br>
              <a:rPr lang="sv-SE" dirty="0">
                <a:latin typeface="Verdana" panose="020B0604030504040204" pitchFamily="34" charset="0"/>
                <a:ea typeface="Verdana" panose="020B0604030504040204" pitchFamily="34" charset="0"/>
                <a:cs typeface="Verdana" panose="020B0604030504040204" pitchFamily="34" charset="0"/>
              </a:rPr>
            </a:br>
            <a:r>
              <a:rPr lang="sv-SE" dirty="0" err="1" smtClean="0">
                <a:latin typeface="Verdana" panose="020B0604030504040204" pitchFamily="34" charset="0"/>
                <a:ea typeface="Verdana" panose="020B0604030504040204" pitchFamily="34" charset="0"/>
                <a:cs typeface="Verdana" panose="020B0604030504040204" pitchFamily="34" charset="0"/>
              </a:rPr>
              <a:t>Diversty</a:t>
            </a:r>
            <a:r>
              <a:rPr lang="sv-SE" dirty="0" smtClean="0">
                <a:latin typeface="Verdana" panose="020B0604030504040204" pitchFamily="34" charset="0"/>
                <a:ea typeface="Verdana" panose="020B0604030504040204" pitchFamily="34" charset="0"/>
                <a:cs typeface="Verdana" panose="020B0604030504040204" pitchFamily="34" charset="0"/>
              </a:rPr>
              <a:t> &amp; Distribution</a:t>
            </a:r>
            <a:endParaRPr lang="sv-SE"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74103420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30"/>
          <p:cNvSpPr txBox="1">
            <a:spLocks noChangeArrowheads="1"/>
          </p:cNvSpPr>
          <p:nvPr/>
        </p:nvSpPr>
        <p:spPr bwMode="auto">
          <a:xfrm>
            <a:off x="148460" y="1267836"/>
            <a:ext cx="3068469" cy="369332"/>
          </a:xfrm>
          <a:prstGeom prst="rect">
            <a:avLst/>
          </a:prstGeom>
          <a:noFill/>
          <a:ln w="9525">
            <a:noFill/>
            <a:miter lim="800000"/>
            <a:headEnd/>
            <a:tailEnd/>
          </a:ln>
        </p:spPr>
        <p:txBody>
          <a:bodyPr wrap="none">
            <a:spAutoFit/>
          </a:bodyPr>
          <a:lstStyle/>
          <a:p>
            <a:r>
              <a:rPr lang="en-GB" dirty="0" smtClean="0">
                <a:solidFill>
                  <a:srgbClr val="002060"/>
                </a:solidFill>
                <a:latin typeface="Verdana" panose="020B0604030504040204" pitchFamily="34" charset="0"/>
                <a:ea typeface="Verdana" panose="020B0604030504040204" pitchFamily="34" charset="0"/>
                <a:cs typeface="Verdana" panose="020B0604030504040204" pitchFamily="34" charset="0"/>
              </a:rPr>
              <a:t>Species diversity (15 </a:t>
            </a:r>
            <a:r>
              <a:rPr lang="en-GB" dirty="0" err="1" smtClean="0">
                <a:solidFill>
                  <a:srgbClr val="002060"/>
                </a:solidFill>
                <a:latin typeface="Verdana" panose="020B0604030504040204" pitchFamily="34" charset="0"/>
                <a:ea typeface="Verdana" panose="020B0604030504040204" pitchFamily="34" charset="0"/>
                <a:cs typeface="Verdana" panose="020B0604030504040204" pitchFamily="34" charset="0"/>
              </a:rPr>
              <a:t>sp</a:t>
            </a:r>
            <a:r>
              <a:rPr lang="en-GB" dirty="0" smtClean="0">
                <a:solidFill>
                  <a:srgbClr val="002060"/>
                </a:solidFill>
                <a:latin typeface="Verdana" panose="020B0604030504040204" pitchFamily="34" charset="0"/>
                <a:ea typeface="Verdana" panose="020B0604030504040204" pitchFamily="34" charset="0"/>
                <a:cs typeface="Verdana" panose="020B0604030504040204" pitchFamily="34" charset="0"/>
              </a:rPr>
              <a:t>)</a:t>
            </a:r>
            <a:endParaRPr lang="en-US" dirty="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6" name="TextBox 30"/>
          <p:cNvSpPr txBox="1">
            <a:spLocks noChangeArrowheads="1"/>
          </p:cNvSpPr>
          <p:nvPr/>
        </p:nvSpPr>
        <p:spPr bwMode="auto">
          <a:xfrm>
            <a:off x="148460" y="1637168"/>
            <a:ext cx="3068469" cy="369332"/>
          </a:xfrm>
          <a:prstGeom prst="rect">
            <a:avLst/>
          </a:prstGeom>
          <a:noFill/>
          <a:ln w="9525">
            <a:noFill/>
            <a:miter lim="800000"/>
            <a:headEnd/>
            <a:tailEnd/>
          </a:ln>
        </p:spPr>
        <p:txBody>
          <a:bodyPr wrap="none">
            <a:spAutoFit/>
          </a:bodyPr>
          <a:lstStyle/>
          <a:p>
            <a:r>
              <a:rPr lang="en-GB" dirty="0" smtClean="0">
                <a:solidFill>
                  <a:srgbClr val="002060"/>
                </a:solidFill>
                <a:latin typeface="Verdana" panose="020B0604030504040204" pitchFamily="34" charset="0"/>
                <a:ea typeface="Verdana" panose="020B0604030504040204" pitchFamily="34" charset="0"/>
                <a:cs typeface="Verdana" panose="020B0604030504040204" pitchFamily="34" charset="0"/>
              </a:rPr>
              <a:t>Species diversity (14 </a:t>
            </a:r>
            <a:r>
              <a:rPr lang="en-GB" dirty="0" err="1" smtClean="0">
                <a:solidFill>
                  <a:srgbClr val="002060"/>
                </a:solidFill>
                <a:latin typeface="Verdana" panose="020B0604030504040204" pitchFamily="34" charset="0"/>
                <a:ea typeface="Verdana" panose="020B0604030504040204" pitchFamily="34" charset="0"/>
                <a:cs typeface="Verdana" panose="020B0604030504040204" pitchFamily="34" charset="0"/>
              </a:rPr>
              <a:t>sp</a:t>
            </a:r>
            <a:r>
              <a:rPr lang="en-GB" dirty="0" smtClean="0">
                <a:solidFill>
                  <a:srgbClr val="002060"/>
                </a:solidFill>
                <a:latin typeface="Verdana" panose="020B0604030504040204" pitchFamily="34" charset="0"/>
                <a:ea typeface="Verdana" panose="020B0604030504040204" pitchFamily="34" charset="0"/>
                <a:cs typeface="Verdana" panose="020B0604030504040204" pitchFamily="34" charset="0"/>
              </a:rPr>
              <a:t>)</a:t>
            </a:r>
            <a:endParaRPr lang="en-US" dirty="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8" name="TextBox 30"/>
          <p:cNvSpPr txBox="1">
            <a:spLocks noChangeArrowheads="1"/>
          </p:cNvSpPr>
          <p:nvPr/>
        </p:nvSpPr>
        <p:spPr bwMode="auto">
          <a:xfrm>
            <a:off x="3441592" y="747784"/>
            <a:ext cx="856325" cy="369332"/>
          </a:xfrm>
          <a:prstGeom prst="rect">
            <a:avLst/>
          </a:prstGeom>
          <a:noFill/>
          <a:ln w="9525">
            <a:noFill/>
            <a:miter lim="800000"/>
            <a:headEnd/>
            <a:tailEnd/>
          </a:ln>
        </p:spPr>
        <p:txBody>
          <a:bodyPr wrap="none">
            <a:spAutoFit/>
          </a:bodyPr>
          <a:lstStyle/>
          <a:p>
            <a:r>
              <a:rPr lang="en-GB" dirty="0" smtClean="0">
                <a:solidFill>
                  <a:srgbClr val="002060"/>
                </a:solidFill>
                <a:latin typeface="Verdana" panose="020B0604030504040204" pitchFamily="34" charset="0"/>
                <a:ea typeface="Verdana" panose="020B0604030504040204" pitchFamily="34" charset="0"/>
                <a:cs typeface="Verdana" panose="020B0604030504040204" pitchFamily="34" charset="0"/>
              </a:rPr>
              <a:t>1850 </a:t>
            </a:r>
            <a:endParaRPr lang="en-US" dirty="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9" name="TextBox 30"/>
          <p:cNvSpPr txBox="1">
            <a:spLocks noChangeArrowheads="1"/>
          </p:cNvSpPr>
          <p:nvPr/>
        </p:nvSpPr>
        <p:spPr bwMode="auto">
          <a:xfrm>
            <a:off x="4520136" y="747784"/>
            <a:ext cx="1055097" cy="369332"/>
          </a:xfrm>
          <a:prstGeom prst="rect">
            <a:avLst/>
          </a:prstGeom>
          <a:noFill/>
          <a:ln w="9525">
            <a:noFill/>
            <a:miter lim="800000"/>
            <a:headEnd/>
            <a:tailEnd/>
          </a:ln>
        </p:spPr>
        <p:txBody>
          <a:bodyPr wrap="none">
            <a:spAutoFit/>
          </a:bodyPr>
          <a:lstStyle/>
          <a:p>
            <a:r>
              <a:rPr lang="en-GB" dirty="0" smtClean="0">
                <a:solidFill>
                  <a:srgbClr val="002060"/>
                </a:solidFill>
                <a:latin typeface="Verdana" panose="020B0604030504040204" pitchFamily="34" charset="0"/>
                <a:ea typeface="Verdana" panose="020B0604030504040204" pitchFamily="34" charset="0"/>
                <a:cs typeface="Verdana" panose="020B0604030504040204" pitchFamily="34" charset="0"/>
              </a:rPr>
              <a:t>Present</a:t>
            </a:r>
            <a:endParaRPr lang="en-US" dirty="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10" name="TextBox 30"/>
          <p:cNvSpPr txBox="1">
            <a:spLocks noChangeArrowheads="1"/>
          </p:cNvSpPr>
          <p:nvPr/>
        </p:nvSpPr>
        <p:spPr bwMode="auto">
          <a:xfrm>
            <a:off x="6162454" y="747784"/>
            <a:ext cx="1383712" cy="369332"/>
          </a:xfrm>
          <a:prstGeom prst="rect">
            <a:avLst/>
          </a:prstGeom>
          <a:noFill/>
          <a:ln w="9525">
            <a:noFill/>
            <a:miter lim="800000"/>
            <a:headEnd/>
            <a:tailEnd/>
          </a:ln>
        </p:spPr>
        <p:txBody>
          <a:bodyPr wrap="none">
            <a:spAutoFit/>
          </a:bodyPr>
          <a:lstStyle/>
          <a:p>
            <a:r>
              <a:rPr lang="en-GB" dirty="0" smtClean="0">
                <a:solidFill>
                  <a:srgbClr val="002060"/>
                </a:solidFill>
                <a:latin typeface="Verdana" panose="020B0604030504040204" pitchFamily="34" charset="0"/>
                <a:ea typeface="Verdana" panose="020B0604030504040204" pitchFamily="34" charset="0"/>
                <a:cs typeface="Verdana" panose="020B0604030504040204" pitchFamily="34" charset="0"/>
              </a:rPr>
              <a:t>Stationary</a:t>
            </a:r>
            <a:endParaRPr lang="en-US" dirty="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11" name="TextBox 30"/>
          <p:cNvSpPr txBox="1">
            <a:spLocks noChangeArrowheads="1"/>
          </p:cNvSpPr>
          <p:nvPr/>
        </p:nvSpPr>
        <p:spPr bwMode="auto">
          <a:xfrm>
            <a:off x="7552979" y="747784"/>
            <a:ext cx="1350819" cy="646331"/>
          </a:xfrm>
          <a:prstGeom prst="rect">
            <a:avLst/>
          </a:prstGeom>
          <a:noFill/>
          <a:ln w="9525">
            <a:noFill/>
            <a:miter lim="800000"/>
            <a:headEnd/>
            <a:tailEnd/>
          </a:ln>
        </p:spPr>
        <p:txBody>
          <a:bodyPr wrap="none">
            <a:spAutoFit/>
          </a:bodyPr>
          <a:lstStyle/>
          <a:p>
            <a:r>
              <a:rPr lang="en-GB" dirty="0" smtClean="0">
                <a:solidFill>
                  <a:srgbClr val="002060"/>
                </a:solidFill>
                <a:latin typeface="Verdana" panose="020B0604030504040204" pitchFamily="34" charset="0"/>
                <a:ea typeface="Verdana" panose="020B0604030504040204" pitchFamily="34" charset="0"/>
                <a:cs typeface="Verdana" panose="020B0604030504040204" pitchFamily="34" charset="0"/>
              </a:rPr>
              <a:t>Rotational</a:t>
            </a:r>
            <a:br>
              <a:rPr lang="en-GB" dirty="0" smtClean="0">
                <a:solidFill>
                  <a:srgbClr val="002060"/>
                </a:solidFill>
                <a:latin typeface="Verdana" panose="020B0604030504040204" pitchFamily="34" charset="0"/>
                <a:ea typeface="Verdana" panose="020B0604030504040204" pitchFamily="34" charset="0"/>
                <a:cs typeface="Verdana" panose="020B0604030504040204" pitchFamily="34" charset="0"/>
              </a:rPr>
            </a:br>
            <a:r>
              <a:rPr lang="en-GB" dirty="0" smtClean="0">
                <a:solidFill>
                  <a:srgbClr val="002060"/>
                </a:solidFill>
                <a:latin typeface="Verdana" panose="020B0604030504040204" pitchFamily="34" charset="0"/>
                <a:ea typeface="Verdana" panose="020B0604030504040204" pitchFamily="34" charset="0"/>
                <a:cs typeface="Verdana" panose="020B0604030504040204" pitchFamily="34" charset="0"/>
              </a:rPr>
              <a:t>grazing</a:t>
            </a:r>
            <a:endParaRPr lang="en-US" dirty="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12" name="TextBox 30"/>
          <p:cNvSpPr txBox="1">
            <a:spLocks noChangeArrowheads="1"/>
          </p:cNvSpPr>
          <p:nvPr/>
        </p:nvSpPr>
        <p:spPr bwMode="auto">
          <a:xfrm>
            <a:off x="6162454" y="378452"/>
            <a:ext cx="2664512" cy="369332"/>
          </a:xfrm>
          <a:prstGeom prst="rect">
            <a:avLst/>
          </a:prstGeom>
          <a:noFill/>
          <a:ln w="9525">
            <a:noFill/>
            <a:miter lim="800000"/>
            <a:headEnd/>
            <a:tailEnd/>
          </a:ln>
        </p:spPr>
        <p:txBody>
          <a:bodyPr wrap="none">
            <a:spAutoFit/>
          </a:bodyPr>
          <a:lstStyle/>
          <a:p>
            <a:r>
              <a:rPr lang="en-GB" dirty="0" smtClean="0">
                <a:solidFill>
                  <a:srgbClr val="002060"/>
                </a:solidFill>
                <a:latin typeface="Verdana" panose="020B0604030504040204" pitchFamily="34" charset="0"/>
                <a:ea typeface="Verdana" panose="020B0604030504040204" pitchFamily="34" charset="0"/>
                <a:cs typeface="Verdana" panose="020B0604030504040204" pitchFamily="34" charset="0"/>
              </a:rPr>
              <a:t>Present management</a:t>
            </a:r>
            <a:endParaRPr lang="en-US" dirty="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13" name="TextBox 30"/>
          <p:cNvSpPr txBox="1">
            <a:spLocks noChangeArrowheads="1"/>
          </p:cNvSpPr>
          <p:nvPr/>
        </p:nvSpPr>
        <p:spPr bwMode="auto">
          <a:xfrm>
            <a:off x="3229023" y="365144"/>
            <a:ext cx="2531462" cy="369332"/>
          </a:xfrm>
          <a:prstGeom prst="rect">
            <a:avLst/>
          </a:prstGeom>
          <a:noFill/>
          <a:ln w="9525">
            <a:noFill/>
            <a:miter lim="800000"/>
            <a:headEnd/>
            <a:tailEnd/>
          </a:ln>
        </p:spPr>
        <p:txBody>
          <a:bodyPr wrap="none">
            <a:spAutoFit/>
          </a:bodyPr>
          <a:lstStyle/>
          <a:p>
            <a:r>
              <a:rPr lang="en-GB" dirty="0" smtClean="0">
                <a:solidFill>
                  <a:srgbClr val="002060"/>
                </a:solidFill>
                <a:latin typeface="Verdana" panose="020B0604030504040204" pitchFamily="34" charset="0"/>
                <a:ea typeface="Verdana" panose="020B0604030504040204" pitchFamily="34" charset="0"/>
                <a:cs typeface="Verdana" panose="020B0604030504040204" pitchFamily="34" charset="0"/>
              </a:rPr>
              <a:t>Landscape structure</a:t>
            </a:r>
            <a:endParaRPr lang="en-US" dirty="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14" name="TextBox 30"/>
          <p:cNvSpPr txBox="1">
            <a:spLocks noChangeArrowheads="1"/>
          </p:cNvSpPr>
          <p:nvPr/>
        </p:nvSpPr>
        <p:spPr bwMode="auto">
          <a:xfrm>
            <a:off x="3546078" y="1114158"/>
            <a:ext cx="495649" cy="523220"/>
          </a:xfrm>
          <a:prstGeom prst="rect">
            <a:avLst/>
          </a:prstGeom>
          <a:noFill/>
          <a:ln w="9525">
            <a:noFill/>
            <a:miter lim="800000"/>
            <a:headEnd/>
            <a:tailEnd/>
          </a:ln>
        </p:spPr>
        <p:txBody>
          <a:bodyPr wrap="none">
            <a:spAutoFit/>
          </a:bodyPr>
          <a:lstStyle/>
          <a:p>
            <a:r>
              <a:rPr lang="en-GB" sz="2800" b="1" dirty="0" smtClean="0">
                <a:solidFill>
                  <a:srgbClr val="002060"/>
                </a:solidFill>
                <a:latin typeface="Verdana" panose="020B0604030504040204" pitchFamily="34" charset="0"/>
                <a:ea typeface="Verdana" panose="020B0604030504040204" pitchFamily="34" charset="0"/>
                <a:cs typeface="Verdana" panose="020B0604030504040204" pitchFamily="34" charset="0"/>
              </a:rPr>
              <a:t>+</a:t>
            </a:r>
            <a:endParaRPr lang="en-US" sz="2800" b="1" dirty="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15" name="TextBox 30"/>
          <p:cNvSpPr txBox="1">
            <a:spLocks noChangeArrowheads="1"/>
          </p:cNvSpPr>
          <p:nvPr/>
        </p:nvSpPr>
        <p:spPr bwMode="auto">
          <a:xfrm>
            <a:off x="4675572" y="1487338"/>
            <a:ext cx="495649" cy="523220"/>
          </a:xfrm>
          <a:prstGeom prst="rect">
            <a:avLst/>
          </a:prstGeom>
          <a:noFill/>
          <a:ln w="9525">
            <a:noFill/>
            <a:miter lim="800000"/>
            <a:headEnd/>
            <a:tailEnd/>
          </a:ln>
        </p:spPr>
        <p:txBody>
          <a:bodyPr wrap="none">
            <a:spAutoFit/>
          </a:bodyPr>
          <a:lstStyle/>
          <a:p>
            <a:r>
              <a:rPr lang="en-GB" sz="2800" b="1" dirty="0" smtClean="0">
                <a:solidFill>
                  <a:srgbClr val="002060"/>
                </a:solidFill>
                <a:latin typeface="Verdana" panose="020B0604030504040204" pitchFamily="34" charset="0"/>
                <a:ea typeface="Verdana" panose="020B0604030504040204" pitchFamily="34" charset="0"/>
                <a:cs typeface="Verdana" panose="020B0604030504040204" pitchFamily="34" charset="0"/>
              </a:rPr>
              <a:t>+</a:t>
            </a:r>
            <a:endParaRPr lang="en-US" sz="2800" b="1" dirty="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16" name="TextBox 30"/>
          <p:cNvSpPr txBox="1">
            <a:spLocks noChangeArrowheads="1"/>
          </p:cNvSpPr>
          <p:nvPr/>
        </p:nvSpPr>
        <p:spPr bwMode="auto">
          <a:xfrm>
            <a:off x="7893718" y="2432737"/>
            <a:ext cx="495649" cy="523220"/>
          </a:xfrm>
          <a:prstGeom prst="rect">
            <a:avLst/>
          </a:prstGeom>
          <a:noFill/>
          <a:ln w="9525">
            <a:noFill/>
            <a:miter lim="800000"/>
            <a:headEnd/>
            <a:tailEnd/>
          </a:ln>
        </p:spPr>
        <p:txBody>
          <a:bodyPr wrap="none">
            <a:spAutoFit/>
          </a:bodyPr>
          <a:lstStyle/>
          <a:p>
            <a:r>
              <a:rPr lang="en-GB" sz="2800" b="1" dirty="0" smtClean="0">
                <a:solidFill>
                  <a:srgbClr val="002060"/>
                </a:solidFill>
                <a:latin typeface="Verdana" panose="020B0604030504040204" pitchFamily="34" charset="0"/>
                <a:ea typeface="Verdana" panose="020B0604030504040204" pitchFamily="34" charset="0"/>
                <a:cs typeface="Verdana" panose="020B0604030504040204" pitchFamily="34" charset="0"/>
              </a:rPr>
              <a:t>+</a:t>
            </a:r>
            <a:endParaRPr lang="en-US" sz="2800" b="1" dirty="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17" name="TextBox 30"/>
          <p:cNvSpPr txBox="1">
            <a:spLocks noChangeArrowheads="1"/>
          </p:cNvSpPr>
          <p:nvPr/>
        </p:nvSpPr>
        <p:spPr bwMode="auto">
          <a:xfrm>
            <a:off x="148460" y="2560498"/>
            <a:ext cx="2588016" cy="369332"/>
          </a:xfrm>
          <a:prstGeom prst="rect">
            <a:avLst/>
          </a:prstGeom>
          <a:noFill/>
          <a:ln w="9525">
            <a:noFill/>
            <a:miter lim="800000"/>
            <a:headEnd/>
            <a:tailEnd/>
          </a:ln>
        </p:spPr>
        <p:txBody>
          <a:bodyPr wrap="none">
            <a:spAutoFit/>
          </a:bodyPr>
          <a:lstStyle/>
          <a:p>
            <a:r>
              <a:rPr lang="en-GB" dirty="0" smtClean="0">
                <a:solidFill>
                  <a:srgbClr val="002060"/>
                </a:solidFill>
                <a:latin typeface="Verdana" panose="020B0604030504040204" pitchFamily="34" charset="0"/>
                <a:ea typeface="Verdana" panose="020B0604030504040204" pitchFamily="34" charset="0"/>
                <a:cs typeface="Verdana" panose="020B0604030504040204" pitchFamily="34" charset="0"/>
              </a:rPr>
              <a:t>Community diversity</a:t>
            </a:r>
            <a:endParaRPr lang="en-US" dirty="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18" name="TextBox 30"/>
          <p:cNvSpPr txBox="1">
            <a:spLocks noChangeArrowheads="1"/>
          </p:cNvSpPr>
          <p:nvPr/>
        </p:nvSpPr>
        <p:spPr bwMode="auto">
          <a:xfrm>
            <a:off x="3546078" y="2435751"/>
            <a:ext cx="1422184" cy="523220"/>
          </a:xfrm>
          <a:prstGeom prst="rect">
            <a:avLst/>
          </a:prstGeom>
          <a:noFill/>
          <a:ln w="9525">
            <a:noFill/>
            <a:miter lim="800000"/>
            <a:headEnd/>
            <a:tailEnd/>
          </a:ln>
        </p:spPr>
        <p:txBody>
          <a:bodyPr wrap="none">
            <a:spAutoFit/>
          </a:bodyPr>
          <a:lstStyle/>
          <a:p>
            <a:r>
              <a:rPr lang="en-GB" sz="2800" b="1" dirty="0" smtClean="0">
                <a:solidFill>
                  <a:srgbClr val="002060"/>
                </a:solidFill>
                <a:latin typeface="Verdana" panose="020B0604030504040204" pitchFamily="34" charset="0"/>
                <a:ea typeface="Verdana" panose="020B0604030504040204" pitchFamily="34" charset="0"/>
                <a:cs typeface="Verdana" panose="020B0604030504040204" pitchFamily="34" charset="0"/>
              </a:rPr>
              <a:t>+ </a:t>
            </a:r>
            <a:r>
              <a:rPr lang="en-GB" sz="2000" dirty="0" smtClean="0">
                <a:solidFill>
                  <a:srgbClr val="002060"/>
                </a:solidFill>
                <a:latin typeface="Verdana" panose="020B0604030504040204" pitchFamily="34" charset="0"/>
                <a:ea typeface="Verdana" panose="020B0604030504040204" pitchFamily="34" charset="0"/>
                <a:cs typeface="Verdana" panose="020B0604030504040204" pitchFamily="34" charset="0"/>
              </a:rPr>
              <a:t>(area)</a:t>
            </a:r>
            <a:endParaRPr lang="en-US" sz="2000" dirty="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21" name="TextBox 30"/>
          <p:cNvSpPr txBox="1">
            <a:spLocks noChangeArrowheads="1"/>
          </p:cNvSpPr>
          <p:nvPr/>
        </p:nvSpPr>
        <p:spPr bwMode="auto">
          <a:xfrm>
            <a:off x="148460" y="3849786"/>
            <a:ext cx="2132315" cy="369332"/>
          </a:xfrm>
          <a:prstGeom prst="rect">
            <a:avLst/>
          </a:prstGeom>
          <a:noFill/>
          <a:ln w="9525">
            <a:noFill/>
            <a:miter lim="800000"/>
            <a:headEnd/>
            <a:tailEnd/>
          </a:ln>
        </p:spPr>
        <p:txBody>
          <a:bodyPr wrap="none">
            <a:spAutoFit/>
          </a:bodyPr>
          <a:lstStyle/>
          <a:p>
            <a:r>
              <a:rPr lang="en-GB" dirty="0" smtClean="0">
                <a:solidFill>
                  <a:srgbClr val="002060"/>
                </a:solidFill>
                <a:latin typeface="Verdana" panose="020B0604030504040204" pitchFamily="34" charset="0"/>
                <a:ea typeface="Verdana" panose="020B0604030504040204" pitchFamily="34" charset="0"/>
                <a:cs typeface="Verdana" panose="020B0604030504040204" pitchFamily="34" charset="0"/>
              </a:rPr>
              <a:t>Genetic diversity</a:t>
            </a:r>
            <a:endParaRPr lang="en-US" dirty="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22" name="TextBox 30"/>
          <p:cNvSpPr txBox="1">
            <a:spLocks noChangeArrowheads="1"/>
          </p:cNvSpPr>
          <p:nvPr/>
        </p:nvSpPr>
        <p:spPr bwMode="auto">
          <a:xfrm>
            <a:off x="3546078" y="3702124"/>
            <a:ext cx="2397131" cy="523220"/>
          </a:xfrm>
          <a:prstGeom prst="rect">
            <a:avLst/>
          </a:prstGeom>
          <a:noFill/>
          <a:ln w="9525">
            <a:noFill/>
            <a:miter lim="800000"/>
            <a:headEnd/>
            <a:tailEnd/>
          </a:ln>
        </p:spPr>
        <p:txBody>
          <a:bodyPr wrap="none">
            <a:spAutoFit/>
          </a:bodyPr>
          <a:lstStyle/>
          <a:p>
            <a:r>
              <a:rPr lang="en-GB" sz="2800" b="1" dirty="0" smtClean="0">
                <a:solidFill>
                  <a:srgbClr val="002060"/>
                </a:solidFill>
                <a:latin typeface="Verdana" panose="020B0604030504040204" pitchFamily="34" charset="0"/>
                <a:ea typeface="Verdana" panose="020B0604030504040204" pitchFamily="34" charset="0"/>
                <a:cs typeface="Verdana" panose="020B0604030504040204" pitchFamily="34" charset="0"/>
              </a:rPr>
              <a:t>+ </a:t>
            </a:r>
            <a:r>
              <a:rPr lang="en-GB" sz="2000" dirty="0" smtClean="0">
                <a:solidFill>
                  <a:srgbClr val="002060"/>
                </a:solidFill>
                <a:latin typeface="Verdana" panose="020B0604030504040204" pitchFamily="34" charset="0"/>
                <a:ea typeface="Verdana" panose="020B0604030504040204" pitchFamily="34" charset="0"/>
                <a:cs typeface="Verdana" panose="020B0604030504040204" pitchFamily="34" charset="0"/>
              </a:rPr>
              <a:t>(connectivity)</a:t>
            </a:r>
            <a:endParaRPr lang="en-US" sz="2000" dirty="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23" name="TextBox 30"/>
          <p:cNvSpPr txBox="1">
            <a:spLocks noChangeArrowheads="1"/>
          </p:cNvSpPr>
          <p:nvPr/>
        </p:nvSpPr>
        <p:spPr bwMode="auto">
          <a:xfrm>
            <a:off x="7893718" y="3705082"/>
            <a:ext cx="495649" cy="523220"/>
          </a:xfrm>
          <a:prstGeom prst="rect">
            <a:avLst/>
          </a:prstGeom>
          <a:noFill/>
          <a:ln w="9525">
            <a:noFill/>
            <a:miter lim="800000"/>
            <a:headEnd/>
            <a:tailEnd/>
          </a:ln>
        </p:spPr>
        <p:txBody>
          <a:bodyPr wrap="none">
            <a:spAutoFit/>
          </a:bodyPr>
          <a:lstStyle/>
          <a:p>
            <a:r>
              <a:rPr lang="en-GB" sz="2800" b="1" dirty="0" smtClean="0">
                <a:solidFill>
                  <a:srgbClr val="002060"/>
                </a:solidFill>
                <a:latin typeface="Verdana" panose="020B0604030504040204" pitchFamily="34" charset="0"/>
                <a:ea typeface="Verdana" panose="020B0604030504040204" pitchFamily="34" charset="0"/>
                <a:cs typeface="Verdana" panose="020B0604030504040204" pitchFamily="34" charset="0"/>
              </a:rPr>
              <a:t>+</a:t>
            </a:r>
            <a:endParaRPr lang="en-US" sz="2800" b="1" dirty="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67572890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ktangel 6"/>
          <p:cNvSpPr/>
          <p:nvPr/>
        </p:nvSpPr>
        <p:spPr>
          <a:xfrm>
            <a:off x="69890" y="4502722"/>
            <a:ext cx="5841677" cy="5818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p:cNvSpPr>
            <a:spLocks noGrp="1"/>
          </p:cNvSpPr>
          <p:nvPr>
            <p:ph type="title"/>
          </p:nvPr>
        </p:nvSpPr>
        <p:spPr/>
        <p:txBody>
          <a:bodyPr/>
          <a:lstStyle/>
          <a:p>
            <a:r>
              <a:rPr lang="sv-SE" dirty="0" err="1"/>
              <a:t>Conclusions</a:t>
            </a:r>
            <a:endParaRPr lang="sv-SE" dirty="0"/>
          </a:p>
        </p:txBody>
      </p:sp>
      <p:sp>
        <p:nvSpPr>
          <p:cNvPr id="3" name="Platshållare för innehåll 2"/>
          <p:cNvSpPr>
            <a:spLocks noGrp="1"/>
          </p:cNvSpPr>
          <p:nvPr>
            <p:ph sz="half" idx="1"/>
          </p:nvPr>
        </p:nvSpPr>
        <p:spPr>
          <a:xfrm>
            <a:off x="457200" y="1200151"/>
            <a:ext cx="4870884" cy="3394472"/>
          </a:xfrm>
        </p:spPr>
        <p:txBody>
          <a:bodyPr/>
          <a:lstStyle/>
          <a:p>
            <a:r>
              <a:rPr lang="sv-SE" dirty="0" err="1"/>
              <a:t>Local</a:t>
            </a:r>
            <a:r>
              <a:rPr lang="sv-SE" dirty="0"/>
              <a:t> </a:t>
            </a:r>
            <a:r>
              <a:rPr lang="sv-SE" dirty="0" err="1"/>
              <a:t>diversity</a:t>
            </a:r>
            <a:r>
              <a:rPr lang="sv-SE" dirty="0"/>
              <a:t> </a:t>
            </a:r>
            <a:r>
              <a:rPr lang="sv-SE" dirty="0" smtClean="0"/>
              <a:t>(species and </a:t>
            </a:r>
            <a:br>
              <a:rPr lang="sv-SE" dirty="0" smtClean="0"/>
            </a:br>
            <a:r>
              <a:rPr lang="sv-SE" dirty="0" smtClean="0"/>
              <a:t>genes) </a:t>
            </a:r>
            <a:r>
              <a:rPr lang="sv-SE" dirty="0" err="1" smtClean="0"/>
              <a:t>declines</a:t>
            </a:r>
            <a:r>
              <a:rPr lang="sv-SE" dirty="0" smtClean="0"/>
              <a:t> </a:t>
            </a:r>
            <a:r>
              <a:rPr lang="sv-SE" dirty="0" err="1"/>
              <a:t>without</a:t>
            </a:r>
            <a:r>
              <a:rPr lang="sv-SE" dirty="0"/>
              <a:t/>
            </a:r>
            <a:br>
              <a:rPr lang="sv-SE" dirty="0"/>
            </a:br>
            <a:r>
              <a:rPr lang="sv-SE" dirty="0" err="1"/>
              <a:t>rotational</a:t>
            </a:r>
            <a:r>
              <a:rPr lang="sv-SE" dirty="0"/>
              <a:t> </a:t>
            </a:r>
            <a:r>
              <a:rPr lang="sv-SE" dirty="0" err="1"/>
              <a:t>grazing</a:t>
            </a:r>
            <a:r>
              <a:rPr lang="sv-SE" dirty="0"/>
              <a:t> </a:t>
            </a:r>
            <a:r>
              <a:rPr lang="sv-SE" dirty="0" err="1"/>
              <a:t>but</a:t>
            </a:r>
            <a:r>
              <a:rPr lang="sv-SE" dirty="0"/>
              <a:t> </a:t>
            </a:r>
            <a:r>
              <a:rPr lang="sv-SE" dirty="0" err="1"/>
              <a:t>seed</a:t>
            </a:r>
            <a:r>
              <a:rPr lang="sv-SE" dirty="0"/>
              <a:t/>
            </a:r>
            <a:br>
              <a:rPr lang="sv-SE" dirty="0"/>
            </a:br>
            <a:r>
              <a:rPr lang="sv-SE" dirty="0"/>
              <a:t>banks </a:t>
            </a:r>
            <a:r>
              <a:rPr lang="sv-SE" dirty="0" err="1"/>
              <a:t>may</a:t>
            </a:r>
            <a:r>
              <a:rPr lang="sv-SE" dirty="0"/>
              <a:t> </a:t>
            </a:r>
            <a:r>
              <a:rPr lang="sv-SE" dirty="0" err="1"/>
              <a:t>buffer</a:t>
            </a:r>
            <a:r>
              <a:rPr lang="sv-SE" dirty="0"/>
              <a:t> (for a </a:t>
            </a:r>
            <a:r>
              <a:rPr lang="sv-SE" dirty="0" err="1"/>
              <a:t>while</a:t>
            </a:r>
            <a:r>
              <a:rPr lang="sv-SE" dirty="0"/>
              <a:t>)</a:t>
            </a:r>
          </a:p>
          <a:p>
            <a:r>
              <a:rPr lang="sv-SE" dirty="0" err="1"/>
              <a:t>Rotational</a:t>
            </a:r>
            <a:r>
              <a:rPr lang="sv-SE" dirty="0"/>
              <a:t> </a:t>
            </a:r>
            <a:r>
              <a:rPr lang="sv-SE" dirty="0" err="1"/>
              <a:t>grazing</a:t>
            </a:r>
            <a:r>
              <a:rPr lang="sv-SE" dirty="0"/>
              <a:t> </a:t>
            </a:r>
            <a:r>
              <a:rPr lang="sv-SE" dirty="0" err="1"/>
              <a:t>provide</a:t>
            </a:r>
            <a:r>
              <a:rPr lang="sv-SE" dirty="0"/>
              <a:t> a </a:t>
            </a:r>
            <a:br>
              <a:rPr lang="sv-SE" dirty="0"/>
            </a:br>
            <a:r>
              <a:rPr lang="sv-SE" dirty="0" err="1"/>
              <a:t>powerful</a:t>
            </a:r>
            <a:r>
              <a:rPr lang="sv-SE" dirty="0"/>
              <a:t> management </a:t>
            </a:r>
            <a:r>
              <a:rPr lang="sv-SE" dirty="0" err="1"/>
              <a:t>tool</a:t>
            </a:r>
            <a:r>
              <a:rPr lang="sv-SE" dirty="0"/>
              <a:t> for </a:t>
            </a:r>
            <a:r>
              <a:rPr lang="sv-SE" dirty="0" err="1"/>
              <a:t>conservation</a:t>
            </a:r>
            <a:r>
              <a:rPr lang="sv-SE" dirty="0"/>
              <a:t> </a:t>
            </a:r>
          </a:p>
          <a:p>
            <a:endParaRPr lang="sv-SE" dirty="0"/>
          </a:p>
        </p:txBody>
      </p:sp>
      <p:sp>
        <p:nvSpPr>
          <p:cNvPr id="4" name="Platshållare för innehåll 3"/>
          <p:cNvSpPr>
            <a:spLocks noGrp="1"/>
          </p:cNvSpPr>
          <p:nvPr>
            <p:ph sz="half" idx="2"/>
          </p:nvPr>
        </p:nvSpPr>
        <p:spPr/>
        <p:txBody>
          <a:bodyPr/>
          <a:lstStyle/>
          <a:p>
            <a:endParaRPr lang="sv-SE" dirty="0"/>
          </a:p>
        </p:txBody>
      </p:sp>
      <p:sp>
        <p:nvSpPr>
          <p:cNvPr id="6" name="textruta 5"/>
          <p:cNvSpPr txBox="1"/>
          <p:nvPr/>
        </p:nvSpPr>
        <p:spPr>
          <a:xfrm>
            <a:off x="6786246" y="776931"/>
            <a:ext cx="1672894" cy="300082"/>
          </a:xfrm>
          <a:prstGeom prst="rect">
            <a:avLst/>
          </a:prstGeom>
          <a:noFill/>
        </p:spPr>
        <p:txBody>
          <a:bodyPr wrap="none" rtlCol="0">
            <a:spAutoFit/>
          </a:bodyPr>
          <a:lstStyle/>
          <a:p>
            <a:r>
              <a:rPr lang="en-GB" sz="1350" i="1" dirty="0">
                <a:solidFill>
                  <a:srgbClr val="FFFFCC"/>
                </a:solidFill>
                <a:latin typeface="Tekton Pro" panose="020F0603020208020904" pitchFamily="34" charset="0"/>
              </a:rPr>
              <a:t>Campanula </a:t>
            </a:r>
            <a:r>
              <a:rPr lang="en-GB" sz="1350" i="1" dirty="0" err="1">
                <a:solidFill>
                  <a:srgbClr val="FFFFCC"/>
                </a:solidFill>
                <a:latin typeface="Tekton Pro" panose="020F0603020208020904" pitchFamily="34" charset="0"/>
              </a:rPr>
              <a:t>rotundifolia</a:t>
            </a:r>
            <a:endParaRPr lang="sv-SE" sz="1350" dirty="0">
              <a:solidFill>
                <a:srgbClr val="FFFFCC"/>
              </a:solidFill>
              <a:latin typeface="Tekton Pro" panose="020F0603020208020904" pitchFamily="34" charset="0"/>
            </a:endParaRPr>
          </a:p>
        </p:txBody>
      </p:sp>
      <p:pic>
        <p:nvPicPr>
          <p:cNvPr id="9" name="Bildobjekt 8" descr="kattfot.jpg"/>
          <p:cNvPicPr>
            <a:picLocks noChangeAspect="1"/>
          </p:cNvPicPr>
          <p:nvPr/>
        </p:nvPicPr>
        <p:blipFill rotWithShape="1">
          <a:blip r:embed="rId3" cstate="screen">
            <a:extLst>
              <a:ext uri="{28A0092B-C50C-407E-A947-70E740481C1C}">
                <a14:useLocalDpi xmlns:a14="http://schemas.microsoft.com/office/drawing/2010/main"/>
              </a:ext>
            </a:extLst>
          </a:blip>
          <a:srcRect l="22982" t="9210" b="26001"/>
          <a:stretch/>
        </p:blipFill>
        <p:spPr>
          <a:xfrm>
            <a:off x="4801790" y="710244"/>
            <a:ext cx="3882098" cy="3402079"/>
          </a:xfrm>
          <a:prstGeom prst="rect">
            <a:avLst/>
          </a:prstGeom>
          <a:ln w="38100">
            <a:solidFill>
              <a:schemeClr val="tx1"/>
            </a:solidFill>
          </a:ln>
        </p:spPr>
      </p:pic>
      <p:sp>
        <p:nvSpPr>
          <p:cNvPr id="10" name="textruta 9"/>
          <p:cNvSpPr txBox="1"/>
          <p:nvPr/>
        </p:nvSpPr>
        <p:spPr>
          <a:xfrm>
            <a:off x="240931" y="4260143"/>
            <a:ext cx="2573140" cy="646331"/>
          </a:xfrm>
          <a:prstGeom prst="rect">
            <a:avLst/>
          </a:prstGeom>
          <a:solidFill>
            <a:schemeClr val="bg1"/>
          </a:solidFill>
        </p:spPr>
        <p:txBody>
          <a:bodyPr wrap="none" rtlCol="0">
            <a:spAutoFit/>
          </a:bodyPr>
          <a:lstStyle/>
          <a:p>
            <a:r>
              <a:rPr lang="sv-SE" dirty="0" err="1">
                <a:latin typeface="Verdana" panose="020B0604030504040204" pitchFamily="34" charset="0"/>
                <a:ea typeface="Verdana" panose="020B0604030504040204" pitchFamily="34" charset="0"/>
                <a:cs typeface="Verdana" panose="020B0604030504040204" pitchFamily="34" charset="0"/>
              </a:rPr>
              <a:t>Plue</a:t>
            </a:r>
            <a:r>
              <a:rPr lang="sv-SE" dirty="0">
                <a:latin typeface="Verdana" panose="020B0604030504040204" pitchFamily="34" charset="0"/>
                <a:ea typeface="Verdana" panose="020B0604030504040204" pitchFamily="34" charset="0"/>
                <a:cs typeface="Verdana" panose="020B0604030504040204" pitchFamily="34" charset="0"/>
              </a:rPr>
              <a:t> &amp; Cousins 2018</a:t>
            </a:r>
            <a:br>
              <a:rPr lang="sv-SE" dirty="0">
                <a:latin typeface="Verdana" panose="020B0604030504040204" pitchFamily="34" charset="0"/>
                <a:ea typeface="Verdana" panose="020B0604030504040204" pitchFamily="34" charset="0"/>
                <a:cs typeface="Verdana" panose="020B0604030504040204" pitchFamily="34" charset="0"/>
              </a:rPr>
            </a:br>
            <a:r>
              <a:rPr lang="sv-SE" dirty="0">
                <a:latin typeface="Verdana" panose="020B0604030504040204" pitchFamily="34" charset="0"/>
                <a:ea typeface="Verdana" panose="020B0604030504040204" pitchFamily="34" charset="0"/>
                <a:cs typeface="Verdana" panose="020B0604030504040204" pitchFamily="34" charset="0"/>
              </a:rPr>
              <a:t>OIKOS</a:t>
            </a:r>
          </a:p>
        </p:txBody>
      </p:sp>
    </p:spTree>
    <p:extLst>
      <p:ext uri="{BB962C8B-B14F-4D97-AF65-F5344CB8AC3E}">
        <p14:creationId xmlns:p14="http://schemas.microsoft.com/office/powerpoint/2010/main" val="42771127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26" name="Rektangel 25"/>
          <p:cNvSpPr/>
          <p:nvPr/>
        </p:nvSpPr>
        <p:spPr>
          <a:xfrm>
            <a:off x="1139534" y="2858757"/>
            <a:ext cx="3421180" cy="249716"/>
          </a:xfrm>
          <a:prstGeom prst="rect">
            <a:avLst/>
          </a:prstGeom>
          <a:gradFill flip="none" rotWithShape="1">
            <a:gsLst>
              <a:gs pos="0">
                <a:schemeClr val="accent1">
                  <a:lumMod val="5000"/>
                  <a:lumOff val="95000"/>
                </a:schemeClr>
              </a:gs>
              <a:gs pos="100000">
                <a:srgbClr val="008000"/>
              </a:gs>
              <a:gs pos="42000">
                <a:srgbClr val="80C080"/>
              </a:gs>
              <a:gs pos="100000">
                <a:schemeClr val="accent1">
                  <a:lumMod val="0"/>
                  <a:lumOff val="10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7" name="Rektangel 26"/>
          <p:cNvSpPr/>
          <p:nvPr/>
        </p:nvSpPr>
        <p:spPr>
          <a:xfrm>
            <a:off x="1139534" y="2214212"/>
            <a:ext cx="4076663" cy="231612"/>
          </a:xfrm>
          <a:prstGeom prst="rect">
            <a:avLst/>
          </a:prstGeom>
          <a:gradFill flip="none" rotWithShape="1">
            <a:gsLst>
              <a:gs pos="0">
                <a:schemeClr val="accent1">
                  <a:lumMod val="5000"/>
                  <a:lumOff val="95000"/>
                </a:schemeClr>
              </a:gs>
              <a:gs pos="100000">
                <a:srgbClr val="008000"/>
              </a:gs>
              <a:gs pos="100000">
                <a:schemeClr val="accent1">
                  <a:lumMod val="0"/>
                  <a:lumOff val="10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9" name="Rektangel 28"/>
          <p:cNvSpPr/>
          <p:nvPr/>
        </p:nvSpPr>
        <p:spPr>
          <a:xfrm>
            <a:off x="1139534" y="982756"/>
            <a:ext cx="5111299" cy="258402"/>
          </a:xfrm>
          <a:prstGeom prst="rect">
            <a:avLst/>
          </a:prstGeom>
          <a:gradFill flip="none" rotWithShape="1">
            <a:gsLst>
              <a:gs pos="0">
                <a:schemeClr val="accent1">
                  <a:lumMod val="5000"/>
                  <a:lumOff val="95000"/>
                </a:schemeClr>
              </a:gs>
              <a:gs pos="55000">
                <a:srgbClr val="80C080"/>
              </a:gs>
              <a:gs pos="100000">
                <a:srgbClr val="008000">
                  <a:lumMod val="94000"/>
                </a:srgbClr>
              </a:gs>
              <a:gs pos="100000">
                <a:schemeClr val="accent1">
                  <a:lumMod val="0"/>
                  <a:lumOff val="10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0" name="Rektangel 29"/>
          <p:cNvSpPr/>
          <p:nvPr/>
        </p:nvSpPr>
        <p:spPr>
          <a:xfrm>
            <a:off x="1139534" y="1531301"/>
            <a:ext cx="4579073" cy="245869"/>
          </a:xfrm>
          <a:prstGeom prst="rect">
            <a:avLst/>
          </a:prstGeom>
          <a:gradFill flip="none" rotWithShape="1">
            <a:gsLst>
              <a:gs pos="0">
                <a:schemeClr val="accent1">
                  <a:lumMod val="5000"/>
                  <a:lumOff val="95000"/>
                </a:schemeClr>
              </a:gs>
              <a:gs pos="55000">
                <a:srgbClr val="80C080"/>
              </a:gs>
              <a:gs pos="100000">
                <a:srgbClr val="008000">
                  <a:lumMod val="94000"/>
                </a:srgbClr>
              </a:gs>
              <a:gs pos="100000">
                <a:schemeClr val="accent1">
                  <a:lumMod val="0"/>
                  <a:lumOff val="10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37892" name="Straight Arrow Connector 29"/>
          <p:cNvCxnSpPr>
            <a:cxnSpLocks noChangeShapeType="1"/>
          </p:cNvCxnSpPr>
          <p:nvPr/>
        </p:nvCxnSpPr>
        <p:spPr bwMode="auto">
          <a:xfrm>
            <a:off x="485708" y="4167282"/>
            <a:ext cx="8098972" cy="26126"/>
          </a:xfrm>
          <a:prstGeom prst="straightConnector1">
            <a:avLst/>
          </a:prstGeom>
          <a:noFill/>
          <a:ln w="57150" algn="ctr">
            <a:solidFill>
              <a:schemeClr val="tx1"/>
            </a:solidFill>
            <a:round/>
            <a:headEnd/>
            <a:tailEnd type="arrow" w="med" len="med"/>
          </a:ln>
        </p:spPr>
      </p:cxnSp>
      <p:sp>
        <p:nvSpPr>
          <p:cNvPr id="37893" name="TextBox 30"/>
          <p:cNvSpPr txBox="1">
            <a:spLocks noChangeArrowheads="1"/>
          </p:cNvSpPr>
          <p:nvPr/>
        </p:nvSpPr>
        <p:spPr bwMode="auto">
          <a:xfrm>
            <a:off x="3993199" y="4167282"/>
            <a:ext cx="846707" cy="415498"/>
          </a:xfrm>
          <a:prstGeom prst="rect">
            <a:avLst/>
          </a:prstGeom>
          <a:noFill/>
          <a:ln w="9525">
            <a:noFill/>
            <a:miter lim="800000"/>
            <a:headEnd/>
            <a:tailEnd/>
          </a:ln>
        </p:spPr>
        <p:txBody>
          <a:bodyPr wrap="none">
            <a:spAutoFit/>
          </a:bodyPr>
          <a:lstStyle/>
          <a:p>
            <a:r>
              <a:rPr lang="en-GB" sz="2000" dirty="0">
                <a:solidFill>
                  <a:srgbClr val="002060"/>
                </a:solidFill>
                <a:latin typeface="Verdana" panose="020B0604030504040204" pitchFamily="34" charset="0"/>
                <a:ea typeface="Verdana" panose="020B0604030504040204" pitchFamily="34" charset="0"/>
                <a:cs typeface="Verdana" panose="020B0604030504040204" pitchFamily="34" charset="0"/>
              </a:rPr>
              <a:t>Time</a:t>
            </a:r>
            <a:endParaRPr lang="en-US" sz="2000" dirty="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15" name="Rubrik 1"/>
          <p:cNvSpPr>
            <a:spLocks noGrp="1"/>
          </p:cNvSpPr>
          <p:nvPr>
            <p:ph type="title"/>
          </p:nvPr>
        </p:nvSpPr>
        <p:spPr>
          <a:xfrm>
            <a:off x="18799" y="-38111"/>
            <a:ext cx="7948800" cy="596700"/>
          </a:xfrm>
        </p:spPr>
        <p:txBody>
          <a:bodyPr/>
          <a:lstStyle/>
          <a:p>
            <a:r>
              <a:rPr lang="sv-SE" dirty="0" err="1"/>
              <a:t>Time</a:t>
            </a:r>
            <a:r>
              <a:rPr lang="sv-SE" dirty="0"/>
              <a:t>-lags </a:t>
            </a:r>
          </a:p>
        </p:txBody>
      </p:sp>
      <p:sp>
        <p:nvSpPr>
          <p:cNvPr id="19" name="TextBox 30"/>
          <p:cNvSpPr txBox="1">
            <a:spLocks noChangeArrowheads="1"/>
          </p:cNvSpPr>
          <p:nvPr/>
        </p:nvSpPr>
        <p:spPr bwMode="auto">
          <a:xfrm>
            <a:off x="3414149" y="3306803"/>
            <a:ext cx="5191614" cy="646331"/>
          </a:xfrm>
          <a:prstGeom prst="rect">
            <a:avLst/>
          </a:prstGeom>
          <a:noFill/>
          <a:ln w="9525">
            <a:noFill/>
            <a:miter lim="800000"/>
            <a:headEnd/>
            <a:tailEnd/>
          </a:ln>
        </p:spPr>
        <p:txBody>
          <a:bodyPr wrap="none">
            <a:spAutoFit/>
          </a:bodyPr>
          <a:lstStyle/>
          <a:p>
            <a:r>
              <a:rPr lang="en-GB" dirty="0">
                <a:solidFill>
                  <a:srgbClr val="002060"/>
                </a:solidFill>
                <a:latin typeface="Verdana" panose="020B0604030504040204" pitchFamily="34" charset="0"/>
                <a:ea typeface="Verdana" panose="020B0604030504040204" pitchFamily="34" charset="0"/>
                <a:cs typeface="Verdana" panose="020B0604030504040204" pitchFamily="34" charset="0"/>
              </a:rPr>
              <a:t>Grassland change (habitat loss, increasing </a:t>
            </a:r>
            <a:br>
              <a:rPr lang="en-GB" dirty="0">
                <a:solidFill>
                  <a:srgbClr val="002060"/>
                </a:solidFill>
                <a:latin typeface="Verdana" panose="020B0604030504040204" pitchFamily="34" charset="0"/>
                <a:ea typeface="Verdana" panose="020B0604030504040204" pitchFamily="34" charset="0"/>
                <a:cs typeface="Verdana" panose="020B0604030504040204" pitchFamily="34" charset="0"/>
              </a:rPr>
            </a:br>
            <a:r>
              <a:rPr lang="en-GB" dirty="0">
                <a:solidFill>
                  <a:srgbClr val="002060"/>
                </a:solidFill>
                <a:latin typeface="Verdana" panose="020B0604030504040204" pitchFamily="34" charset="0"/>
                <a:ea typeface="Verdana" panose="020B0604030504040204" pitchFamily="34" charset="0"/>
                <a:cs typeface="Verdana" panose="020B0604030504040204" pitchFamily="34" charset="0"/>
              </a:rPr>
              <a:t>isolation, lack of dispersal vectors)</a:t>
            </a:r>
            <a:endParaRPr lang="en-US" dirty="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20" name="TextBox 30"/>
          <p:cNvSpPr txBox="1">
            <a:spLocks noChangeArrowheads="1"/>
          </p:cNvSpPr>
          <p:nvPr/>
        </p:nvSpPr>
        <p:spPr bwMode="auto">
          <a:xfrm>
            <a:off x="5216197" y="2140254"/>
            <a:ext cx="3015569" cy="646331"/>
          </a:xfrm>
          <a:prstGeom prst="rect">
            <a:avLst/>
          </a:prstGeom>
          <a:noFill/>
          <a:ln w="9525">
            <a:noFill/>
            <a:miter lim="800000"/>
            <a:headEnd/>
            <a:tailEnd/>
          </a:ln>
        </p:spPr>
        <p:txBody>
          <a:bodyPr wrap="none">
            <a:spAutoFit/>
          </a:bodyPr>
          <a:lstStyle/>
          <a:p>
            <a:r>
              <a:rPr lang="en-GB" dirty="0">
                <a:solidFill>
                  <a:srgbClr val="002060"/>
                </a:solidFill>
                <a:latin typeface="Verdana" panose="020B0604030504040204" pitchFamily="34" charset="0"/>
                <a:ea typeface="Verdana" panose="020B0604030504040204" pitchFamily="34" charset="0"/>
                <a:cs typeface="Verdana" panose="020B0604030504040204" pitchFamily="34" charset="0"/>
              </a:rPr>
              <a:t>Directly affected species</a:t>
            </a:r>
            <a:br>
              <a:rPr lang="en-GB" dirty="0">
                <a:solidFill>
                  <a:srgbClr val="002060"/>
                </a:solidFill>
                <a:latin typeface="Verdana" panose="020B0604030504040204" pitchFamily="34" charset="0"/>
                <a:ea typeface="Verdana" panose="020B0604030504040204" pitchFamily="34" charset="0"/>
                <a:cs typeface="Verdana" panose="020B0604030504040204" pitchFamily="34" charset="0"/>
              </a:rPr>
            </a:br>
            <a:endParaRPr lang="en-US" dirty="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21" name="TextBox 30"/>
          <p:cNvSpPr txBox="1">
            <a:spLocks noChangeArrowheads="1"/>
          </p:cNvSpPr>
          <p:nvPr/>
        </p:nvSpPr>
        <p:spPr bwMode="auto">
          <a:xfrm>
            <a:off x="5853915" y="1487921"/>
            <a:ext cx="2588016" cy="369332"/>
          </a:xfrm>
          <a:prstGeom prst="rect">
            <a:avLst/>
          </a:prstGeom>
          <a:noFill/>
          <a:ln w="9525">
            <a:noFill/>
            <a:miter lim="800000"/>
            <a:headEnd/>
            <a:tailEnd/>
          </a:ln>
        </p:spPr>
        <p:txBody>
          <a:bodyPr wrap="none">
            <a:spAutoFit/>
          </a:bodyPr>
          <a:lstStyle/>
          <a:p>
            <a:r>
              <a:rPr lang="en-GB" dirty="0">
                <a:solidFill>
                  <a:srgbClr val="002060"/>
                </a:solidFill>
                <a:latin typeface="Verdana" panose="020B0604030504040204" pitchFamily="34" charset="0"/>
                <a:ea typeface="Verdana" panose="020B0604030504040204" pitchFamily="34" charset="0"/>
                <a:cs typeface="Verdana" panose="020B0604030504040204" pitchFamily="34" charset="0"/>
              </a:rPr>
              <a:t>Community diversity</a:t>
            </a:r>
            <a:endParaRPr lang="en-US" dirty="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22" name="TextBox 30"/>
          <p:cNvSpPr txBox="1">
            <a:spLocks noChangeArrowheads="1"/>
          </p:cNvSpPr>
          <p:nvPr/>
        </p:nvSpPr>
        <p:spPr bwMode="auto">
          <a:xfrm>
            <a:off x="6343198" y="913971"/>
            <a:ext cx="2443298" cy="369332"/>
          </a:xfrm>
          <a:prstGeom prst="rect">
            <a:avLst/>
          </a:prstGeom>
          <a:noFill/>
          <a:ln w="9525">
            <a:noFill/>
            <a:miter lim="800000"/>
            <a:headEnd/>
            <a:tailEnd/>
          </a:ln>
        </p:spPr>
        <p:txBody>
          <a:bodyPr wrap="none">
            <a:spAutoFit/>
          </a:bodyPr>
          <a:lstStyle/>
          <a:p>
            <a:r>
              <a:rPr lang="en-GB" dirty="0">
                <a:solidFill>
                  <a:srgbClr val="002060"/>
                </a:solidFill>
                <a:latin typeface="Verdana" panose="020B0604030504040204" pitchFamily="34" charset="0"/>
                <a:ea typeface="Verdana" panose="020B0604030504040204" pitchFamily="34" charset="0"/>
                <a:cs typeface="Verdana" panose="020B0604030504040204" pitchFamily="34" charset="0"/>
              </a:rPr>
              <a:t>Functional diversity</a:t>
            </a:r>
            <a:endParaRPr lang="en-US" dirty="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25" name="Rektangel 24"/>
          <p:cNvSpPr/>
          <p:nvPr/>
        </p:nvSpPr>
        <p:spPr>
          <a:xfrm>
            <a:off x="530459" y="3349852"/>
            <a:ext cx="2647406" cy="204468"/>
          </a:xfrm>
          <a:prstGeom prst="rect">
            <a:avLst/>
          </a:prstGeom>
          <a:gradFill flip="none" rotWithShape="1">
            <a:gsLst>
              <a:gs pos="0">
                <a:schemeClr val="accent1">
                  <a:lumMod val="5000"/>
                  <a:lumOff val="95000"/>
                </a:schemeClr>
              </a:gs>
              <a:gs pos="51000">
                <a:srgbClr val="000000"/>
              </a:gs>
              <a:gs pos="100000">
                <a:schemeClr val="accent1">
                  <a:lumMod val="0"/>
                  <a:lumOff val="10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4" name="TextBox 30"/>
          <p:cNvSpPr txBox="1">
            <a:spLocks noChangeArrowheads="1"/>
          </p:cNvSpPr>
          <p:nvPr/>
        </p:nvSpPr>
        <p:spPr bwMode="auto">
          <a:xfrm>
            <a:off x="4605299" y="2842384"/>
            <a:ext cx="4065537" cy="646331"/>
          </a:xfrm>
          <a:prstGeom prst="rect">
            <a:avLst/>
          </a:prstGeom>
          <a:noFill/>
          <a:ln w="9525">
            <a:noFill/>
            <a:miter lim="800000"/>
            <a:headEnd/>
            <a:tailEnd/>
          </a:ln>
        </p:spPr>
        <p:txBody>
          <a:bodyPr wrap="none">
            <a:spAutoFit/>
          </a:bodyPr>
          <a:lstStyle/>
          <a:p>
            <a:r>
              <a:rPr lang="en-GB" dirty="0">
                <a:solidFill>
                  <a:srgbClr val="002060"/>
                </a:solidFill>
                <a:latin typeface="Verdana" panose="020B0604030504040204" pitchFamily="34" charset="0"/>
                <a:ea typeface="Verdana" panose="020B0604030504040204" pitchFamily="34" charset="0"/>
                <a:cs typeface="Verdana" panose="020B0604030504040204" pitchFamily="34" charset="0"/>
              </a:rPr>
              <a:t>Genetic diversity (</a:t>
            </a:r>
            <a:r>
              <a:rPr lang="en-GB" i="1" dirty="0">
                <a:solidFill>
                  <a:srgbClr val="002060"/>
                </a:solidFill>
                <a:latin typeface="Verdana" panose="020B0604030504040204" pitchFamily="34" charset="0"/>
                <a:ea typeface="Verdana" panose="020B0604030504040204" pitchFamily="34" charset="0"/>
                <a:cs typeface="Verdana" panose="020B0604030504040204" pitchFamily="34" charset="0"/>
              </a:rPr>
              <a:t>C. </a:t>
            </a:r>
            <a:r>
              <a:rPr lang="en-GB" i="1" dirty="0" err="1">
                <a:solidFill>
                  <a:srgbClr val="002060"/>
                </a:solidFill>
                <a:latin typeface="Verdana" panose="020B0604030504040204" pitchFamily="34" charset="0"/>
                <a:ea typeface="Verdana" panose="020B0604030504040204" pitchFamily="34" charset="0"/>
                <a:cs typeface="Verdana" panose="020B0604030504040204" pitchFamily="34" charset="0"/>
              </a:rPr>
              <a:t>rotundifolia</a:t>
            </a:r>
            <a:r>
              <a:rPr lang="en-GB" dirty="0">
                <a:solidFill>
                  <a:srgbClr val="002060"/>
                </a:solidFill>
                <a:latin typeface="Verdana" panose="020B0604030504040204" pitchFamily="34" charset="0"/>
                <a:ea typeface="Verdana" panose="020B0604030504040204" pitchFamily="34" charset="0"/>
                <a:cs typeface="Verdana" panose="020B0604030504040204" pitchFamily="34" charset="0"/>
              </a:rPr>
              <a:t>)</a:t>
            </a:r>
            <a:br>
              <a:rPr lang="en-GB" dirty="0">
                <a:solidFill>
                  <a:srgbClr val="002060"/>
                </a:solidFill>
                <a:latin typeface="Verdana" panose="020B0604030504040204" pitchFamily="34" charset="0"/>
                <a:ea typeface="Verdana" panose="020B0604030504040204" pitchFamily="34" charset="0"/>
                <a:cs typeface="Verdana" panose="020B0604030504040204" pitchFamily="34" charset="0"/>
              </a:rPr>
            </a:br>
            <a:endParaRPr lang="en-US" dirty="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28" name="TextBox 30"/>
          <p:cNvSpPr txBox="1">
            <a:spLocks noChangeArrowheads="1"/>
          </p:cNvSpPr>
          <p:nvPr/>
        </p:nvSpPr>
        <p:spPr bwMode="auto">
          <a:xfrm>
            <a:off x="263930" y="3659836"/>
            <a:ext cx="774571" cy="369332"/>
          </a:xfrm>
          <a:prstGeom prst="rect">
            <a:avLst/>
          </a:prstGeom>
          <a:noFill/>
          <a:ln w="9525">
            <a:noFill/>
            <a:miter lim="800000"/>
            <a:headEnd/>
            <a:tailEnd/>
          </a:ln>
        </p:spPr>
        <p:txBody>
          <a:bodyPr wrap="none">
            <a:spAutoFit/>
          </a:bodyPr>
          <a:lstStyle/>
          <a:p>
            <a:r>
              <a:rPr lang="en-GB" dirty="0">
                <a:solidFill>
                  <a:srgbClr val="002060"/>
                </a:solidFill>
                <a:latin typeface="Verdana" panose="020B0604030504040204" pitchFamily="34" charset="0"/>
                <a:ea typeface="Verdana" panose="020B0604030504040204" pitchFamily="34" charset="0"/>
                <a:cs typeface="Verdana" panose="020B0604030504040204" pitchFamily="34" charset="0"/>
              </a:rPr>
              <a:t>1850</a:t>
            </a:r>
            <a:endParaRPr lang="en-US" dirty="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16" name="textruta 15"/>
          <p:cNvSpPr txBox="1"/>
          <p:nvPr/>
        </p:nvSpPr>
        <p:spPr>
          <a:xfrm>
            <a:off x="186513" y="4755408"/>
            <a:ext cx="5851282" cy="584775"/>
          </a:xfrm>
          <a:prstGeom prst="rect">
            <a:avLst/>
          </a:prstGeom>
          <a:noFill/>
        </p:spPr>
        <p:txBody>
          <a:bodyPr wrap="none" rtlCol="0">
            <a:spAutoFit/>
          </a:bodyPr>
          <a:lstStyle/>
          <a:p>
            <a:r>
              <a:rPr lang="sv-SE" sz="1600" i="1" dirty="0" err="1" smtClean="0">
                <a:latin typeface="Verdana" panose="020B0604030504040204" pitchFamily="34" charset="0"/>
                <a:ea typeface="Verdana" panose="020B0604030504040204" pitchFamily="34" charset="0"/>
                <a:cs typeface="Verdana" panose="020B0604030504040204" pitchFamily="34" charset="0"/>
              </a:rPr>
              <a:t>Adapted</a:t>
            </a:r>
            <a:r>
              <a:rPr lang="sv-SE" sz="1600" i="1" dirty="0" smtClean="0">
                <a:latin typeface="Verdana" panose="020B0604030504040204" pitchFamily="34" charset="0"/>
                <a:ea typeface="Verdana" panose="020B0604030504040204" pitchFamily="34" charset="0"/>
                <a:cs typeface="Verdana" panose="020B0604030504040204" pitchFamily="34" charset="0"/>
              </a:rPr>
              <a:t> from </a:t>
            </a:r>
            <a:r>
              <a:rPr lang="sv-SE" sz="1600" i="1" dirty="0" err="1" smtClean="0">
                <a:latin typeface="Verdana" panose="020B0604030504040204" pitchFamily="34" charset="0"/>
                <a:ea typeface="Verdana" panose="020B0604030504040204" pitchFamily="34" charset="0"/>
                <a:cs typeface="Verdana" panose="020B0604030504040204" pitchFamily="34" charset="0"/>
              </a:rPr>
              <a:t>Essl</a:t>
            </a:r>
            <a:r>
              <a:rPr lang="sv-SE" sz="1600" i="1" dirty="0" smtClean="0">
                <a:latin typeface="Verdana" panose="020B0604030504040204" pitchFamily="34" charset="0"/>
                <a:ea typeface="Verdana" panose="020B0604030504040204" pitchFamily="34" charset="0"/>
                <a:cs typeface="Verdana" panose="020B0604030504040204" pitchFamily="34" charset="0"/>
              </a:rPr>
              <a:t> </a:t>
            </a:r>
            <a:r>
              <a:rPr lang="sv-SE" sz="1600" i="1" dirty="0">
                <a:latin typeface="Verdana" panose="020B0604030504040204" pitchFamily="34" charset="0"/>
                <a:ea typeface="Verdana" panose="020B0604030504040204" pitchFamily="34" charset="0"/>
                <a:cs typeface="Verdana" panose="020B0604030504040204" pitchFamily="34" charset="0"/>
              </a:rPr>
              <a:t>et al. 2015 </a:t>
            </a:r>
            <a:r>
              <a:rPr lang="sv-SE" sz="1600" i="1" dirty="0" err="1">
                <a:latin typeface="Verdana" panose="020B0604030504040204" pitchFamily="34" charset="0"/>
                <a:ea typeface="Verdana" panose="020B0604030504040204" pitchFamily="34" charset="0"/>
                <a:cs typeface="Verdana" panose="020B0604030504040204" pitchFamily="34" charset="0"/>
              </a:rPr>
              <a:t>Diversity</a:t>
            </a:r>
            <a:r>
              <a:rPr lang="sv-SE" sz="1600" i="1" dirty="0">
                <a:latin typeface="Verdana" panose="020B0604030504040204" pitchFamily="34" charset="0"/>
                <a:ea typeface="Verdana" panose="020B0604030504040204" pitchFamily="34" charset="0"/>
                <a:cs typeface="Verdana" panose="020B0604030504040204" pitchFamily="34" charset="0"/>
              </a:rPr>
              <a:t> &amp; </a:t>
            </a:r>
            <a:r>
              <a:rPr lang="sv-SE" sz="1600" i="1" dirty="0" err="1" smtClean="0">
                <a:latin typeface="Verdana" panose="020B0604030504040204" pitchFamily="34" charset="0"/>
                <a:ea typeface="Verdana" panose="020B0604030504040204" pitchFamily="34" charset="0"/>
                <a:cs typeface="Verdana" panose="020B0604030504040204" pitchFamily="34" charset="0"/>
              </a:rPr>
              <a:t>Distributios</a:t>
            </a:r>
            <a:endParaRPr lang="sv-SE" sz="1600" i="1" dirty="0">
              <a:latin typeface="Verdana" panose="020B0604030504040204" pitchFamily="34" charset="0"/>
              <a:ea typeface="Verdana" panose="020B0604030504040204" pitchFamily="34" charset="0"/>
              <a:cs typeface="Verdana" panose="020B0604030504040204" pitchFamily="34" charset="0"/>
            </a:endParaRPr>
          </a:p>
          <a:p>
            <a:endParaRPr lang="sv-SE" sz="1600" i="1"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5660256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Rektangel 11"/>
          <p:cNvSpPr/>
          <p:nvPr/>
        </p:nvSpPr>
        <p:spPr>
          <a:xfrm>
            <a:off x="69890" y="4502722"/>
            <a:ext cx="5841677" cy="5818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4" name="Bildobjekt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5526" y="-668610"/>
            <a:ext cx="3942438" cy="5922409"/>
          </a:xfrm>
          <a:prstGeom prst="rect">
            <a:avLst/>
          </a:prstGeom>
        </p:spPr>
      </p:pic>
      <p:pic>
        <p:nvPicPr>
          <p:cNvPr id="3" name="Platshållare för innehåll 2"/>
          <p:cNvPicPr>
            <a:picLocks noGrp="1" noChangeAspect="1"/>
          </p:cNvPicPr>
          <p:nvPr>
            <p:ph sz="half" idx="1"/>
          </p:nvPr>
        </p:nvPicPr>
        <p:blipFill>
          <a:blip r:embed="rId4" cstate="screen">
            <a:extLst>
              <a:ext uri="{28A0092B-C50C-407E-A947-70E740481C1C}">
                <a14:useLocalDpi xmlns:a14="http://schemas.microsoft.com/office/drawing/2010/main"/>
              </a:ext>
            </a:extLst>
          </a:blip>
          <a:stretch>
            <a:fillRect/>
          </a:stretch>
        </p:blipFill>
        <p:spPr>
          <a:xfrm>
            <a:off x="4463988" y="-632855"/>
            <a:ext cx="3918637" cy="5886654"/>
          </a:xfrm>
        </p:spPr>
      </p:pic>
      <p:sp>
        <p:nvSpPr>
          <p:cNvPr id="7" name="textruta 8"/>
          <p:cNvSpPr txBox="1">
            <a:spLocks noChangeArrowheads="1"/>
          </p:cNvSpPr>
          <p:nvPr/>
        </p:nvSpPr>
        <p:spPr bwMode="auto">
          <a:xfrm>
            <a:off x="6651231" y="4347742"/>
            <a:ext cx="2432076" cy="646331"/>
          </a:xfrm>
          <a:prstGeom prst="rect">
            <a:avLst/>
          </a:prstGeom>
          <a:solidFill>
            <a:schemeClr val="bg1"/>
          </a:solidFill>
          <a:ln>
            <a:noFill/>
          </a:ln>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GB" altLang="sv-SE" dirty="0">
                <a:latin typeface="Verdana" panose="020B0604030504040204" pitchFamily="34" charset="0"/>
                <a:ea typeface="Verdana" panose="020B0604030504040204" pitchFamily="34" charset="0"/>
                <a:cs typeface="Verdana" panose="020B0604030504040204" pitchFamily="34" charset="0"/>
              </a:rPr>
              <a:t>Cousins et al. 2015</a:t>
            </a:r>
            <a:br>
              <a:rPr lang="en-GB" altLang="sv-SE" dirty="0">
                <a:latin typeface="Verdana" panose="020B0604030504040204" pitchFamily="34" charset="0"/>
                <a:ea typeface="Verdana" panose="020B0604030504040204" pitchFamily="34" charset="0"/>
                <a:cs typeface="Verdana" panose="020B0604030504040204" pitchFamily="34" charset="0"/>
              </a:rPr>
            </a:br>
            <a:r>
              <a:rPr lang="en-GB" altLang="sv-SE" dirty="0">
                <a:latin typeface="Verdana" panose="020B0604030504040204" pitchFamily="34" charset="0"/>
                <a:ea typeface="Verdana" panose="020B0604030504040204" pitchFamily="34" charset="0"/>
                <a:cs typeface="Verdana" panose="020B0604030504040204" pitchFamily="34" charset="0"/>
              </a:rPr>
              <a:t>AMBIO</a:t>
            </a:r>
          </a:p>
        </p:txBody>
      </p:sp>
      <p:sp>
        <p:nvSpPr>
          <p:cNvPr id="5" name="Rectangle 4"/>
          <p:cNvSpPr/>
          <p:nvPr/>
        </p:nvSpPr>
        <p:spPr>
          <a:xfrm>
            <a:off x="2681790" y="4347742"/>
            <a:ext cx="1458162" cy="3116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latin typeface="Tekton Pro"/>
              </a:rPr>
              <a:t>16 km</a:t>
            </a:r>
          </a:p>
        </p:txBody>
      </p:sp>
      <p:sp>
        <p:nvSpPr>
          <p:cNvPr id="6" name="Rectangle 5"/>
          <p:cNvSpPr/>
          <p:nvPr/>
        </p:nvSpPr>
        <p:spPr>
          <a:xfrm>
            <a:off x="2708793" y="4616481"/>
            <a:ext cx="1296144" cy="1620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 name="Rectangle 1"/>
          <p:cNvSpPr/>
          <p:nvPr/>
        </p:nvSpPr>
        <p:spPr>
          <a:xfrm>
            <a:off x="2897814" y="4625077"/>
            <a:ext cx="918102" cy="342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8" name="Rectangle 7"/>
          <p:cNvSpPr/>
          <p:nvPr/>
        </p:nvSpPr>
        <p:spPr>
          <a:xfrm>
            <a:off x="2696893" y="573527"/>
            <a:ext cx="1736890" cy="10261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100" dirty="0">
                <a:solidFill>
                  <a:schemeClr val="tx1"/>
                </a:solidFill>
                <a:latin typeface="Verdana" panose="020B0604030504040204" pitchFamily="34" charset="0"/>
                <a:ea typeface="Verdana" panose="020B0604030504040204" pitchFamily="34" charset="0"/>
                <a:cs typeface="Verdana" panose="020B0604030504040204" pitchFamily="34" charset="0"/>
              </a:rPr>
              <a:t>96% Grasslands gone</a:t>
            </a:r>
          </a:p>
        </p:txBody>
      </p:sp>
      <p:sp>
        <p:nvSpPr>
          <p:cNvPr id="9" name="Rectangle 8"/>
          <p:cNvSpPr/>
          <p:nvPr/>
        </p:nvSpPr>
        <p:spPr>
          <a:xfrm>
            <a:off x="6786246" y="681559"/>
            <a:ext cx="1566174" cy="10261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205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56276" y="353787"/>
            <a:ext cx="2464012" cy="14655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ktangel 9"/>
          <p:cNvSpPr/>
          <p:nvPr/>
        </p:nvSpPr>
        <p:spPr>
          <a:xfrm>
            <a:off x="4587903" y="3490623"/>
            <a:ext cx="1604277" cy="16528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30893639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2" descr="C:\Users\Sara Cousins\Dropbox\Ove\Land\fig1c.jpg"/>
          <p:cNvPicPr>
            <a:picLocks noChangeAspect="1" noChangeArrowheads="1"/>
          </p:cNvPicPr>
          <p:nvPr/>
        </p:nvPicPr>
        <p:blipFill rotWithShape="1">
          <a:blip r:embed="rId3">
            <a:extLst>
              <a:ext uri="{28A0092B-C50C-407E-A947-70E740481C1C}">
                <a14:useLocalDpi xmlns:a14="http://schemas.microsoft.com/office/drawing/2010/main" val="0"/>
              </a:ext>
            </a:extLst>
          </a:blip>
          <a:srcRect l="46725" t="41389"/>
          <a:stretch/>
        </p:blipFill>
        <p:spPr bwMode="auto">
          <a:xfrm>
            <a:off x="901518" y="836705"/>
            <a:ext cx="3101789" cy="280658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6" name="Text Box 6"/>
          <p:cNvSpPr txBox="1">
            <a:spLocks noChangeArrowheads="1"/>
          </p:cNvSpPr>
          <p:nvPr/>
        </p:nvSpPr>
        <p:spPr bwMode="auto">
          <a:xfrm>
            <a:off x="229927" y="3862636"/>
            <a:ext cx="663106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sv-SE" altLang="sv-SE" sz="2400">
                <a:solidFill>
                  <a:srgbClr val="002060"/>
                </a:solidFill>
                <a:latin typeface="Verdana" panose="020B0604030504040204" pitchFamily="34" charset="0"/>
                <a:ea typeface="Verdana" panose="020B0604030504040204" pitchFamily="34" charset="0"/>
                <a:cs typeface="Verdana" panose="020B0604030504040204" pitchFamily="34" charset="0"/>
              </a:rPr>
              <a:t>Last 100 years =</a:t>
            </a:r>
            <a:r>
              <a:rPr lang="sv-SE" altLang="sv-SE" sz="2400" dirty="0">
                <a:solidFill>
                  <a:srgbClr val="002060"/>
                </a:solidFill>
                <a:latin typeface="Verdana" panose="020B0604030504040204" pitchFamily="34" charset="0"/>
                <a:ea typeface="Verdana" panose="020B0604030504040204" pitchFamily="34" charset="0"/>
                <a:cs typeface="Verdana" panose="020B0604030504040204" pitchFamily="34" charset="0"/>
              </a:rPr>
              <a:t>80 </a:t>
            </a:r>
            <a:r>
              <a:rPr lang="sv-SE" altLang="sv-SE" sz="2400">
                <a:solidFill>
                  <a:srgbClr val="002060"/>
                </a:solidFill>
                <a:latin typeface="Verdana" panose="020B0604030504040204" pitchFamily="34" charset="0"/>
                <a:ea typeface="Verdana" panose="020B0604030504040204" pitchFamily="34" charset="0"/>
                <a:cs typeface="Verdana" panose="020B0604030504040204" pitchFamily="34" charset="0"/>
              </a:rPr>
              <a:t>km</a:t>
            </a:r>
            <a:r>
              <a:rPr lang="sv-SE" altLang="sv-SE" sz="2400" baseline="30000">
                <a:solidFill>
                  <a:srgbClr val="002060"/>
                </a:solidFill>
                <a:latin typeface="Verdana" panose="020B0604030504040204" pitchFamily="34" charset="0"/>
                <a:ea typeface="Verdana" panose="020B0604030504040204" pitchFamily="34" charset="0"/>
                <a:cs typeface="Verdana" panose="020B0604030504040204" pitchFamily="34" charset="0"/>
              </a:rPr>
              <a:t>2</a:t>
            </a:r>
            <a:r>
              <a:rPr lang="sv-SE" altLang="sv-SE" sz="2400">
                <a:solidFill>
                  <a:srgbClr val="002060"/>
                </a:solidFill>
                <a:latin typeface="Verdana" panose="020B0604030504040204" pitchFamily="34" charset="0"/>
                <a:ea typeface="Verdana" panose="020B0604030504040204" pitchFamily="34" charset="0"/>
                <a:cs typeface="Verdana" panose="020B0604030504040204" pitchFamily="34" charset="0"/>
              </a:rPr>
              <a:t> ”shore meadow”</a:t>
            </a:r>
            <a:endParaRPr lang="en-US" altLang="sv-SE" sz="2400" dirty="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Picture 2" descr="C:\Users\Sara Cousins\Dropbox\Ove\Land\fig1c.jpg"/>
          <p:cNvPicPr preferRelativeResize="0">
            <a:picLocks noChangeArrowheads="1"/>
          </p:cNvPicPr>
          <p:nvPr/>
        </p:nvPicPr>
        <p:blipFill rotWithShape="1">
          <a:blip r:embed="rId4" cstate="print">
            <a:extLst>
              <a:ext uri="{28A0092B-C50C-407E-A947-70E740481C1C}">
                <a14:useLocalDpi xmlns:a14="http://schemas.microsoft.com/office/drawing/2010/main" val="0"/>
              </a:ext>
            </a:extLst>
          </a:blip>
          <a:srcRect l="46725" t="41389"/>
          <a:stretch/>
        </p:blipFill>
        <p:spPr bwMode="auto">
          <a:xfrm>
            <a:off x="5680635" y="2367968"/>
            <a:ext cx="31018" cy="2806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9" name="Text Box 6"/>
          <p:cNvSpPr txBox="1">
            <a:spLocks noChangeArrowheads="1"/>
          </p:cNvSpPr>
          <p:nvPr/>
        </p:nvSpPr>
        <p:spPr bwMode="auto">
          <a:xfrm>
            <a:off x="4991608" y="2506467"/>
            <a:ext cx="663106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sv-SE" altLang="sv-SE" sz="2400" dirty="0">
                <a:solidFill>
                  <a:srgbClr val="002060"/>
                </a:solidFill>
                <a:latin typeface="Verdana" panose="020B0604030504040204" pitchFamily="34" charset="0"/>
                <a:ea typeface="Verdana" panose="020B0604030504040204" pitchFamily="34" charset="0"/>
                <a:cs typeface="Verdana" panose="020B0604030504040204" pitchFamily="34" charset="0"/>
              </a:rPr>
              <a:t>0.3 km</a:t>
            </a:r>
            <a:r>
              <a:rPr lang="sv-SE" altLang="sv-SE" sz="2400" baseline="30000" dirty="0">
                <a:solidFill>
                  <a:srgbClr val="002060"/>
                </a:solidFill>
                <a:latin typeface="Verdana" panose="020B0604030504040204" pitchFamily="34" charset="0"/>
                <a:ea typeface="Verdana" panose="020B0604030504040204" pitchFamily="34" charset="0"/>
                <a:cs typeface="Verdana" panose="020B0604030504040204" pitchFamily="34" charset="0"/>
              </a:rPr>
              <a:t>2</a:t>
            </a:r>
            <a:r>
              <a:rPr lang="sv-SE" altLang="sv-SE" sz="2400" dirty="0">
                <a:solidFill>
                  <a:srgbClr val="002060"/>
                </a:solidFill>
                <a:latin typeface="Verdana" panose="020B0604030504040204" pitchFamily="34" charset="0"/>
                <a:ea typeface="Verdana" panose="020B0604030504040204" pitchFamily="34" charset="0"/>
                <a:cs typeface="Verdana" panose="020B0604030504040204" pitchFamily="34" charset="0"/>
              </a:rPr>
              <a:t> </a:t>
            </a:r>
            <a:r>
              <a:rPr lang="sv-SE" altLang="sv-SE" sz="2400" dirty="0" err="1">
                <a:solidFill>
                  <a:srgbClr val="002060"/>
                </a:solidFill>
                <a:latin typeface="Verdana" panose="020B0604030504040204" pitchFamily="34" charset="0"/>
                <a:ea typeface="Verdana" panose="020B0604030504040204" pitchFamily="34" charset="0"/>
                <a:cs typeface="Verdana" panose="020B0604030504040204" pitchFamily="34" charset="0"/>
              </a:rPr>
              <a:t>managed</a:t>
            </a:r>
            <a:endParaRPr lang="sv-SE" altLang="sv-SE" sz="2400" dirty="0">
              <a:solidFill>
                <a:srgbClr val="002060"/>
              </a:solidFill>
              <a:latin typeface="Verdana" panose="020B0604030504040204" pitchFamily="34" charset="0"/>
              <a:ea typeface="Verdana" panose="020B0604030504040204" pitchFamily="34" charset="0"/>
              <a:cs typeface="Verdana" panose="020B0604030504040204" pitchFamily="34" charset="0"/>
            </a:endParaRPr>
          </a:p>
          <a:p>
            <a:r>
              <a:rPr lang="sv-SE" altLang="sv-SE" sz="2400" dirty="0">
                <a:solidFill>
                  <a:srgbClr val="002060"/>
                </a:solidFill>
                <a:latin typeface="Verdana" panose="020B0604030504040204" pitchFamily="34" charset="0"/>
                <a:ea typeface="Verdana" panose="020B0604030504040204" pitchFamily="34" charset="0"/>
                <a:cs typeface="Verdana" panose="020B0604030504040204" pitchFamily="34" charset="0"/>
              </a:rPr>
              <a:t> </a:t>
            </a:r>
            <a:r>
              <a:rPr lang="sv-SE" altLang="sv-SE" sz="2400" b="1" dirty="0" err="1">
                <a:solidFill>
                  <a:srgbClr val="002060"/>
                </a:solidFill>
                <a:latin typeface="Verdana" panose="020B0604030504040204" pitchFamily="34" charset="0"/>
                <a:ea typeface="Verdana" panose="020B0604030504040204" pitchFamily="34" charset="0"/>
                <a:cs typeface="Verdana" panose="020B0604030504040204" pitchFamily="34" charset="0"/>
              </a:rPr>
              <a:t>shore</a:t>
            </a:r>
            <a:r>
              <a:rPr lang="sv-SE" altLang="sv-SE" sz="2400" b="1" dirty="0">
                <a:solidFill>
                  <a:srgbClr val="002060"/>
                </a:solidFill>
                <a:latin typeface="Verdana" panose="020B0604030504040204" pitchFamily="34" charset="0"/>
                <a:ea typeface="Verdana" panose="020B0604030504040204" pitchFamily="34" charset="0"/>
                <a:cs typeface="Verdana" panose="020B0604030504040204" pitchFamily="34" charset="0"/>
              </a:rPr>
              <a:t> </a:t>
            </a:r>
            <a:r>
              <a:rPr lang="sv-SE" altLang="sv-SE" sz="2400" b="1" dirty="0" err="1">
                <a:solidFill>
                  <a:srgbClr val="002060"/>
                </a:solidFill>
                <a:latin typeface="Verdana" panose="020B0604030504040204" pitchFamily="34" charset="0"/>
                <a:ea typeface="Verdana" panose="020B0604030504040204" pitchFamily="34" charset="0"/>
                <a:cs typeface="Verdana" panose="020B0604030504040204" pitchFamily="34" charset="0"/>
              </a:rPr>
              <a:t>meadow</a:t>
            </a:r>
            <a:r>
              <a:rPr lang="sv-SE" altLang="sv-SE" sz="2400" b="1" dirty="0">
                <a:solidFill>
                  <a:srgbClr val="002060"/>
                </a:solidFill>
                <a:latin typeface="Verdana" panose="020B0604030504040204" pitchFamily="34" charset="0"/>
                <a:ea typeface="Verdana" panose="020B0604030504040204" pitchFamily="34" charset="0"/>
                <a:cs typeface="Verdana" panose="020B0604030504040204" pitchFamily="34" charset="0"/>
              </a:rPr>
              <a:t> </a:t>
            </a:r>
            <a:r>
              <a:rPr lang="sv-SE" altLang="sv-SE" sz="2400" dirty="0" err="1">
                <a:solidFill>
                  <a:srgbClr val="002060"/>
                </a:solidFill>
                <a:latin typeface="Verdana" panose="020B0604030504040204" pitchFamily="34" charset="0"/>
                <a:ea typeface="Verdana" panose="020B0604030504040204" pitchFamily="34" charset="0"/>
                <a:cs typeface="Verdana" panose="020B0604030504040204" pitchFamily="34" charset="0"/>
              </a:rPr>
              <a:t>today</a:t>
            </a:r>
            <a:endParaRPr lang="en-US" altLang="sv-SE" sz="2400" dirty="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8031004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Picture 2" descr="E:\Mina bilder\fotografier_falt\tes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1099"/>
            <a:ext cx="6305550" cy="52245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Rubrik 1"/>
          <p:cNvSpPr>
            <a:spLocks noGrp="1"/>
          </p:cNvSpPr>
          <p:nvPr>
            <p:ph type="title"/>
          </p:nvPr>
        </p:nvSpPr>
        <p:spPr/>
        <p:txBody>
          <a:bodyPr/>
          <a:lstStyle/>
          <a:p>
            <a:pPr algn="r"/>
            <a:r>
              <a:rPr lang="sv-SE"/>
              <a:t>Today</a:t>
            </a:r>
            <a:endParaRPr lang="sv-SE" dirty="0"/>
          </a:p>
        </p:txBody>
      </p:sp>
      <p:sp>
        <p:nvSpPr>
          <p:cNvPr id="6" name="Text Box 6"/>
          <p:cNvSpPr txBox="1">
            <a:spLocks noChangeArrowheads="1"/>
          </p:cNvSpPr>
          <p:nvPr/>
        </p:nvSpPr>
        <p:spPr bwMode="auto">
          <a:xfrm>
            <a:off x="1473019" y="3896034"/>
            <a:ext cx="4165782" cy="830997"/>
          </a:xfrm>
          <a:prstGeom prst="rect">
            <a:avLst/>
          </a:prstGeom>
          <a:solidFill>
            <a:srgbClr val="FFFFFF"/>
          </a:solidFill>
          <a:ln>
            <a:noFill/>
          </a:ln>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sv-SE" altLang="sv-SE" sz="2400" dirty="0">
                <a:solidFill>
                  <a:srgbClr val="002060"/>
                </a:solidFill>
                <a:latin typeface="Verdana" panose="020B0604030504040204" pitchFamily="34" charset="0"/>
                <a:ea typeface="Verdana" panose="020B0604030504040204" pitchFamily="34" charset="0"/>
                <a:cs typeface="Verdana" panose="020B0604030504040204" pitchFamily="34" charset="0"/>
              </a:rPr>
              <a:t> 265 km</a:t>
            </a:r>
            <a:r>
              <a:rPr lang="sv-SE" altLang="sv-SE" sz="2400" baseline="30000" dirty="0">
                <a:solidFill>
                  <a:srgbClr val="002060"/>
                </a:solidFill>
                <a:latin typeface="Verdana" panose="020B0604030504040204" pitchFamily="34" charset="0"/>
                <a:ea typeface="Verdana" panose="020B0604030504040204" pitchFamily="34" charset="0"/>
                <a:cs typeface="Verdana" panose="020B0604030504040204" pitchFamily="34" charset="0"/>
              </a:rPr>
              <a:t>2</a:t>
            </a:r>
            <a:r>
              <a:rPr lang="sv-SE" altLang="sv-SE" sz="2400" dirty="0">
                <a:solidFill>
                  <a:srgbClr val="002060"/>
                </a:solidFill>
                <a:latin typeface="Verdana" panose="020B0604030504040204" pitchFamily="34" charset="0"/>
                <a:ea typeface="Verdana" panose="020B0604030504040204" pitchFamily="34" charset="0"/>
                <a:cs typeface="Verdana" panose="020B0604030504040204" pitchFamily="34" charset="0"/>
              </a:rPr>
              <a:t> </a:t>
            </a:r>
            <a:r>
              <a:rPr lang="sv-SE" altLang="sv-SE" sz="2400" dirty="0" err="1">
                <a:solidFill>
                  <a:srgbClr val="002060"/>
                </a:solidFill>
                <a:latin typeface="Verdana" panose="020B0604030504040204" pitchFamily="34" charset="0"/>
                <a:ea typeface="Verdana" panose="020B0604030504040204" pitchFamily="34" charset="0"/>
                <a:cs typeface="Verdana" panose="020B0604030504040204" pitchFamily="34" charset="0"/>
              </a:rPr>
              <a:t>managed</a:t>
            </a:r>
            <a:endParaRPr lang="sv-SE" altLang="sv-SE" sz="2400" dirty="0">
              <a:solidFill>
                <a:srgbClr val="002060"/>
              </a:solidFill>
              <a:latin typeface="Verdana" panose="020B0604030504040204" pitchFamily="34" charset="0"/>
              <a:ea typeface="Verdana" panose="020B0604030504040204" pitchFamily="34" charset="0"/>
              <a:cs typeface="Verdana" panose="020B0604030504040204" pitchFamily="34" charset="0"/>
            </a:endParaRPr>
          </a:p>
          <a:p>
            <a:r>
              <a:rPr lang="sv-SE" altLang="sv-SE" sz="2400" b="1" dirty="0">
                <a:solidFill>
                  <a:srgbClr val="002060"/>
                </a:solidFill>
                <a:latin typeface="Verdana" panose="020B0604030504040204" pitchFamily="34" charset="0"/>
                <a:ea typeface="Verdana" panose="020B0604030504040204" pitchFamily="34" charset="0"/>
                <a:cs typeface="Verdana" panose="020B0604030504040204" pitchFamily="34" charset="0"/>
              </a:rPr>
              <a:t>semi-</a:t>
            </a:r>
            <a:r>
              <a:rPr lang="sv-SE" altLang="sv-SE" sz="2400" b="1" dirty="0" err="1">
                <a:solidFill>
                  <a:srgbClr val="002060"/>
                </a:solidFill>
                <a:latin typeface="Verdana" panose="020B0604030504040204" pitchFamily="34" charset="0"/>
                <a:ea typeface="Verdana" panose="020B0604030504040204" pitchFamily="34" charset="0"/>
                <a:cs typeface="Verdana" panose="020B0604030504040204" pitchFamily="34" charset="0"/>
              </a:rPr>
              <a:t>natural</a:t>
            </a:r>
            <a:r>
              <a:rPr lang="sv-SE" altLang="sv-SE" sz="2400" b="1" dirty="0">
                <a:solidFill>
                  <a:srgbClr val="002060"/>
                </a:solidFill>
                <a:latin typeface="Verdana" panose="020B0604030504040204" pitchFamily="34" charset="0"/>
                <a:ea typeface="Verdana" panose="020B0604030504040204" pitchFamily="34" charset="0"/>
                <a:cs typeface="Verdana" panose="020B0604030504040204" pitchFamily="34" charset="0"/>
              </a:rPr>
              <a:t> </a:t>
            </a:r>
            <a:r>
              <a:rPr lang="sv-SE" altLang="sv-SE" sz="2400" b="1" dirty="0" err="1">
                <a:solidFill>
                  <a:srgbClr val="002060"/>
                </a:solidFill>
                <a:latin typeface="Verdana" panose="020B0604030504040204" pitchFamily="34" charset="0"/>
                <a:ea typeface="Verdana" panose="020B0604030504040204" pitchFamily="34" charset="0"/>
                <a:cs typeface="Verdana" panose="020B0604030504040204" pitchFamily="34" charset="0"/>
              </a:rPr>
              <a:t>grassland</a:t>
            </a:r>
            <a:endParaRPr lang="en-US" altLang="sv-SE" sz="2400" dirty="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Picture 2" descr="C:\Users\Sara Cousins\Dropbox\Ove\Land\fig1c.jpg"/>
          <p:cNvPicPr preferRelativeResize="0">
            <a:picLocks noChangeArrowheads="1"/>
          </p:cNvPicPr>
          <p:nvPr/>
        </p:nvPicPr>
        <p:blipFill rotWithShape="1">
          <a:blip r:embed="rId4" cstate="print">
            <a:extLst>
              <a:ext uri="{28A0092B-C50C-407E-A947-70E740481C1C}">
                <a14:useLocalDpi xmlns:a14="http://schemas.microsoft.com/office/drawing/2010/main" val="0"/>
              </a:ext>
            </a:extLst>
          </a:blip>
          <a:srcRect l="46725" t="41389"/>
          <a:stretch/>
        </p:blipFill>
        <p:spPr bwMode="auto">
          <a:xfrm>
            <a:off x="7591294" y="1928402"/>
            <a:ext cx="47755" cy="7184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9" name="Text Box 6"/>
          <p:cNvSpPr txBox="1">
            <a:spLocks noChangeArrowheads="1"/>
          </p:cNvSpPr>
          <p:nvPr/>
        </p:nvSpPr>
        <p:spPr bwMode="auto">
          <a:xfrm>
            <a:off x="4361618" y="2000249"/>
            <a:ext cx="6631061"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sv-SE" altLang="sv-SE" sz="2400" dirty="0">
                <a:solidFill>
                  <a:srgbClr val="002060"/>
                </a:solidFill>
                <a:latin typeface="Verdana" panose="020B0604030504040204" pitchFamily="34" charset="0"/>
                <a:ea typeface="Verdana" panose="020B0604030504040204" pitchFamily="34" charset="0"/>
                <a:cs typeface="Verdana" panose="020B0604030504040204" pitchFamily="34" charset="0"/>
              </a:rPr>
              <a:t>0.3 km</a:t>
            </a:r>
            <a:r>
              <a:rPr lang="sv-SE" altLang="sv-SE" sz="2400" baseline="30000" dirty="0">
                <a:solidFill>
                  <a:srgbClr val="002060"/>
                </a:solidFill>
                <a:latin typeface="Verdana" panose="020B0604030504040204" pitchFamily="34" charset="0"/>
                <a:ea typeface="Verdana" panose="020B0604030504040204" pitchFamily="34" charset="0"/>
                <a:cs typeface="Verdana" panose="020B0604030504040204" pitchFamily="34" charset="0"/>
              </a:rPr>
              <a:t>2</a:t>
            </a:r>
            <a:r>
              <a:rPr lang="sv-SE" altLang="sv-SE" sz="2400" dirty="0">
                <a:solidFill>
                  <a:srgbClr val="002060"/>
                </a:solidFill>
                <a:latin typeface="Verdana" panose="020B0604030504040204" pitchFamily="34" charset="0"/>
                <a:ea typeface="Verdana" panose="020B0604030504040204" pitchFamily="34" charset="0"/>
                <a:cs typeface="Verdana" panose="020B0604030504040204" pitchFamily="34" charset="0"/>
              </a:rPr>
              <a:t> </a:t>
            </a:r>
            <a:br>
              <a:rPr lang="sv-SE" altLang="sv-SE" sz="2400" dirty="0">
                <a:solidFill>
                  <a:srgbClr val="002060"/>
                </a:solidFill>
                <a:latin typeface="Verdana" panose="020B0604030504040204" pitchFamily="34" charset="0"/>
                <a:ea typeface="Verdana" panose="020B0604030504040204" pitchFamily="34" charset="0"/>
                <a:cs typeface="Verdana" panose="020B0604030504040204" pitchFamily="34" charset="0"/>
              </a:rPr>
            </a:br>
            <a:r>
              <a:rPr lang="sv-SE" altLang="sv-SE" sz="2400" dirty="0" err="1">
                <a:solidFill>
                  <a:srgbClr val="002060"/>
                </a:solidFill>
                <a:latin typeface="Verdana" panose="020B0604030504040204" pitchFamily="34" charset="0"/>
                <a:ea typeface="Verdana" panose="020B0604030504040204" pitchFamily="34" charset="0"/>
                <a:cs typeface="Verdana" panose="020B0604030504040204" pitchFamily="34" charset="0"/>
              </a:rPr>
              <a:t>managed</a:t>
            </a:r>
            <a:endParaRPr lang="sv-SE" altLang="sv-SE" sz="2400" dirty="0">
              <a:solidFill>
                <a:srgbClr val="002060"/>
              </a:solidFill>
              <a:latin typeface="Verdana" panose="020B0604030504040204" pitchFamily="34" charset="0"/>
              <a:ea typeface="Verdana" panose="020B0604030504040204" pitchFamily="34" charset="0"/>
              <a:cs typeface="Verdana" panose="020B0604030504040204" pitchFamily="34" charset="0"/>
            </a:endParaRPr>
          </a:p>
          <a:p>
            <a:pPr algn="ctr"/>
            <a:r>
              <a:rPr lang="sv-SE" altLang="sv-SE" sz="2400" dirty="0">
                <a:solidFill>
                  <a:srgbClr val="002060"/>
                </a:solidFill>
                <a:latin typeface="Verdana" panose="020B0604030504040204" pitchFamily="34" charset="0"/>
                <a:ea typeface="Verdana" panose="020B0604030504040204" pitchFamily="34" charset="0"/>
                <a:cs typeface="Verdana" panose="020B0604030504040204" pitchFamily="34" charset="0"/>
              </a:rPr>
              <a:t> </a:t>
            </a:r>
            <a:r>
              <a:rPr lang="sv-SE" altLang="sv-SE" sz="2400" b="1" dirty="0" err="1">
                <a:solidFill>
                  <a:srgbClr val="002060"/>
                </a:solidFill>
                <a:latin typeface="Verdana" panose="020B0604030504040204" pitchFamily="34" charset="0"/>
                <a:ea typeface="Verdana" panose="020B0604030504040204" pitchFamily="34" charset="0"/>
                <a:cs typeface="Verdana" panose="020B0604030504040204" pitchFamily="34" charset="0"/>
              </a:rPr>
              <a:t>shore</a:t>
            </a:r>
            <a:r>
              <a:rPr lang="sv-SE" altLang="sv-SE" sz="2400" b="1" dirty="0">
                <a:solidFill>
                  <a:srgbClr val="002060"/>
                </a:solidFill>
                <a:latin typeface="Verdana" panose="020B0604030504040204" pitchFamily="34" charset="0"/>
                <a:ea typeface="Verdana" panose="020B0604030504040204" pitchFamily="34" charset="0"/>
                <a:cs typeface="Verdana" panose="020B0604030504040204" pitchFamily="34" charset="0"/>
              </a:rPr>
              <a:t> </a:t>
            </a:r>
            <a:r>
              <a:rPr lang="sv-SE" altLang="sv-SE" sz="2400" b="1" dirty="0" err="1">
                <a:solidFill>
                  <a:srgbClr val="002060"/>
                </a:solidFill>
                <a:latin typeface="Verdana" panose="020B0604030504040204" pitchFamily="34" charset="0"/>
                <a:ea typeface="Verdana" panose="020B0604030504040204" pitchFamily="34" charset="0"/>
                <a:cs typeface="Verdana" panose="020B0604030504040204" pitchFamily="34" charset="0"/>
              </a:rPr>
              <a:t>meadow</a:t>
            </a:r>
            <a:endParaRPr lang="en-US" altLang="sv-SE" sz="2400" dirty="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413629754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 </a:t>
            </a:r>
          </a:p>
        </p:txBody>
      </p:sp>
      <p:pic>
        <p:nvPicPr>
          <p:cNvPr id="5" name="Picture 4" descr="mottättis_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3939" y="396922"/>
            <a:ext cx="3878243" cy="2736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6"/>
          <p:cNvSpPr txBox="1">
            <a:spLocks noChangeArrowheads="1"/>
          </p:cNvSpPr>
          <p:nvPr/>
        </p:nvSpPr>
        <p:spPr bwMode="auto">
          <a:xfrm>
            <a:off x="355434" y="3094772"/>
            <a:ext cx="96693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sv-SE" altLang="sv-SE" sz="2400" dirty="0">
                <a:solidFill>
                  <a:srgbClr val="002060"/>
                </a:solidFill>
                <a:latin typeface="Verdana" panose="020B0604030504040204" pitchFamily="34" charset="0"/>
                <a:ea typeface="Verdana" panose="020B0604030504040204" pitchFamily="34" charset="0"/>
                <a:cs typeface="Verdana" panose="020B0604030504040204" pitchFamily="34" charset="0"/>
              </a:rPr>
              <a:t>1920</a:t>
            </a:r>
            <a:endParaRPr lang="en-US" altLang="sv-SE" sz="2400" dirty="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7" name="Text Box 7"/>
          <p:cNvSpPr txBox="1">
            <a:spLocks noChangeArrowheads="1"/>
          </p:cNvSpPr>
          <p:nvPr/>
        </p:nvSpPr>
        <p:spPr bwMode="auto">
          <a:xfrm>
            <a:off x="4475843" y="3094771"/>
            <a:ext cx="96693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sv-SE" altLang="sv-SE" sz="2400" dirty="0">
                <a:solidFill>
                  <a:srgbClr val="002060"/>
                </a:solidFill>
                <a:latin typeface="Verdana" panose="020B0604030504040204" pitchFamily="34" charset="0"/>
                <a:ea typeface="Verdana" panose="020B0604030504040204" pitchFamily="34" charset="0"/>
                <a:cs typeface="Verdana" panose="020B0604030504040204" pitchFamily="34" charset="0"/>
              </a:rPr>
              <a:t>2018</a:t>
            </a:r>
            <a:endParaRPr lang="en-US" altLang="sv-SE" sz="2400" dirty="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9" name="textruta 8"/>
          <p:cNvSpPr txBox="1"/>
          <p:nvPr/>
        </p:nvSpPr>
        <p:spPr>
          <a:xfrm>
            <a:off x="1488957" y="2725439"/>
            <a:ext cx="250036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sv-SE"/>
            </a:defPPr>
            <a:lvl1pPr>
              <a:defRPr sz="2000">
                <a:solidFill>
                  <a:srgbClr val="002060"/>
                </a:solidFill>
                <a:latin typeface="Verdana" panose="020B0604030504040204" pitchFamily="34" charset="0"/>
                <a:ea typeface="Verdana" panose="020B0604030504040204" pitchFamily="34" charset="0"/>
                <a:cs typeface="Verdana" panose="020B0604030504040204" pitchFamily="34" charset="0"/>
              </a:defRPr>
            </a:lvl1pPr>
            <a:lvl2pPr marL="742950" indent="-285750">
              <a:defRPr>
                <a:latin typeface="Calibri" panose="020F0502020204030204" pitchFamily="34" charset="0"/>
              </a:defRPr>
            </a:lvl2pPr>
            <a:lvl3pPr marL="1143000" indent="-228600">
              <a:defRPr>
                <a:latin typeface="Calibri" panose="020F0502020204030204" pitchFamily="34" charset="0"/>
              </a:defRPr>
            </a:lvl3pPr>
            <a:lvl4pPr marL="1600200" indent="-228600">
              <a:defRPr>
                <a:latin typeface="Calibri" panose="020F0502020204030204" pitchFamily="34" charset="0"/>
              </a:defRPr>
            </a:lvl4pPr>
            <a:lvl5pPr marL="2057400" indent="-228600">
              <a:defRPr>
                <a:latin typeface="Calibri" panose="020F0502020204030204" pitchFamily="34" charset="0"/>
              </a:defRPr>
            </a:lvl5pPr>
            <a:lvl6pPr marL="2514600" indent="-228600" fontAlgn="base">
              <a:spcBef>
                <a:spcPct val="0"/>
              </a:spcBef>
              <a:spcAft>
                <a:spcPct val="0"/>
              </a:spcAft>
              <a:defRPr>
                <a:latin typeface="Calibri" panose="020F0502020204030204" pitchFamily="34" charset="0"/>
              </a:defRPr>
            </a:lvl6pPr>
            <a:lvl7pPr marL="2971800" indent="-228600" fontAlgn="base">
              <a:spcBef>
                <a:spcPct val="0"/>
              </a:spcBef>
              <a:spcAft>
                <a:spcPct val="0"/>
              </a:spcAft>
              <a:defRPr>
                <a:latin typeface="Calibri" panose="020F0502020204030204" pitchFamily="34" charset="0"/>
              </a:defRPr>
            </a:lvl7pPr>
            <a:lvl8pPr marL="3429000" indent="-228600" fontAlgn="base">
              <a:spcBef>
                <a:spcPct val="0"/>
              </a:spcBef>
              <a:spcAft>
                <a:spcPct val="0"/>
              </a:spcAft>
              <a:defRPr>
                <a:latin typeface="Calibri" panose="020F0502020204030204" pitchFamily="34" charset="0"/>
              </a:defRPr>
            </a:lvl8pPr>
            <a:lvl9pPr marL="3886200" indent="-228600" fontAlgn="base">
              <a:spcBef>
                <a:spcPct val="0"/>
              </a:spcBef>
              <a:spcAft>
                <a:spcPct val="0"/>
              </a:spcAft>
              <a:defRPr>
                <a:latin typeface="Calibri" panose="020F0502020204030204" pitchFamily="34" charset="0"/>
              </a:defRPr>
            </a:lvl9pPr>
          </a:lstStyle>
          <a:p>
            <a:r>
              <a:rPr lang="en-GB" sz="1800" dirty="0">
                <a:solidFill>
                  <a:schemeClr val="bg1"/>
                </a:solidFill>
              </a:rPr>
              <a:t>Photo: </a:t>
            </a:r>
            <a:r>
              <a:rPr lang="sv-SE" sz="1800" dirty="0">
                <a:solidFill>
                  <a:schemeClr val="bg1"/>
                </a:solidFill>
              </a:rPr>
              <a:t>S. Sternberg</a:t>
            </a:r>
            <a:endParaRPr lang="en-GB" sz="1800" dirty="0">
              <a:solidFill>
                <a:schemeClr val="bg1"/>
              </a:solidFill>
            </a:endParaRPr>
          </a:p>
        </p:txBody>
      </p:sp>
      <p:sp>
        <p:nvSpPr>
          <p:cNvPr id="11" name="Text Box 6"/>
          <p:cNvSpPr txBox="1">
            <a:spLocks noChangeArrowheads="1"/>
          </p:cNvSpPr>
          <p:nvPr/>
        </p:nvSpPr>
        <p:spPr bwMode="auto">
          <a:xfrm>
            <a:off x="405676" y="237642"/>
            <a:ext cx="2582758" cy="461665"/>
          </a:xfrm>
          <a:prstGeom prst="rect">
            <a:avLst/>
          </a:prstGeom>
          <a:solidFill>
            <a:schemeClr val="bg1"/>
          </a:solidFill>
          <a:ln>
            <a:noFill/>
          </a:ln>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sv-SE" altLang="sv-SE" sz="2400" dirty="0">
                <a:solidFill>
                  <a:srgbClr val="002060"/>
                </a:solidFill>
                <a:latin typeface="Verdana" panose="020B0604030504040204" pitchFamily="34" charset="0"/>
                <a:ea typeface="Verdana" panose="020B0604030504040204" pitchFamily="34" charset="0"/>
                <a:cs typeface="Verdana" panose="020B0604030504040204" pitchFamily="34" charset="0"/>
              </a:rPr>
              <a:t>New </a:t>
            </a:r>
            <a:r>
              <a:rPr lang="sv-SE" altLang="sv-SE" sz="2400" dirty="0" err="1">
                <a:solidFill>
                  <a:srgbClr val="002060"/>
                </a:solidFill>
                <a:latin typeface="Verdana" panose="020B0604030504040204" pitchFamily="34" charset="0"/>
                <a:ea typeface="Verdana" panose="020B0604030504040204" pitchFamily="34" charset="0"/>
                <a:cs typeface="Verdana" panose="020B0604030504040204" pitchFamily="34" charset="0"/>
              </a:rPr>
              <a:t>challenges</a:t>
            </a:r>
            <a:endParaRPr lang="en-US" altLang="sv-SE" sz="2400" dirty="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12" name="Rektangel 11"/>
          <p:cNvSpPr/>
          <p:nvPr/>
        </p:nvSpPr>
        <p:spPr>
          <a:xfrm>
            <a:off x="69890" y="4502722"/>
            <a:ext cx="5841677" cy="5818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5" name="Platshållare för innehåll 14"/>
          <p:cNvPicPr>
            <a:picLocks noGrp="1" noChangeAspect="1"/>
          </p:cNvPicPr>
          <p:nvPr>
            <p:ph idx="1"/>
          </p:nvPr>
        </p:nvPicPr>
        <p:blipFill rotWithShape="1">
          <a:blip r:embed="rId4" cstate="screen">
            <a:extLst>
              <a:ext uri="{28A0092B-C50C-407E-A947-70E740481C1C}">
                <a14:useLocalDpi xmlns:a14="http://schemas.microsoft.com/office/drawing/2010/main"/>
              </a:ext>
            </a:extLst>
          </a:blip>
          <a:srcRect t="43986" b="-1"/>
          <a:stretch/>
        </p:blipFill>
        <p:spPr>
          <a:xfrm>
            <a:off x="4546071" y="687256"/>
            <a:ext cx="4243636" cy="2445926"/>
          </a:xfrm>
        </p:spPr>
      </p:pic>
      <p:sp>
        <p:nvSpPr>
          <p:cNvPr id="4" name="textruta 3"/>
          <p:cNvSpPr txBox="1"/>
          <p:nvPr/>
        </p:nvSpPr>
        <p:spPr>
          <a:xfrm>
            <a:off x="6163602" y="1540887"/>
            <a:ext cx="351378" cy="369332"/>
          </a:xfrm>
          <a:prstGeom prst="rect">
            <a:avLst/>
          </a:prstGeom>
          <a:noFill/>
        </p:spPr>
        <p:txBody>
          <a:bodyPr wrap="none" rtlCol="0">
            <a:spAutoFit/>
          </a:bodyPr>
          <a:lstStyle/>
          <a:p>
            <a:r>
              <a:rPr lang="sv-SE" b="1" dirty="0">
                <a:solidFill>
                  <a:srgbClr val="FF0000"/>
                </a:solidFill>
                <a:latin typeface="Comic Sans MS" panose="030F0702030302020204" pitchFamily="66" charset="0"/>
              </a:rPr>
              <a:t>X</a:t>
            </a:r>
          </a:p>
        </p:txBody>
      </p:sp>
      <p:sp>
        <p:nvSpPr>
          <p:cNvPr id="16" name="textruta 15"/>
          <p:cNvSpPr txBox="1"/>
          <p:nvPr/>
        </p:nvSpPr>
        <p:spPr>
          <a:xfrm>
            <a:off x="2203935" y="1395720"/>
            <a:ext cx="351378" cy="369332"/>
          </a:xfrm>
          <a:prstGeom prst="rect">
            <a:avLst/>
          </a:prstGeom>
          <a:noFill/>
        </p:spPr>
        <p:txBody>
          <a:bodyPr wrap="none" rtlCol="0">
            <a:spAutoFit/>
          </a:bodyPr>
          <a:lstStyle/>
          <a:p>
            <a:r>
              <a:rPr lang="sv-SE" b="1" dirty="0">
                <a:solidFill>
                  <a:srgbClr val="FF0000"/>
                </a:solidFill>
                <a:latin typeface="Comic Sans MS" panose="030F0702030302020204" pitchFamily="66" charset="0"/>
              </a:rPr>
              <a:t>X</a:t>
            </a:r>
          </a:p>
        </p:txBody>
      </p:sp>
      <p:sp>
        <p:nvSpPr>
          <p:cNvPr id="17" name="Text Box 6">
            <a:extLst>
              <a:ext uri="{FF2B5EF4-FFF2-40B4-BE49-F238E27FC236}">
                <a16:creationId xmlns:a16="http://schemas.microsoft.com/office/drawing/2014/main" xmlns="" id="{9B2EB764-7E30-42E6-9AD5-74A621DA96A6}"/>
              </a:ext>
            </a:extLst>
          </p:cNvPr>
          <p:cNvSpPr txBox="1">
            <a:spLocks noChangeArrowheads="1"/>
          </p:cNvSpPr>
          <p:nvPr/>
        </p:nvSpPr>
        <p:spPr bwMode="auto">
          <a:xfrm>
            <a:off x="167174" y="3740690"/>
            <a:ext cx="740779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sv-SE" altLang="sv-SE" sz="2400" dirty="0" smtClean="0">
                <a:solidFill>
                  <a:srgbClr val="002060"/>
                </a:solidFill>
                <a:latin typeface="Verdana" panose="020B0604030504040204" pitchFamily="34" charset="0"/>
                <a:ea typeface="Verdana" panose="020B0604030504040204" pitchFamily="34" charset="0"/>
                <a:cs typeface="Verdana" panose="020B0604030504040204" pitchFamily="34" charset="0"/>
              </a:rPr>
              <a:t>45 </a:t>
            </a:r>
            <a:r>
              <a:rPr lang="sv-SE" altLang="sv-SE" sz="2400" dirty="0">
                <a:solidFill>
                  <a:srgbClr val="002060"/>
                </a:solidFill>
                <a:latin typeface="Verdana" panose="020B0604030504040204" pitchFamily="34" charset="0"/>
                <a:ea typeface="Verdana" panose="020B0604030504040204" pitchFamily="34" charset="0"/>
                <a:cs typeface="Verdana" panose="020B0604030504040204" pitchFamily="34" charset="0"/>
              </a:rPr>
              <a:t>cm </a:t>
            </a:r>
            <a:r>
              <a:rPr lang="sv-SE" altLang="sv-SE" sz="2400" dirty="0" err="1">
                <a:solidFill>
                  <a:srgbClr val="002060"/>
                </a:solidFill>
                <a:latin typeface="Verdana" panose="020B0604030504040204" pitchFamily="34" charset="0"/>
                <a:ea typeface="Verdana" panose="020B0604030504040204" pitchFamily="34" charset="0"/>
                <a:cs typeface="Verdana" panose="020B0604030504040204" pitchFamily="34" charset="0"/>
              </a:rPr>
              <a:t>isostatic</a:t>
            </a:r>
            <a:r>
              <a:rPr lang="sv-SE" altLang="sv-SE" sz="2400" dirty="0">
                <a:solidFill>
                  <a:srgbClr val="002060"/>
                </a:solidFill>
                <a:latin typeface="Verdana" panose="020B0604030504040204" pitchFamily="34" charset="0"/>
                <a:ea typeface="Verdana" panose="020B0604030504040204" pitchFamily="34" charset="0"/>
                <a:cs typeface="Verdana" panose="020B0604030504040204" pitchFamily="34" charset="0"/>
              </a:rPr>
              <a:t> </a:t>
            </a:r>
            <a:r>
              <a:rPr lang="sv-SE" altLang="sv-SE" sz="2400" dirty="0" err="1">
                <a:solidFill>
                  <a:srgbClr val="002060"/>
                </a:solidFill>
                <a:latin typeface="Verdana" panose="020B0604030504040204" pitchFamily="34" charset="0"/>
                <a:ea typeface="Verdana" panose="020B0604030504040204" pitchFamily="34" charset="0"/>
                <a:cs typeface="Verdana" panose="020B0604030504040204" pitchFamily="34" charset="0"/>
              </a:rPr>
              <a:t>rebound</a:t>
            </a:r>
            <a:r>
              <a:rPr lang="sv-SE" altLang="sv-SE" sz="2400" dirty="0">
                <a:solidFill>
                  <a:srgbClr val="002060"/>
                </a:solidFill>
                <a:latin typeface="Verdana" panose="020B0604030504040204" pitchFamily="34" charset="0"/>
                <a:ea typeface="Verdana" panose="020B0604030504040204" pitchFamily="34" charset="0"/>
                <a:cs typeface="Verdana" panose="020B0604030504040204" pitchFamily="34" charset="0"/>
              </a:rPr>
              <a:t> in 100 </a:t>
            </a:r>
            <a:r>
              <a:rPr lang="sv-SE" altLang="sv-SE" sz="2400" dirty="0" err="1" smtClean="0">
                <a:solidFill>
                  <a:srgbClr val="002060"/>
                </a:solidFill>
                <a:latin typeface="Verdana" panose="020B0604030504040204" pitchFamily="34" charset="0"/>
                <a:ea typeface="Verdana" panose="020B0604030504040204" pitchFamily="34" charset="0"/>
                <a:cs typeface="Verdana" panose="020B0604030504040204" pitchFamily="34" charset="0"/>
              </a:rPr>
              <a:t>years</a:t>
            </a:r>
            <a:endParaRPr lang="sv-SE" altLang="sv-SE" sz="2400" dirty="0" smtClean="0">
              <a:solidFill>
                <a:srgbClr val="002060"/>
              </a:solidFill>
              <a:latin typeface="Verdana" panose="020B0604030504040204" pitchFamily="34" charset="0"/>
              <a:ea typeface="Verdana" panose="020B0604030504040204" pitchFamily="34" charset="0"/>
              <a:cs typeface="Verdana" panose="020B0604030504040204" pitchFamily="34" charset="0"/>
            </a:endParaRPr>
          </a:p>
          <a:p>
            <a:r>
              <a:rPr lang="sv-SE" altLang="sv-SE" sz="2400" b="1" dirty="0" smtClean="0">
                <a:solidFill>
                  <a:srgbClr val="002060"/>
                </a:solidFill>
                <a:latin typeface="Verdana" panose="020B0604030504040204" pitchFamily="34" charset="0"/>
                <a:ea typeface="Verdana" panose="020B0604030504040204" pitchFamily="34" charset="0"/>
                <a:cs typeface="Verdana" panose="020B0604030504040204" pitchFamily="34" charset="0"/>
              </a:rPr>
              <a:t>67 cm </a:t>
            </a:r>
            <a:r>
              <a:rPr lang="sv-SE" altLang="sv-SE" sz="2400" b="1" dirty="0" err="1" smtClean="0">
                <a:solidFill>
                  <a:srgbClr val="002060"/>
                </a:solidFill>
                <a:latin typeface="Verdana" panose="020B0604030504040204" pitchFamily="34" charset="0"/>
                <a:ea typeface="Verdana" panose="020B0604030504040204" pitchFamily="34" charset="0"/>
                <a:cs typeface="Verdana" panose="020B0604030504040204" pitchFamily="34" charset="0"/>
              </a:rPr>
              <a:t>sea</a:t>
            </a:r>
            <a:r>
              <a:rPr lang="sv-SE" altLang="sv-SE" sz="2400" b="1" dirty="0" smtClean="0">
                <a:solidFill>
                  <a:srgbClr val="002060"/>
                </a:solidFill>
                <a:latin typeface="Verdana" panose="020B0604030504040204" pitchFamily="34" charset="0"/>
                <a:ea typeface="Verdana" panose="020B0604030504040204" pitchFamily="34" charset="0"/>
                <a:cs typeface="Verdana" panose="020B0604030504040204" pitchFamily="34" charset="0"/>
              </a:rPr>
              <a:t> </a:t>
            </a:r>
            <a:r>
              <a:rPr lang="sv-SE" altLang="sv-SE" sz="2400" b="1" dirty="0" err="1" smtClean="0">
                <a:solidFill>
                  <a:srgbClr val="002060"/>
                </a:solidFill>
                <a:latin typeface="Verdana" panose="020B0604030504040204" pitchFamily="34" charset="0"/>
                <a:ea typeface="Verdana" panose="020B0604030504040204" pitchFamily="34" charset="0"/>
                <a:cs typeface="Verdana" panose="020B0604030504040204" pitchFamily="34" charset="0"/>
              </a:rPr>
              <a:t>level</a:t>
            </a:r>
            <a:r>
              <a:rPr lang="sv-SE" altLang="sv-SE" sz="2400" b="1" dirty="0" smtClean="0">
                <a:solidFill>
                  <a:srgbClr val="002060"/>
                </a:solidFill>
                <a:latin typeface="Verdana" panose="020B0604030504040204" pitchFamily="34" charset="0"/>
                <a:ea typeface="Verdana" panose="020B0604030504040204" pitchFamily="34" charset="0"/>
                <a:cs typeface="Verdana" panose="020B0604030504040204" pitchFamily="34" charset="0"/>
              </a:rPr>
              <a:t> </a:t>
            </a:r>
            <a:r>
              <a:rPr lang="sv-SE" altLang="sv-SE" sz="2400" b="1" dirty="0" err="1" smtClean="0">
                <a:solidFill>
                  <a:srgbClr val="002060"/>
                </a:solidFill>
                <a:latin typeface="Verdana" panose="020B0604030504040204" pitchFamily="34" charset="0"/>
                <a:ea typeface="Verdana" panose="020B0604030504040204" pitchFamily="34" charset="0"/>
                <a:cs typeface="Verdana" panose="020B0604030504040204" pitchFamily="34" charset="0"/>
              </a:rPr>
              <a:t>rise</a:t>
            </a:r>
            <a:r>
              <a:rPr lang="sv-SE" altLang="sv-SE" sz="2400" b="1" dirty="0" smtClean="0">
                <a:solidFill>
                  <a:srgbClr val="002060"/>
                </a:solidFill>
                <a:latin typeface="Verdana" panose="020B0604030504040204" pitchFamily="34" charset="0"/>
                <a:ea typeface="Verdana" panose="020B0604030504040204" pitchFamily="34" charset="0"/>
                <a:cs typeface="Verdana" panose="020B0604030504040204" pitchFamily="34" charset="0"/>
              </a:rPr>
              <a:t> in the </a:t>
            </a:r>
            <a:r>
              <a:rPr lang="sv-SE" altLang="sv-SE" sz="2400" b="1" dirty="0" err="1" smtClean="0">
                <a:solidFill>
                  <a:srgbClr val="002060"/>
                </a:solidFill>
                <a:latin typeface="Verdana" panose="020B0604030504040204" pitchFamily="34" charset="0"/>
                <a:ea typeface="Verdana" panose="020B0604030504040204" pitchFamily="34" charset="0"/>
                <a:cs typeface="Verdana" panose="020B0604030504040204" pitchFamily="34" charset="0"/>
              </a:rPr>
              <a:t>next</a:t>
            </a:r>
            <a:r>
              <a:rPr lang="sv-SE" altLang="sv-SE" sz="2400" b="1" dirty="0" smtClean="0">
                <a:solidFill>
                  <a:srgbClr val="002060"/>
                </a:solidFill>
                <a:latin typeface="Verdana" panose="020B0604030504040204" pitchFamily="34" charset="0"/>
                <a:ea typeface="Verdana" panose="020B0604030504040204" pitchFamily="34" charset="0"/>
                <a:cs typeface="Verdana" panose="020B0604030504040204" pitchFamily="34" charset="0"/>
              </a:rPr>
              <a:t> 80 </a:t>
            </a:r>
            <a:r>
              <a:rPr lang="sv-SE" altLang="sv-SE" sz="2400" b="1" dirty="0" err="1" smtClean="0">
                <a:solidFill>
                  <a:srgbClr val="002060"/>
                </a:solidFill>
                <a:latin typeface="Verdana" panose="020B0604030504040204" pitchFamily="34" charset="0"/>
                <a:ea typeface="Verdana" panose="020B0604030504040204" pitchFamily="34" charset="0"/>
                <a:cs typeface="Verdana" panose="020B0604030504040204" pitchFamily="34" charset="0"/>
              </a:rPr>
              <a:t>years</a:t>
            </a:r>
            <a:r>
              <a:rPr lang="sv-SE" altLang="sv-SE" sz="2400" b="1" dirty="0" smtClean="0">
                <a:solidFill>
                  <a:srgbClr val="002060"/>
                </a:solidFill>
                <a:latin typeface="Verdana" panose="020B0604030504040204" pitchFamily="34" charset="0"/>
                <a:ea typeface="Verdana" panose="020B0604030504040204" pitchFamily="34" charset="0"/>
                <a:cs typeface="Verdana" panose="020B0604030504040204" pitchFamily="34" charset="0"/>
              </a:rPr>
              <a:t>*</a:t>
            </a:r>
            <a:endParaRPr lang="en-US" altLang="sv-SE" sz="2400" b="1" dirty="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10" name="textruta 9"/>
          <p:cNvSpPr txBox="1"/>
          <p:nvPr/>
        </p:nvSpPr>
        <p:spPr>
          <a:xfrm>
            <a:off x="6865782" y="2725439"/>
            <a:ext cx="19239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sv-SE"/>
            </a:defPPr>
            <a:lvl1pPr>
              <a:defRPr>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742950" indent="-285750">
              <a:defRPr>
                <a:latin typeface="Calibri" panose="020F0502020204030204" pitchFamily="34" charset="0"/>
              </a:defRPr>
            </a:lvl2pPr>
            <a:lvl3pPr marL="1143000" indent="-228600">
              <a:defRPr>
                <a:latin typeface="Calibri" panose="020F0502020204030204" pitchFamily="34" charset="0"/>
              </a:defRPr>
            </a:lvl3pPr>
            <a:lvl4pPr marL="1600200" indent="-228600">
              <a:defRPr>
                <a:latin typeface="Calibri" panose="020F0502020204030204" pitchFamily="34" charset="0"/>
              </a:defRPr>
            </a:lvl4pPr>
            <a:lvl5pPr marL="2057400" indent="-228600">
              <a:defRPr>
                <a:latin typeface="Calibri" panose="020F0502020204030204" pitchFamily="34" charset="0"/>
              </a:defRPr>
            </a:lvl5pPr>
            <a:lvl6pPr marL="2514600" indent="-228600" fontAlgn="base">
              <a:spcBef>
                <a:spcPct val="0"/>
              </a:spcBef>
              <a:spcAft>
                <a:spcPct val="0"/>
              </a:spcAft>
              <a:defRPr>
                <a:latin typeface="Calibri" panose="020F0502020204030204" pitchFamily="34" charset="0"/>
              </a:defRPr>
            </a:lvl6pPr>
            <a:lvl7pPr marL="2971800" indent="-228600" fontAlgn="base">
              <a:spcBef>
                <a:spcPct val="0"/>
              </a:spcBef>
              <a:spcAft>
                <a:spcPct val="0"/>
              </a:spcAft>
              <a:defRPr>
                <a:latin typeface="Calibri" panose="020F0502020204030204" pitchFamily="34" charset="0"/>
              </a:defRPr>
            </a:lvl7pPr>
            <a:lvl8pPr marL="3429000" indent="-228600" fontAlgn="base">
              <a:spcBef>
                <a:spcPct val="0"/>
              </a:spcBef>
              <a:spcAft>
                <a:spcPct val="0"/>
              </a:spcAft>
              <a:defRPr>
                <a:latin typeface="Calibri" panose="020F0502020204030204" pitchFamily="34" charset="0"/>
              </a:defRPr>
            </a:lvl8pPr>
            <a:lvl9pPr marL="3886200" indent="-228600" fontAlgn="base">
              <a:spcBef>
                <a:spcPct val="0"/>
              </a:spcBef>
              <a:spcAft>
                <a:spcPct val="0"/>
              </a:spcAft>
              <a:defRPr>
                <a:latin typeface="Calibri" panose="020F0502020204030204" pitchFamily="34" charset="0"/>
              </a:defRPr>
            </a:lvl9pPr>
          </a:lstStyle>
          <a:p>
            <a:r>
              <a:rPr lang="en-GB" dirty="0"/>
              <a:t>Photo: </a:t>
            </a:r>
            <a:r>
              <a:rPr lang="sv-SE" dirty="0"/>
              <a:t>C</a:t>
            </a:r>
            <a:r>
              <a:rPr lang="sv-SE" dirty="0" smtClean="0"/>
              <a:t>ousins</a:t>
            </a:r>
            <a:endParaRPr lang="en-GB" dirty="0"/>
          </a:p>
        </p:txBody>
      </p:sp>
      <p:sp>
        <p:nvSpPr>
          <p:cNvPr id="18" name="textruta 17"/>
          <p:cNvSpPr txBox="1"/>
          <p:nvPr/>
        </p:nvSpPr>
        <p:spPr>
          <a:xfrm>
            <a:off x="5235590" y="4792142"/>
            <a:ext cx="3942105" cy="584775"/>
          </a:xfrm>
          <a:prstGeom prst="rect">
            <a:avLst/>
          </a:prstGeom>
          <a:noFill/>
        </p:spPr>
        <p:txBody>
          <a:bodyPr wrap="none" rtlCol="0">
            <a:spAutoFit/>
          </a:bodyPr>
          <a:lstStyle/>
          <a:p>
            <a:r>
              <a:rPr lang="sv-SE" sz="1600" i="1" dirty="0" smtClean="0">
                <a:latin typeface="Verdana" panose="020B0604030504040204" pitchFamily="34" charset="0"/>
                <a:ea typeface="Verdana" panose="020B0604030504040204" pitchFamily="34" charset="0"/>
                <a:cs typeface="Verdana" panose="020B0604030504040204" pitchFamily="34" charset="0"/>
              </a:rPr>
              <a:t>*SMHI 2017 </a:t>
            </a:r>
            <a:r>
              <a:rPr lang="sv-SE" sz="1600" i="1" dirty="0" err="1" smtClean="0">
                <a:latin typeface="Verdana" panose="020B0604030504040204" pitchFamily="34" charset="0"/>
                <a:ea typeface="Verdana" panose="020B0604030504040204" pitchFamily="34" charset="0"/>
                <a:cs typeface="Verdana" panose="020B0604030504040204" pitchFamily="34" charset="0"/>
              </a:rPr>
              <a:t>future</a:t>
            </a:r>
            <a:r>
              <a:rPr lang="sv-SE" sz="1600" i="1" dirty="0" smtClean="0">
                <a:latin typeface="Verdana" panose="020B0604030504040204" pitchFamily="34" charset="0"/>
                <a:ea typeface="Verdana" panose="020B0604030504040204" pitchFamily="34" charset="0"/>
                <a:cs typeface="Verdana" panose="020B0604030504040204" pitchFamily="34" charset="0"/>
              </a:rPr>
              <a:t> </a:t>
            </a:r>
            <a:r>
              <a:rPr lang="sv-SE" sz="1600" i="1" dirty="0" err="1" smtClean="0">
                <a:latin typeface="Verdana" panose="020B0604030504040204" pitchFamily="34" charset="0"/>
                <a:ea typeface="Verdana" panose="020B0604030504040204" pitchFamily="34" charset="0"/>
                <a:cs typeface="Verdana" panose="020B0604030504040204" pitchFamily="34" charset="0"/>
              </a:rPr>
              <a:t>sea</a:t>
            </a:r>
            <a:r>
              <a:rPr lang="sv-SE" sz="1600" i="1" dirty="0" smtClean="0">
                <a:latin typeface="Verdana" panose="020B0604030504040204" pitchFamily="34" charset="0"/>
                <a:ea typeface="Verdana" panose="020B0604030504040204" pitchFamily="34" charset="0"/>
                <a:cs typeface="Verdana" panose="020B0604030504040204" pitchFamily="34" charset="0"/>
              </a:rPr>
              <a:t> </a:t>
            </a:r>
            <a:r>
              <a:rPr lang="sv-SE" sz="1600" i="1" dirty="0" err="1" smtClean="0">
                <a:latin typeface="Verdana" panose="020B0604030504040204" pitchFamily="34" charset="0"/>
                <a:ea typeface="Verdana" panose="020B0604030504040204" pitchFamily="34" charset="0"/>
                <a:cs typeface="Verdana" panose="020B0604030504040204" pitchFamily="34" charset="0"/>
              </a:rPr>
              <a:t>level</a:t>
            </a:r>
            <a:r>
              <a:rPr lang="sv-SE" sz="1600" i="1" dirty="0" smtClean="0">
                <a:latin typeface="Verdana" panose="020B0604030504040204" pitchFamily="34" charset="0"/>
                <a:ea typeface="Verdana" panose="020B0604030504040204" pitchFamily="34" charset="0"/>
                <a:cs typeface="Verdana" panose="020B0604030504040204" pitchFamily="34" charset="0"/>
              </a:rPr>
              <a:t> </a:t>
            </a:r>
            <a:r>
              <a:rPr lang="sv-SE" sz="1600" i="1" dirty="0" err="1" smtClean="0">
                <a:latin typeface="Verdana" panose="020B0604030504040204" pitchFamily="34" charset="0"/>
                <a:ea typeface="Verdana" panose="020B0604030504040204" pitchFamily="34" charset="0"/>
                <a:cs typeface="Verdana" panose="020B0604030504040204" pitchFamily="34" charset="0"/>
              </a:rPr>
              <a:t>change</a:t>
            </a:r>
            <a:endParaRPr lang="sv-SE" sz="1600" i="1" dirty="0">
              <a:latin typeface="Verdana" panose="020B0604030504040204" pitchFamily="34" charset="0"/>
              <a:ea typeface="Verdana" panose="020B0604030504040204" pitchFamily="34" charset="0"/>
              <a:cs typeface="Verdana" panose="020B0604030504040204" pitchFamily="34" charset="0"/>
            </a:endParaRPr>
          </a:p>
          <a:p>
            <a:endParaRPr lang="sv-SE" sz="1600" i="1"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40134434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ubrik 1"/>
          <p:cNvSpPr>
            <a:spLocks noGrp="1"/>
          </p:cNvSpPr>
          <p:nvPr>
            <p:ph type="title"/>
          </p:nvPr>
        </p:nvSpPr>
        <p:spPr>
          <a:xfrm>
            <a:off x="597600" y="196350"/>
            <a:ext cx="7948800" cy="596700"/>
          </a:xfrm>
        </p:spPr>
        <p:txBody>
          <a:bodyPr/>
          <a:lstStyle/>
          <a:p>
            <a:r>
              <a:rPr lang="sv-SE" b="0" dirty="0" err="1"/>
              <a:t>Conclusion</a:t>
            </a:r>
            <a:r>
              <a:rPr lang="sv-SE" b="0" dirty="0"/>
              <a:t> and </a:t>
            </a:r>
            <a:r>
              <a:rPr lang="sv-SE" b="0" dirty="0" err="1"/>
              <a:t>Future</a:t>
            </a:r>
            <a:r>
              <a:rPr lang="sv-SE" b="0" dirty="0"/>
              <a:t>?</a:t>
            </a:r>
          </a:p>
        </p:txBody>
      </p:sp>
      <p:sp>
        <p:nvSpPr>
          <p:cNvPr id="3" name="Platshållare för innehåll 2"/>
          <p:cNvSpPr>
            <a:spLocks noGrp="1"/>
          </p:cNvSpPr>
          <p:nvPr>
            <p:ph idx="1"/>
          </p:nvPr>
        </p:nvSpPr>
        <p:spPr>
          <a:xfrm>
            <a:off x="597600" y="586532"/>
            <a:ext cx="7948800" cy="3237300"/>
          </a:xfrm>
        </p:spPr>
        <p:txBody>
          <a:bodyPr/>
          <a:lstStyle/>
          <a:p>
            <a:endParaRPr lang="sv-SE" dirty="0"/>
          </a:p>
        </p:txBody>
      </p:sp>
      <p:pic>
        <p:nvPicPr>
          <p:cNvPr id="5" name="Picture 3" descr="E:\Mina bilder\helikopter2006\tullgarn_aut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730" y="803700"/>
            <a:ext cx="8644539" cy="280296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Frihandsfigur 5"/>
          <p:cNvSpPr/>
          <p:nvPr/>
        </p:nvSpPr>
        <p:spPr>
          <a:xfrm>
            <a:off x="2226769" y="1706427"/>
            <a:ext cx="6667500" cy="1900237"/>
          </a:xfrm>
          <a:custGeom>
            <a:avLst/>
            <a:gdLst>
              <a:gd name="connsiteX0" fmla="*/ 4953000 w 6667500"/>
              <a:gd name="connsiteY0" fmla="*/ 0 h 1900237"/>
              <a:gd name="connsiteX1" fmla="*/ 5119687 w 6667500"/>
              <a:gd name="connsiteY1" fmla="*/ 180975 h 1900237"/>
              <a:gd name="connsiteX2" fmla="*/ 5219700 w 6667500"/>
              <a:gd name="connsiteY2" fmla="*/ 266700 h 1900237"/>
              <a:gd name="connsiteX3" fmla="*/ 5000625 w 6667500"/>
              <a:gd name="connsiteY3" fmla="*/ 366712 h 1900237"/>
              <a:gd name="connsiteX4" fmla="*/ 4433887 w 6667500"/>
              <a:gd name="connsiteY4" fmla="*/ 404812 h 1900237"/>
              <a:gd name="connsiteX5" fmla="*/ 3905250 w 6667500"/>
              <a:gd name="connsiteY5" fmla="*/ 442912 h 1900237"/>
              <a:gd name="connsiteX6" fmla="*/ 3619500 w 6667500"/>
              <a:gd name="connsiteY6" fmla="*/ 609600 h 1900237"/>
              <a:gd name="connsiteX7" fmla="*/ 2928937 w 6667500"/>
              <a:gd name="connsiteY7" fmla="*/ 542925 h 1900237"/>
              <a:gd name="connsiteX8" fmla="*/ 2209800 w 6667500"/>
              <a:gd name="connsiteY8" fmla="*/ 566737 h 1900237"/>
              <a:gd name="connsiteX9" fmla="*/ 1376362 w 6667500"/>
              <a:gd name="connsiteY9" fmla="*/ 547687 h 1900237"/>
              <a:gd name="connsiteX10" fmla="*/ 571500 w 6667500"/>
              <a:gd name="connsiteY10" fmla="*/ 504825 h 1900237"/>
              <a:gd name="connsiteX11" fmla="*/ 419100 w 6667500"/>
              <a:gd name="connsiteY11" fmla="*/ 371475 h 1900237"/>
              <a:gd name="connsiteX12" fmla="*/ 0 w 6667500"/>
              <a:gd name="connsiteY12" fmla="*/ 614362 h 1900237"/>
              <a:gd name="connsiteX13" fmla="*/ 166687 w 6667500"/>
              <a:gd name="connsiteY13" fmla="*/ 1009650 h 1900237"/>
              <a:gd name="connsiteX14" fmla="*/ 395287 w 6667500"/>
              <a:gd name="connsiteY14" fmla="*/ 1771650 h 1900237"/>
              <a:gd name="connsiteX15" fmla="*/ 471487 w 6667500"/>
              <a:gd name="connsiteY15" fmla="*/ 1862137 h 1900237"/>
              <a:gd name="connsiteX16" fmla="*/ 2095500 w 6667500"/>
              <a:gd name="connsiteY16" fmla="*/ 1895475 h 1900237"/>
              <a:gd name="connsiteX17" fmla="*/ 2824162 w 6667500"/>
              <a:gd name="connsiteY17" fmla="*/ 1724025 h 1900237"/>
              <a:gd name="connsiteX18" fmla="*/ 3257550 w 6667500"/>
              <a:gd name="connsiteY18" fmla="*/ 1766887 h 1900237"/>
              <a:gd name="connsiteX19" fmla="*/ 3633787 w 6667500"/>
              <a:gd name="connsiteY19" fmla="*/ 1824037 h 1900237"/>
              <a:gd name="connsiteX20" fmla="*/ 4595812 w 6667500"/>
              <a:gd name="connsiteY20" fmla="*/ 1724025 h 1900237"/>
              <a:gd name="connsiteX21" fmla="*/ 5529262 w 6667500"/>
              <a:gd name="connsiteY21" fmla="*/ 1828800 h 1900237"/>
              <a:gd name="connsiteX22" fmla="*/ 5767387 w 6667500"/>
              <a:gd name="connsiteY22" fmla="*/ 1900237 h 1900237"/>
              <a:gd name="connsiteX23" fmla="*/ 6662737 w 6667500"/>
              <a:gd name="connsiteY23" fmla="*/ 1900237 h 1900237"/>
              <a:gd name="connsiteX24" fmla="*/ 6667500 w 6667500"/>
              <a:gd name="connsiteY24" fmla="*/ 171450 h 1900237"/>
              <a:gd name="connsiteX25" fmla="*/ 4953000 w 6667500"/>
              <a:gd name="connsiteY25" fmla="*/ 0 h 190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667500" h="1900237">
                <a:moveTo>
                  <a:pt x="4953000" y="0"/>
                </a:moveTo>
                <a:lnTo>
                  <a:pt x="5119687" y="180975"/>
                </a:lnTo>
                <a:lnTo>
                  <a:pt x="5219700" y="266700"/>
                </a:lnTo>
                <a:lnTo>
                  <a:pt x="5000625" y="366712"/>
                </a:lnTo>
                <a:lnTo>
                  <a:pt x="4433887" y="404812"/>
                </a:lnTo>
                <a:lnTo>
                  <a:pt x="3905250" y="442912"/>
                </a:lnTo>
                <a:lnTo>
                  <a:pt x="3619500" y="609600"/>
                </a:lnTo>
                <a:lnTo>
                  <a:pt x="2928937" y="542925"/>
                </a:lnTo>
                <a:lnTo>
                  <a:pt x="2209800" y="566737"/>
                </a:lnTo>
                <a:lnTo>
                  <a:pt x="1376362" y="547687"/>
                </a:lnTo>
                <a:lnTo>
                  <a:pt x="571500" y="504825"/>
                </a:lnTo>
                <a:lnTo>
                  <a:pt x="419100" y="371475"/>
                </a:lnTo>
                <a:lnTo>
                  <a:pt x="0" y="614362"/>
                </a:lnTo>
                <a:lnTo>
                  <a:pt x="166687" y="1009650"/>
                </a:lnTo>
                <a:lnTo>
                  <a:pt x="395287" y="1771650"/>
                </a:lnTo>
                <a:lnTo>
                  <a:pt x="471487" y="1862137"/>
                </a:lnTo>
                <a:lnTo>
                  <a:pt x="2095500" y="1895475"/>
                </a:lnTo>
                <a:lnTo>
                  <a:pt x="2824162" y="1724025"/>
                </a:lnTo>
                <a:lnTo>
                  <a:pt x="3257550" y="1766887"/>
                </a:lnTo>
                <a:lnTo>
                  <a:pt x="3633787" y="1824037"/>
                </a:lnTo>
                <a:lnTo>
                  <a:pt x="4595812" y="1724025"/>
                </a:lnTo>
                <a:lnTo>
                  <a:pt x="5529262" y="1828800"/>
                </a:lnTo>
                <a:lnTo>
                  <a:pt x="5767387" y="1900237"/>
                </a:lnTo>
                <a:lnTo>
                  <a:pt x="6662737" y="1900237"/>
                </a:lnTo>
                <a:cubicBezTo>
                  <a:pt x="6664325" y="1323975"/>
                  <a:pt x="6665912" y="747712"/>
                  <a:pt x="6667500" y="171450"/>
                </a:cubicBezTo>
                <a:lnTo>
                  <a:pt x="4953000" y="0"/>
                </a:ln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Frihandsfigur 6"/>
          <p:cNvSpPr/>
          <p:nvPr/>
        </p:nvSpPr>
        <p:spPr>
          <a:xfrm>
            <a:off x="814388" y="1575407"/>
            <a:ext cx="2262187" cy="700088"/>
          </a:xfrm>
          <a:custGeom>
            <a:avLst/>
            <a:gdLst>
              <a:gd name="connsiteX0" fmla="*/ 1462087 w 2262187"/>
              <a:gd name="connsiteY0" fmla="*/ 0 h 700088"/>
              <a:gd name="connsiteX1" fmla="*/ 1585912 w 2262187"/>
              <a:gd name="connsiteY1" fmla="*/ 200025 h 700088"/>
              <a:gd name="connsiteX2" fmla="*/ 1824037 w 2262187"/>
              <a:gd name="connsiteY2" fmla="*/ 261938 h 700088"/>
              <a:gd name="connsiteX3" fmla="*/ 2262187 w 2262187"/>
              <a:gd name="connsiteY3" fmla="*/ 266700 h 700088"/>
              <a:gd name="connsiteX4" fmla="*/ 1976437 w 2262187"/>
              <a:gd name="connsiteY4" fmla="*/ 390525 h 700088"/>
              <a:gd name="connsiteX5" fmla="*/ 1933575 w 2262187"/>
              <a:gd name="connsiteY5" fmla="*/ 433388 h 700088"/>
              <a:gd name="connsiteX6" fmla="*/ 1924050 w 2262187"/>
              <a:gd name="connsiteY6" fmla="*/ 447675 h 700088"/>
              <a:gd name="connsiteX7" fmla="*/ 1895475 w 2262187"/>
              <a:gd name="connsiteY7" fmla="*/ 476250 h 700088"/>
              <a:gd name="connsiteX8" fmla="*/ 1881187 w 2262187"/>
              <a:gd name="connsiteY8" fmla="*/ 500063 h 700088"/>
              <a:gd name="connsiteX9" fmla="*/ 1871662 w 2262187"/>
              <a:gd name="connsiteY9" fmla="*/ 519113 h 700088"/>
              <a:gd name="connsiteX10" fmla="*/ 1857375 w 2262187"/>
              <a:gd name="connsiteY10" fmla="*/ 528638 h 700088"/>
              <a:gd name="connsiteX11" fmla="*/ 1852612 w 2262187"/>
              <a:gd name="connsiteY11" fmla="*/ 542925 h 700088"/>
              <a:gd name="connsiteX12" fmla="*/ 1866900 w 2262187"/>
              <a:gd name="connsiteY12" fmla="*/ 533400 h 700088"/>
              <a:gd name="connsiteX13" fmla="*/ 1866900 w 2262187"/>
              <a:gd name="connsiteY13" fmla="*/ 533400 h 700088"/>
              <a:gd name="connsiteX14" fmla="*/ 1704975 w 2262187"/>
              <a:gd name="connsiteY14" fmla="*/ 681038 h 700088"/>
              <a:gd name="connsiteX15" fmla="*/ 1485900 w 2262187"/>
              <a:gd name="connsiteY15" fmla="*/ 604838 h 700088"/>
              <a:gd name="connsiteX16" fmla="*/ 1376362 w 2262187"/>
              <a:gd name="connsiteY16" fmla="*/ 681038 h 700088"/>
              <a:gd name="connsiteX17" fmla="*/ 566737 w 2262187"/>
              <a:gd name="connsiteY17" fmla="*/ 700088 h 700088"/>
              <a:gd name="connsiteX18" fmla="*/ 0 w 2262187"/>
              <a:gd name="connsiteY18" fmla="*/ 147638 h 700088"/>
              <a:gd name="connsiteX19" fmla="*/ 1462087 w 2262187"/>
              <a:gd name="connsiteY19" fmla="*/ 0 h 700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262187" h="700088">
                <a:moveTo>
                  <a:pt x="1462087" y="0"/>
                </a:moveTo>
                <a:lnTo>
                  <a:pt x="1585912" y="200025"/>
                </a:lnTo>
                <a:lnTo>
                  <a:pt x="1824037" y="261938"/>
                </a:lnTo>
                <a:lnTo>
                  <a:pt x="2262187" y="266700"/>
                </a:lnTo>
                <a:lnTo>
                  <a:pt x="1976437" y="390525"/>
                </a:lnTo>
                <a:cubicBezTo>
                  <a:pt x="1962150" y="404813"/>
                  <a:pt x="1947228" y="418493"/>
                  <a:pt x="1933575" y="433388"/>
                </a:cubicBezTo>
                <a:cubicBezTo>
                  <a:pt x="1929707" y="437607"/>
                  <a:pt x="1927853" y="443397"/>
                  <a:pt x="1924050" y="447675"/>
                </a:cubicBezTo>
                <a:cubicBezTo>
                  <a:pt x="1915101" y="457743"/>
                  <a:pt x="1902406" y="464699"/>
                  <a:pt x="1895475" y="476250"/>
                </a:cubicBezTo>
                <a:cubicBezTo>
                  <a:pt x="1890712" y="484188"/>
                  <a:pt x="1885683" y="491971"/>
                  <a:pt x="1881187" y="500063"/>
                </a:cubicBezTo>
                <a:cubicBezTo>
                  <a:pt x="1877739" y="506269"/>
                  <a:pt x="1876207" y="513659"/>
                  <a:pt x="1871662" y="519113"/>
                </a:cubicBezTo>
                <a:cubicBezTo>
                  <a:pt x="1867998" y="523510"/>
                  <a:pt x="1862137" y="525463"/>
                  <a:pt x="1857375" y="528638"/>
                </a:cubicBezTo>
                <a:cubicBezTo>
                  <a:pt x="1855787" y="533400"/>
                  <a:pt x="1848122" y="540680"/>
                  <a:pt x="1852612" y="542925"/>
                </a:cubicBezTo>
                <a:cubicBezTo>
                  <a:pt x="1857732" y="545485"/>
                  <a:pt x="1866900" y="533400"/>
                  <a:pt x="1866900" y="533400"/>
                </a:cubicBezTo>
                <a:lnTo>
                  <a:pt x="1866900" y="533400"/>
                </a:lnTo>
                <a:lnTo>
                  <a:pt x="1704975" y="681038"/>
                </a:lnTo>
                <a:lnTo>
                  <a:pt x="1485900" y="604838"/>
                </a:lnTo>
                <a:lnTo>
                  <a:pt x="1376362" y="681038"/>
                </a:lnTo>
                <a:lnTo>
                  <a:pt x="566737" y="700088"/>
                </a:lnTo>
                <a:lnTo>
                  <a:pt x="0" y="147638"/>
                </a:lnTo>
                <a:lnTo>
                  <a:pt x="1462087"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Frihandsfigur 7"/>
          <p:cNvSpPr/>
          <p:nvPr/>
        </p:nvSpPr>
        <p:spPr>
          <a:xfrm>
            <a:off x="5338763" y="2013557"/>
            <a:ext cx="2038350" cy="361950"/>
          </a:xfrm>
          <a:custGeom>
            <a:avLst/>
            <a:gdLst>
              <a:gd name="connsiteX0" fmla="*/ 0 w 2038350"/>
              <a:gd name="connsiteY0" fmla="*/ 333375 h 361950"/>
              <a:gd name="connsiteX1" fmla="*/ 166687 w 2038350"/>
              <a:gd name="connsiteY1" fmla="*/ 176213 h 361950"/>
              <a:gd name="connsiteX2" fmla="*/ 385762 w 2038350"/>
              <a:gd name="connsiteY2" fmla="*/ 90488 h 361950"/>
              <a:gd name="connsiteX3" fmla="*/ 900112 w 2038350"/>
              <a:gd name="connsiteY3" fmla="*/ 42863 h 361950"/>
              <a:gd name="connsiteX4" fmla="*/ 1519237 w 2038350"/>
              <a:gd name="connsiteY4" fmla="*/ 0 h 361950"/>
              <a:gd name="connsiteX5" fmla="*/ 2038350 w 2038350"/>
              <a:gd name="connsiteY5" fmla="*/ 19050 h 361950"/>
              <a:gd name="connsiteX6" fmla="*/ 1924050 w 2038350"/>
              <a:gd name="connsiteY6" fmla="*/ 247650 h 361950"/>
              <a:gd name="connsiteX7" fmla="*/ 771525 w 2038350"/>
              <a:gd name="connsiteY7" fmla="*/ 361950 h 361950"/>
              <a:gd name="connsiteX8" fmla="*/ 0 w 2038350"/>
              <a:gd name="connsiteY8" fmla="*/ 333375 h 36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38350" h="361950">
                <a:moveTo>
                  <a:pt x="0" y="333375"/>
                </a:moveTo>
                <a:lnTo>
                  <a:pt x="166687" y="176213"/>
                </a:lnTo>
                <a:lnTo>
                  <a:pt x="385762" y="90488"/>
                </a:lnTo>
                <a:lnTo>
                  <a:pt x="900112" y="42863"/>
                </a:lnTo>
                <a:lnTo>
                  <a:pt x="1519237" y="0"/>
                </a:lnTo>
                <a:lnTo>
                  <a:pt x="2038350" y="19050"/>
                </a:lnTo>
                <a:lnTo>
                  <a:pt x="1924050" y="247650"/>
                </a:lnTo>
                <a:lnTo>
                  <a:pt x="771525" y="361950"/>
                </a:lnTo>
                <a:lnTo>
                  <a:pt x="0" y="333375"/>
                </a:ln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9" name="Picture 3" descr="E:\Mina bilder\helikopter2006\tullgarn_aut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730" y="793050"/>
            <a:ext cx="8644539" cy="280296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Bildobjekt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05301" y="3321892"/>
            <a:ext cx="3731512" cy="152597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431546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mph" presetSubtype="0" repeatCount="indefinite" fill="hold" nodeType="clickEffect">
                                  <p:stCondLst>
                                    <p:cond delay="0"/>
                                  </p:stCondLst>
                                  <p:endCondLst>
                                    <p:cond evt="onNext" delay="0">
                                      <p:tgtEl>
                                        <p:sldTgt/>
                                      </p:tgtEl>
                                    </p:cond>
                                  </p:endCondLst>
                                  <p:childTnLst>
                                    <p:anim calcmode="discrete" valueType="str">
                                      <p:cBhvr>
                                        <p:cTn id="6" dur="3000" fill="hold"/>
                                        <p:tgtEl>
                                          <p:spTgt spid="9"/>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3" descr="E:\Mina bilder\helikopter2006\tullgarn_aut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5059" y="1664866"/>
            <a:ext cx="7708447" cy="249943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Rektangel 5"/>
          <p:cNvSpPr/>
          <p:nvPr/>
        </p:nvSpPr>
        <p:spPr>
          <a:xfrm>
            <a:off x="69890" y="4502722"/>
            <a:ext cx="5841677" cy="5818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8" name="Bildobjekt 7"/>
          <p:cNvPicPr>
            <a:picLocks noChangeAspect="1"/>
          </p:cNvPicPr>
          <p:nvPr/>
        </p:nvPicPr>
        <p:blipFill>
          <a:blip r:embed="rId4"/>
          <a:stretch>
            <a:fillRect/>
          </a:stretch>
        </p:blipFill>
        <p:spPr>
          <a:xfrm>
            <a:off x="229153" y="308914"/>
            <a:ext cx="1015231" cy="1181911"/>
          </a:xfrm>
          <a:prstGeom prst="rect">
            <a:avLst/>
          </a:prstGeom>
        </p:spPr>
      </p:pic>
      <p:pic>
        <p:nvPicPr>
          <p:cNvPr id="9" name="Picture 3"/>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724968" y="373719"/>
            <a:ext cx="1811413" cy="519272"/>
          </a:xfrm>
          <a:prstGeom prst="rect">
            <a:avLst/>
          </a:prstGeom>
        </p:spPr>
      </p:pic>
      <p:pic>
        <p:nvPicPr>
          <p:cNvPr id="2" name="Bildobjekt 1"/>
          <p:cNvPicPr>
            <a:picLocks noChangeAspect="1"/>
          </p:cNvPicPr>
          <p:nvPr/>
        </p:nvPicPr>
        <p:blipFill>
          <a:blip r:embed="rId6"/>
          <a:stretch>
            <a:fillRect/>
          </a:stretch>
        </p:blipFill>
        <p:spPr>
          <a:xfrm>
            <a:off x="2948635" y="408673"/>
            <a:ext cx="2628289" cy="476745"/>
          </a:xfrm>
          <a:prstGeom prst="rect">
            <a:avLst/>
          </a:prstGeom>
        </p:spPr>
      </p:pic>
      <p:pic>
        <p:nvPicPr>
          <p:cNvPr id="4" name="Bildobjekt 3"/>
          <p:cNvPicPr>
            <a:picLocks noChangeAspect="1"/>
          </p:cNvPicPr>
          <p:nvPr/>
        </p:nvPicPr>
        <p:blipFill>
          <a:blip r:embed="rId7"/>
          <a:stretch>
            <a:fillRect/>
          </a:stretch>
        </p:blipFill>
        <p:spPr>
          <a:xfrm>
            <a:off x="1394218" y="291600"/>
            <a:ext cx="1349777" cy="1199225"/>
          </a:xfrm>
          <a:prstGeom prst="rect">
            <a:avLst/>
          </a:prstGeom>
        </p:spPr>
      </p:pic>
      <p:pic>
        <p:nvPicPr>
          <p:cNvPr id="11" name="Bildobjekt 10"/>
          <p:cNvPicPr>
            <a:picLocks noChangeAspect="1"/>
          </p:cNvPicPr>
          <p:nvPr/>
        </p:nvPicPr>
        <p:blipFill>
          <a:blip r:embed="rId8"/>
          <a:stretch>
            <a:fillRect/>
          </a:stretch>
        </p:blipFill>
        <p:spPr>
          <a:xfrm>
            <a:off x="2763584" y="1109475"/>
            <a:ext cx="3616831" cy="381350"/>
          </a:xfrm>
          <a:prstGeom prst="rect">
            <a:avLst/>
          </a:prstGeom>
        </p:spPr>
      </p:pic>
      <p:sp>
        <p:nvSpPr>
          <p:cNvPr id="12" name="Subtitle 2"/>
          <p:cNvSpPr txBox="1">
            <a:spLocks/>
          </p:cNvSpPr>
          <p:nvPr/>
        </p:nvSpPr>
        <p:spPr>
          <a:xfrm>
            <a:off x="949292" y="3315653"/>
            <a:ext cx="7587089" cy="1574437"/>
          </a:xfrm>
          <a:prstGeom prst="rect">
            <a:avLst/>
          </a:prstGeom>
        </p:spPr>
        <p:txBody>
          <a:bodyPr>
            <a:normAutofit fontScale="925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Tekton Pro" panose="020F0603020208020904"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ekton Pro" panose="020F0603020208020904"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Tekton Pro" panose="020F0603020208020904"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Tekton Pro" panose="020F0603020208020904"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Tekton Pro" panose="020F06030202080209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GB" sz="2400" dirty="0">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en-GB" sz="2400" dirty="0">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en-GB" sz="2400" dirty="0">
              <a:latin typeface="Verdana" panose="020B0604030504040204" pitchFamily="34" charset="0"/>
              <a:ea typeface="Verdana" panose="020B0604030504040204" pitchFamily="34" charset="0"/>
              <a:cs typeface="Verdana" panose="020B0604030504040204" pitchFamily="34" charset="0"/>
            </a:endParaRPr>
          </a:p>
          <a:p>
            <a:pPr marL="0" indent="0">
              <a:buNone/>
            </a:pPr>
            <a:r>
              <a:rPr lang="en-GB" sz="2400" dirty="0">
                <a:latin typeface="Verdana" panose="020B0604030504040204" pitchFamily="34" charset="0"/>
                <a:ea typeface="Verdana" panose="020B0604030504040204" pitchFamily="34" charset="0"/>
                <a:cs typeface="Verdana" panose="020B0604030504040204" pitchFamily="34" charset="0"/>
              </a:rPr>
              <a:t>@</a:t>
            </a:r>
            <a:r>
              <a:rPr lang="en-GB" sz="2400" dirty="0" err="1">
                <a:latin typeface="Verdana" panose="020B0604030504040204" pitchFamily="34" charset="0"/>
                <a:ea typeface="Verdana" panose="020B0604030504040204" pitchFamily="34" charset="0"/>
                <a:cs typeface="Verdana" panose="020B0604030504040204" pitchFamily="34" charset="0"/>
              </a:rPr>
              <a:t>SAOCousins</a:t>
            </a:r>
            <a:endParaRPr lang="en-US" sz="2400" dirty="0">
              <a:latin typeface="Verdana" panose="020B0604030504040204" pitchFamily="34" charset="0"/>
              <a:ea typeface="Verdana" panose="020B0604030504040204" pitchFamily="34" charset="0"/>
              <a:cs typeface="Verdana" panose="020B0604030504040204" pitchFamily="34" charset="0"/>
            </a:endParaRPr>
          </a:p>
        </p:txBody>
      </p:sp>
      <p:pic>
        <p:nvPicPr>
          <p:cNvPr id="13" name="Bildobjekt 12"/>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245907" y="4293978"/>
            <a:ext cx="703385" cy="596112"/>
          </a:xfrm>
          <a:prstGeom prst="rect">
            <a:avLst/>
          </a:prstGeom>
        </p:spPr>
      </p:pic>
      <p:pic>
        <p:nvPicPr>
          <p:cNvPr id="14" name="Picture 13" descr="jag"/>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7482514" y="1078063"/>
            <a:ext cx="1474730" cy="128851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5" name="textruta 9"/>
          <p:cNvSpPr txBox="1">
            <a:spLocks noChangeArrowheads="1"/>
          </p:cNvSpPr>
          <p:nvPr/>
        </p:nvSpPr>
        <p:spPr bwMode="auto">
          <a:xfrm>
            <a:off x="7759290" y="1955966"/>
            <a:ext cx="2208376"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sv-SE" altLang="sv-SE" sz="2700" dirty="0">
                <a:latin typeface="Tekton Pro" panose="020F0603020208020904"/>
              </a:rPr>
              <a:t>Tack!</a:t>
            </a:r>
          </a:p>
        </p:txBody>
      </p:sp>
    </p:spTree>
    <p:extLst>
      <p:ext uri="{BB962C8B-B14F-4D97-AF65-F5344CB8AC3E}">
        <p14:creationId xmlns:p14="http://schemas.microsoft.com/office/powerpoint/2010/main" val="27797748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endParaRPr lang="sv-SE"/>
          </a:p>
        </p:txBody>
      </p:sp>
      <p:pic>
        <p:nvPicPr>
          <p:cNvPr id="4" name="Platshållare för innehåll 3"/>
          <p:cNvPicPr>
            <a:picLocks noGrp="1" noChangeAspect="1"/>
          </p:cNvPicPr>
          <p:nvPr>
            <p:ph idx="1"/>
          </p:nvPr>
        </p:nvPicPr>
        <p:blipFill>
          <a:blip r:embed="rId3" cstate="print">
            <a:extLst>
              <a:ext uri="{28A0092B-C50C-407E-A947-70E740481C1C}">
                <a14:useLocalDpi xmlns:a14="http://schemas.microsoft.com/office/drawing/2010/main"/>
              </a:ext>
            </a:extLst>
          </a:blip>
          <a:stretch>
            <a:fillRect/>
          </a:stretch>
        </p:blipFill>
        <p:spPr>
          <a:xfrm>
            <a:off x="1719399" y="202301"/>
            <a:ext cx="5705202" cy="444245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ruta 4"/>
          <p:cNvSpPr txBox="1"/>
          <p:nvPr/>
        </p:nvSpPr>
        <p:spPr>
          <a:xfrm>
            <a:off x="1719400" y="1853077"/>
            <a:ext cx="2140330" cy="369332"/>
          </a:xfrm>
          <a:prstGeom prst="rect">
            <a:avLst/>
          </a:prstGeom>
          <a:solidFill>
            <a:schemeClr val="bg1"/>
          </a:solidFill>
        </p:spPr>
        <p:txBody>
          <a:bodyPr wrap="none" rtlCol="0">
            <a:spAutoFit/>
          </a:bodyPr>
          <a:lstStyle/>
          <a:p>
            <a:r>
              <a:rPr lang="sv-SE" i="1" dirty="0" err="1">
                <a:latin typeface="Verdana" panose="020B0604030504040204" pitchFamily="34" charset="0"/>
                <a:ea typeface="Verdana" panose="020B0604030504040204" pitchFamily="34" charset="0"/>
                <a:cs typeface="Verdana" panose="020B0604030504040204" pitchFamily="34" charset="0"/>
              </a:rPr>
              <a:t>Dactylorhiza</a:t>
            </a:r>
            <a:r>
              <a:rPr lang="sv-SE" i="1" dirty="0">
                <a:latin typeface="Verdana" panose="020B0604030504040204" pitchFamily="34" charset="0"/>
                <a:ea typeface="Verdana" panose="020B0604030504040204" pitchFamily="34" charset="0"/>
                <a:cs typeface="Verdana" panose="020B0604030504040204" pitchFamily="34" charset="0"/>
              </a:rPr>
              <a:t> </a:t>
            </a:r>
            <a:r>
              <a:rPr lang="sv-SE" i="1" dirty="0" err="1">
                <a:latin typeface="Verdana" panose="020B0604030504040204" pitchFamily="34" charset="0"/>
                <a:ea typeface="Verdana" panose="020B0604030504040204" pitchFamily="34" charset="0"/>
                <a:cs typeface="Verdana" panose="020B0604030504040204" pitchFamily="34" charset="0"/>
              </a:rPr>
              <a:t>lati</a:t>
            </a:r>
            <a:r>
              <a:rPr lang="sv-SE" i="1" dirty="0">
                <a:latin typeface="Verdana" panose="020B0604030504040204" pitchFamily="34" charset="0"/>
                <a:ea typeface="Verdana" panose="020B0604030504040204" pitchFamily="34" charset="0"/>
                <a:cs typeface="Verdana" panose="020B0604030504040204" pitchFamily="34" charset="0"/>
              </a:rPr>
              <a:t>.</a:t>
            </a:r>
          </a:p>
        </p:txBody>
      </p:sp>
      <p:sp>
        <p:nvSpPr>
          <p:cNvPr id="7" name="textruta 6"/>
          <p:cNvSpPr txBox="1"/>
          <p:nvPr/>
        </p:nvSpPr>
        <p:spPr>
          <a:xfrm>
            <a:off x="4638921" y="2980516"/>
            <a:ext cx="1067921" cy="369332"/>
          </a:xfrm>
          <a:prstGeom prst="rect">
            <a:avLst/>
          </a:prstGeom>
          <a:solidFill>
            <a:schemeClr val="bg1"/>
          </a:solidFill>
        </p:spPr>
        <p:txBody>
          <a:bodyPr wrap="none" rtlCol="0">
            <a:spAutoFit/>
          </a:bodyPr>
          <a:lstStyle/>
          <a:p>
            <a:r>
              <a:rPr lang="sv-SE" i="1" dirty="0" err="1">
                <a:latin typeface="Verdana" panose="020B0604030504040204" pitchFamily="34" charset="0"/>
                <a:ea typeface="Verdana" panose="020B0604030504040204" pitchFamily="34" charset="0"/>
                <a:cs typeface="Verdana" panose="020B0604030504040204" pitchFamily="34" charset="0"/>
              </a:rPr>
              <a:t>Cowslip</a:t>
            </a:r>
            <a:endParaRPr lang="sv-SE" i="1" dirty="0">
              <a:latin typeface="Verdana" panose="020B0604030504040204" pitchFamily="34" charset="0"/>
              <a:ea typeface="Verdana" panose="020B0604030504040204" pitchFamily="34" charset="0"/>
              <a:cs typeface="Verdana" panose="020B0604030504040204" pitchFamily="34" charset="0"/>
            </a:endParaRPr>
          </a:p>
        </p:txBody>
      </p:sp>
      <p:sp>
        <p:nvSpPr>
          <p:cNvPr id="8" name="textruta 7"/>
          <p:cNvSpPr txBox="1"/>
          <p:nvPr/>
        </p:nvSpPr>
        <p:spPr>
          <a:xfrm>
            <a:off x="5294730" y="936056"/>
            <a:ext cx="1359668" cy="369332"/>
          </a:xfrm>
          <a:prstGeom prst="rect">
            <a:avLst/>
          </a:prstGeom>
          <a:solidFill>
            <a:schemeClr val="bg1"/>
          </a:solidFill>
        </p:spPr>
        <p:txBody>
          <a:bodyPr wrap="none" rtlCol="0">
            <a:spAutoFit/>
          </a:bodyPr>
          <a:lstStyle/>
          <a:p>
            <a:r>
              <a:rPr lang="sv-SE" i="1" dirty="0">
                <a:latin typeface="Verdana" panose="020B0604030504040204" pitchFamily="34" charset="0"/>
                <a:ea typeface="Verdana" panose="020B0604030504040204" pitchFamily="34" charset="0"/>
                <a:cs typeface="Verdana" panose="020B0604030504040204" pitchFamily="34" charset="0"/>
              </a:rPr>
              <a:t>Dog </a:t>
            </a:r>
            <a:r>
              <a:rPr lang="sv-SE" i="1" dirty="0" err="1">
                <a:latin typeface="Verdana" panose="020B0604030504040204" pitchFamily="34" charset="0"/>
                <a:ea typeface="Verdana" panose="020B0604030504040204" pitchFamily="34" charset="0"/>
                <a:cs typeface="Verdana" panose="020B0604030504040204" pitchFamily="34" charset="0"/>
              </a:rPr>
              <a:t>violet</a:t>
            </a:r>
            <a:endParaRPr lang="sv-SE" i="1" dirty="0">
              <a:latin typeface="Verdana" panose="020B0604030504040204" pitchFamily="34" charset="0"/>
              <a:ea typeface="Verdana" panose="020B0604030504040204" pitchFamily="34" charset="0"/>
              <a:cs typeface="Verdana" panose="020B0604030504040204" pitchFamily="34" charset="0"/>
            </a:endParaRPr>
          </a:p>
        </p:txBody>
      </p:sp>
      <p:sp>
        <p:nvSpPr>
          <p:cNvPr id="9" name="textruta 8"/>
          <p:cNvSpPr txBox="1"/>
          <p:nvPr/>
        </p:nvSpPr>
        <p:spPr>
          <a:xfrm>
            <a:off x="4145662" y="3923290"/>
            <a:ext cx="1539204" cy="369332"/>
          </a:xfrm>
          <a:prstGeom prst="rect">
            <a:avLst/>
          </a:prstGeom>
          <a:solidFill>
            <a:schemeClr val="bg1"/>
          </a:solidFill>
        </p:spPr>
        <p:txBody>
          <a:bodyPr wrap="none" rtlCol="0">
            <a:spAutoFit/>
          </a:bodyPr>
          <a:lstStyle/>
          <a:p>
            <a:r>
              <a:rPr lang="sv-SE" i="1" dirty="0">
                <a:latin typeface="Verdana" panose="020B0604030504040204" pitchFamily="34" charset="0"/>
                <a:ea typeface="Verdana" panose="020B0604030504040204" pitchFamily="34" charset="0"/>
                <a:cs typeface="Verdana" panose="020B0604030504040204" pitchFamily="34" charset="0"/>
              </a:rPr>
              <a:t>Bitter </a:t>
            </a:r>
            <a:r>
              <a:rPr lang="sv-SE" i="1" dirty="0" err="1">
                <a:latin typeface="Verdana" panose="020B0604030504040204" pitchFamily="34" charset="0"/>
                <a:ea typeface="Verdana" panose="020B0604030504040204" pitchFamily="34" charset="0"/>
                <a:cs typeface="Verdana" panose="020B0604030504040204" pitchFamily="34" charset="0"/>
              </a:rPr>
              <a:t>vetch</a:t>
            </a:r>
            <a:endParaRPr lang="sv-SE" i="1" dirty="0">
              <a:latin typeface="Verdana" panose="020B0604030504040204" pitchFamily="34" charset="0"/>
              <a:ea typeface="Verdana" panose="020B0604030504040204" pitchFamily="34" charset="0"/>
              <a:cs typeface="Verdana" panose="020B0604030504040204" pitchFamily="34" charset="0"/>
            </a:endParaRPr>
          </a:p>
        </p:txBody>
      </p:sp>
      <p:sp>
        <p:nvSpPr>
          <p:cNvPr id="10" name="textruta 9"/>
          <p:cNvSpPr txBox="1"/>
          <p:nvPr/>
        </p:nvSpPr>
        <p:spPr>
          <a:xfrm>
            <a:off x="3497836" y="608269"/>
            <a:ext cx="1988045" cy="369332"/>
          </a:xfrm>
          <a:prstGeom prst="rect">
            <a:avLst/>
          </a:prstGeom>
          <a:solidFill>
            <a:schemeClr val="bg1"/>
          </a:solidFill>
        </p:spPr>
        <p:txBody>
          <a:bodyPr wrap="none" rtlCol="0">
            <a:spAutoFit/>
          </a:bodyPr>
          <a:lstStyle/>
          <a:p>
            <a:r>
              <a:rPr lang="sv-SE" i="1" dirty="0">
                <a:latin typeface="Verdana" panose="020B0604030504040204" pitchFamily="34" charset="0"/>
                <a:ea typeface="Verdana" panose="020B0604030504040204" pitchFamily="34" charset="0"/>
                <a:cs typeface="Verdana" panose="020B0604030504040204" pitchFamily="34" charset="0"/>
              </a:rPr>
              <a:t>Wood </a:t>
            </a:r>
            <a:r>
              <a:rPr lang="sv-SE" i="1" dirty="0" err="1">
                <a:latin typeface="Verdana" panose="020B0604030504040204" pitchFamily="34" charset="0"/>
                <a:ea typeface="Verdana" panose="020B0604030504040204" pitchFamily="34" charset="0"/>
                <a:cs typeface="Verdana" panose="020B0604030504040204" pitchFamily="34" charset="0"/>
              </a:rPr>
              <a:t>anemone</a:t>
            </a:r>
            <a:endParaRPr lang="sv-SE" i="1" dirty="0">
              <a:latin typeface="Verdana" panose="020B0604030504040204" pitchFamily="34" charset="0"/>
              <a:ea typeface="Verdana" panose="020B0604030504040204" pitchFamily="34" charset="0"/>
              <a:cs typeface="Verdana" panose="020B0604030504040204" pitchFamily="34" charset="0"/>
            </a:endParaRPr>
          </a:p>
        </p:txBody>
      </p:sp>
      <p:sp>
        <p:nvSpPr>
          <p:cNvPr id="11" name="textruta 10"/>
          <p:cNvSpPr txBox="1"/>
          <p:nvPr/>
        </p:nvSpPr>
        <p:spPr>
          <a:xfrm>
            <a:off x="4452994" y="2037743"/>
            <a:ext cx="2084225" cy="369332"/>
          </a:xfrm>
          <a:prstGeom prst="rect">
            <a:avLst/>
          </a:prstGeom>
          <a:solidFill>
            <a:schemeClr val="bg1"/>
          </a:solidFill>
        </p:spPr>
        <p:txBody>
          <a:bodyPr wrap="none" rtlCol="0">
            <a:spAutoFit/>
          </a:bodyPr>
          <a:lstStyle/>
          <a:p>
            <a:r>
              <a:rPr lang="sv-SE" i="1" dirty="0" err="1">
                <a:latin typeface="Verdana" panose="020B0604030504040204" pitchFamily="34" charset="0"/>
                <a:ea typeface="Verdana" panose="020B0604030504040204" pitchFamily="34" charset="0"/>
                <a:cs typeface="Verdana" panose="020B0604030504040204" pitchFamily="34" charset="0"/>
              </a:rPr>
              <a:t>Ribwort</a:t>
            </a:r>
            <a:r>
              <a:rPr lang="sv-SE" i="1" dirty="0">
                <a:latin typeface="Verdana" panose="020B0604030504040204" pitchFamily="34" charset="0"/>
                <a:ea typeface="Verdana" panose="020B0604030504040204" pitchFamily="34" charset="0"/>
                <a:cs typeface="Verdana" panose="020B0604030504040204" pitchFamily="34" charset="0"/>
              </a:rPr>
              <a:t> </a:t>
            </a:r>
            <a:r>
              <a:rPr lang="sv-SE" i="1" dirty="0" err="1">
                <a:latin typeface="Verdana" panose="020B0604030504040204" pitchFamily="34" charset="0"/>
                <a:ea typeface="Verdana" panose="020B0604030504040204" pitchFamily="34" charset="0"/>
                <a:cs typeface="Verdana" panose="020B0604030504040204" pitchFamily="34" charset="0"/>
              </a:rPr>
              <a:t>plantain</a:t>
            </a:r>
            <a:endParaRPr lang="sv-SE" i="1" dirty="0">
              <a:latin typeface="Verdana" panose="020B0604030504040204" pitchFamily="34" charset="0"/>
              <a:ea typeface="Verdana" panose="020B0604030504040204" pitchFamily="34" charset="0"/>
              <a:cs typeface="Verdana" panose="020B0604030504040204" pitchFamily="34" charset="0"/>
            </a:endParaRPr>
          </a:p>
        </p:txBody>
      </p:sp>
      <p:sp>
        <p:nvSpPr>
          <p:cNvPr id="12" name="textruta 11"/>
          <p:cNvSpPr txBox="1"/>
          <p:nvPr/>
        </p:nvSpPr>
        <p:spPr>
          <a:xfrm>
            <a:off x="3291169" y="1007818"/>
            <a:ext cx="1797287" cy="369332"/>
          </a:xfrm>
          <a:prstGeom prst="rect">
            <a:avLst/>
          </a:prstGeom>
          <a:solidFill>
            <a:schemeClr val="bg1"/>
          </a:solidFill>
        </p:spPr>
        <p:txBody>
          <a:bodyPr wrap="none" rtlCol="0">
            <a:spAutoFit/>
          </a:bodyPr>
          <a:lstStyle/>
          <a:p>
            <a:r>
              <a:rPr lang="sv-SE" i="1" dirty="0" err="1">
                <a:latin typeface="Verdana" panose="020B0604030504040204" pitchFamily="34" charset="0"/>
                <a:ea typeface="Verdana" panose="020B0604030504040204" pitchFamily="34" charset="0"/>
                <a:cs typeface="Verdana" panose="020B0604030504040204" pitchFamily="34" charset="0"/>
              </a:rPr>
              <a:t>Lady’s</a:t>
            </a:r>
            <a:r>
              <a:rPr lang="sv-SE" i="1" dirty="0">
                <a:latin typeface="Verdana" panose="020B0604030504040204" pitchFamily="34" charset="0"/>
                <a:ea typeface="Verdana" panose="020B0604030504040204" pitchFamily="34" charset="0"/>
                <a:cs typeface="Verdana" panose="020B0604030504040204" pitchFamily="34" charset="0"/>
              </a:rPr>
              <a:t> mantel</a:t>
            </a:r>
          </a:p>
        </p:txBody>
      </p:sp>
      <p:sp>
        <p:nvSpPr>
          <p:cNvPr id="13" name="textruta 12"/>
          <p:cNvSpPr txBox="1"/>
          <p:nvPr/>
        </p:nvSpPr>
        <p:spPr>
          <a:xfrm>
            <a:off x="6225314" y="405285"/>
            <a:ext cx="1915909" cy="369332"/>
          </a:xfrm>
          <a:prstGeom prst="rect">
            <a:avLst/>
          </a:prstGeom>
          <a:solidFill>
            <a:schemeClr val="bg1"/>
          </a:solidFill>
        </p:spPr>
        <p:txBody>
          <a:bodyPr wrap="none" rtlCol="0">
            <a:spAutoFit/>
          </a:bodyPr>
          <a:lstStyle/>
          <a:p>
            <a:r>
              <a:rPr lang="sv-SE" i="1" dirty="0">
                <a:latin typeface="Verdana" panose="020B0604030504040204" pitchFamily="34" charset="0"/>
                <a:ea typeface="Verdana" panose="020B0604030504040204" pitchFamily="34" charset="0"/>
                <a:cs typeface="Verdana" panose="020B0604030504040204" pitchFamily="34" charset="0"/>
              </a:rPr>
              <a:t>St. </a:t>
            </a:r>
            <a:r>
              <a:rPr lang="sv-SE" i="1" dirty="0" err="1">
                <a:latin typeface="Verdana" panose="020B0604030504040204" pitchFamily="34" charset="0"/>
                <a:ea typeface="Verdana" panose="020B0604030504040204" pitchFamily="34" charset="0"/>
                <a:cs typeface="Verdana" panose="020B0604030504040204" pitchFamily="34" charset="0"/>
              </a:rPr>
              <a:t>John’s</a:t>
            </a:r>
            <a:r>
              <a:rPr lang="sv-SE" i="1" dirty="0">
                <a:latin typeface="Verdana" panose="020B0604030504040204" pitchFamily="34" charset="0"/>
                <a:ea typeface="Verdana" panose="020B0604030504040204" pitchFamily="34" charset="0"/>
                <a:cs typeface="Verdana" panose="020B0604030504040204" pitchFamily="34" charset="0"/>
              </a:rPr>
              <a:t> </a:t>
            </a:r>
            <a:r>
              <a:rPr lang="sv-SE" i="1" dirty="0" err="1">
                <a:latin typeface="Verdana" panose="020B0604030504040204" pitchFamily="34" charset="0"/>
                <a:ea typeface="Verdana" panose="020B0604030504040204" pitchFamily="34" charset="0"/>
                <a:cs typeface="Verdana" panose="020B0604030504040204" pitchFamily="34" charset="0"/>
              </a:rPr>
              <a:t>wort</a:t>
            </a:r>
            <a:endParaRPr lang="sv-SE" i="1" dirty="0">
              <a:latin typeface="Verdana" panose="020B0604030504040204" pitchFamily="34" charset="0"/>
              <a:ea typeface="Verdana" panose="020B0604030504040204" pitchFamily="34" charset="0"/>
              <a:cs typeface="Verdana" panose="020B0604030504040204" pitchFamily="34" charset="0"/>
            </a:endParaRPr>
          </a:p>
        </p:txBody>
      </p:sp>
      <p:sp>
        <p:nvSpPr>
          <p:cNvPr id="14" name="textruta 13"/>
          <p:cNvSpPr txBox="1"/>
          <p:nvPr/>
        </p:nvSpPr>
        <p:spPr>
          <a:xfrm>
            <a:off x="4044494" y="1613979"/>
            <a:ext cx="989373" cy="369332"/>
          </a:xfrm>
          <a:prstGeom prst="rect">
            <a:avLst/>
          </a:prstGeom>
          <a:solidFill>
            <a:schemeClr val="bg1"/>
          </a:solidFill>
        </p:spPr>
        <p:txBody>
          <a:bodyPr wrap="none" rtlCol="0">
            <a:spAutoFit/>
          </a:bodyPr>
          <a:lstStyle/>
          <a:p>
            <a:r>
              <a:rPr lang="sv-SE" i="1" dirty="0" err="1">
                <a:latin typeface="Verdana" panose="020B0604030504040204" pitchFamily="34" charset="0"/>
                <a:ea typeface="Verdana" panose="020B0604030504040204" pitchFamily="34" charset="0"/>
                <a:cs typeface="Verdana" panose="020B0604030504040204" pitchFamily="34" charset="0"/>
              </a:rPr>
              <a:t>Yarrow</a:t>
            </a:r>
            <a:endParaRPr lang="sv-SE" i="1" dirty="0">
              <a:latin typeface="Verdana" panose="020B0604030504040204" pitchFamily="34" charset="0"/>
              <a:ea typeface="Verdana" panose="020B0604030504040204" pitchFamily="34" charset="0"/>
              <a:cs typeface="Verdana" panose="020B0604030504040204" pitchFamily="34" charset="0"/>
            </a:endParaRPr>
          </a:p>
        </p:txBody>
      </p:sp>
      <p:sp>
        <p:nvSpPr>
          <p:cNvPr id="15" name="textruta 14"/>
          <p:cNvSpPr txBox="1"/>
          <p:nvPr/>
        </p:nvSpPr>
        <p:spPr>
          <a:xfrm>
            <a:off x="3931642" y="50173"/>
            <a:ext cx="2204450" cy="369332"/>
          </a:xfrm>
          <a:prstGeom prst="rect">
            <a:avLst/>
          </a:prstGeom>
          <a:solidFill>
            <a:schemeClr val="bg1"/>
          </a:solidFill>
        </p:spPr>
        <p:txBody>
          <a:bodyPr wrap="none" rtlCol="0">
            <a:spAutoFit/>
          </a:bodyPr>
          <a:lstStyle/>
          <a:p>
            <a:r>
              <a:rPr lang="sv-SE" i="1" dirty="0" err="1">
                <a:latin typeface="Verdana" panose="020B0604030504040204" pitchFamily="34" charset="0"/>
                <a:ea typeface="Verdana" panose="020B0604030504040204" pitchFamily="34" charset="0"/>
                <a:cs typeface="Verdana" panose="020B0604030504040204" pitchFamily="34" charset="0"/>
              </a:rPr>
              <a:t>Wild</a:t>
            </a:r>
            <a:r>
              <a:rPr lang="sv-SE" i="1" dirty="0">
                <a:latin typeface="Verdana" panose="020B0604030504040204" pitchFamily="34" charset="0"/>
                <a:ea typeface="Verdana" panose="020B0604030504040204" pitchFamily="34" charset="0"/>
                <a:cs typeface="Verdana" panose="020B0604030504040204" pitchFamily="34" charset="0"/>
              </a:rPr>
              <a:t> </a:t>
            </a:r>
            <a:r>
              <a:rPr lang="sv-SE" i="1" dirty="0" err="1">
                <a:latin typeface="Verdana" panose="020B0604030504040204" pitchFamily="34" charset="0"/>
                <a:ea typeface="Verdana" panose="020B0604030504040204" pitchFamily="34" charset="0"/>
                <a:cs typeface="Verdana" panose="020B0604030504040204" pitchFamily="34" charset="0"/>
              </a:rPr>
              <a:t>strawberries</a:t>
            </a:r>
            <a:endParaRPr lang="sv-SE" i="1" dirty="0">
              <a:latin typeface="Verdana" panose="020B0604030504040204" pitchFamily="34" charset="0"/>
              <a:ea typeface="Verdana" panose="020B0604030504040204" pitchFamily="34" charset="0"/>
              <a:cs typeface="Verdana" panose="020B0604030504040204" pitchFamily="34" charset="0"/>
            </a:endParaRPr>
          </a:p>
        </p:txBody>
      </p:sp>
      <p:sp>
        <p:nvSpPr>
          <p:cNvPr id="16" name="textruta 15"/>
          <p:cNvSpPr txBox="1"/>
          <p:nvPr/>
        </p:nvSpPr>
        <p:spPr>
          <a:xfrm>
            <a:off x="1750007" y="1400598"/>
            <a:ext cx="2124299" cy="369332"/>
          </a:xfrm>
          <a:prstGeom prst="rect">
            <a:avLst/>
          </a:prstGeom>
          <a:solidFill>
            <a:schemeClr val="bg1"/>
          </a:solidFill>
        </p:spPr>
        <p:txBody>
          <a:bodyPr wrap="none" rtlCol="0">
            <a:spAutoFit/>
          </a:bodyPr>
          <a:lstStyle/>
          <a:p>
            <a:r>
              <a:rPr lang="sv-SE" i="1" dirty="0" err="1">
                <a:latin typeface="Verdana" panose="020B0604030504040204" pitchFamily="34" charset="0"/>
                <a:ea typeface="Verdana" panose="020B0604030504040204" pitchFamily="34" charset="0"/>
                <a:cs typeface="Verdana" panose="020B0604030504040204" pitchFamily="34" charset="0"/>
              </a:rPr>
              <a:t>Burnet-saxifrage</a:t>
            </a:r>
            <a:endParaRPr lang="sv-SE" i="1" dirty="0">
              <a:latin typeface="Verdana" panose="020B0604030504040204" pitchFamily="34" charset="0"/>
              <a:ea typeface="Verdana" panose="020B0604030504040204" pitchFamily="34" charset="0"/>
              <a:cs typeface="Verdana" panose="020B0604030504040204" pitchFamily="34" charset="0"/>
            </a:endParaRPr>
          </a:p>
        </p:txBody>
      </p:sp>
      <p:sp>
        <p:nvSpPr>
          <p:cNvPr id="17" name="textruta 16"/>
          <p:cNvSpPr txBox="1"/>
          <p:nvPr/>
        </p:nvSpPr>
        <p:spPr>
          <a:xfrm>
            <a:off x="6545872" y="4105157"/>
            <a:ext cx="2058577" cy="369332"/>
          </a:xfrm>
          <a:prstGeom prst="rect">
            <a:avLst/>
          </a:prstGeom>
          <a:solidFill>
            <a:schemeClr val="bg1"/>
          </a:solidFill>
        </p:spPr>
        <p:txBody>
          <a:bodyPr wrap="none" rtlCol="0">
            <a:spAutoFit/>
          </a:bodyPr>
          <a:lstStyle/>
          <a:p>
            <a:r>
              <a:rPr lang="sv-SE" i="1" dirty="0" err="1">
                <a:latin typeface="Verdana" panose="020B0604030504040204" pitchFamily="34" charset="0"/>
                <a:ea typeface="Verdana" panose="020B0604030504040204" pitchFamily="34" charset="0"/>
                <a:cs typeface="Verdana" panose="020B0604030504040204" pitchFamily="34" charset="0"/>
              </a:rPr>
              <a:t>Lady’s</a:t>
            </a:r>
            <a:r>
              <a:rPr lang="sv-SE" i="1" dirty="0">
                <a:latin typeface="Verdana" panose="020B0604030504040204" pitchFamily="34" charset="0"/>
                <a:ea typeface="Verdana" panose="020B0604030504040204" pitchFamily="34" charset="0"/>
                <a:cs typeface="Verdana" panose="020B0604030504040204" pitchFamily="34" charset="0"/>
              </a:rPr>
              <a:t> </a:t>
            </a:r>
            <a:r>
              <a:rPr lang="sv-SE" i="1" dirty="0" err="1">
                <a:latin typeface="Verdana" panose="020B0604030504040204" pitchFamily="34" charset="0"/>
                <a:ea typeface="Verdana" panose="020B0604030504040204" pitchFamily="34" charset="0"/>
                <a:cs typeface="Verdana" panose="020B0604030504040204" pitchFamily="34" charset="0"/>
              </a:rPr>
              <a:t>bedstraw</a:t>
            </a:r>
            <a:endParaRPr lang="sv-SE" i="1" dirty="0">
              <a:latin typeface="Verdana" panose="020B0604030504040204" pitchFamily="34" charset="0"/>
              <a:ea typeface="Verdana" panose="020B0604030504040204" pitchFamily="34" charset="0"/>
              <a:cs typeface="Verdana" panose="020B0604030504040204" pitchFamily="34" charset="0"/>
            </a:endParaRPr>
          </a:p>
        </p:txBody>
      </p:sp>
      <p:sp>
        <p:nvSpPr>
          <p:cNvPr id="18" name="textruta 17"/>
          <p:cNvSpPr txBox="1"/>
          <p:nvPr/>
        </p:nvSpPr>
        <p:spPr>
          <a:xfrm>
            <a:off x="3366247" y="2526943"/>
            <a:ext cx="2101857" cy="369332"/>
          </a:xfrm>
          <a:prstGeom prst="rect">
            <a:avLst/>
          </a:prstGeom>
          <a:solidFill>
            <a:schemeClr val="bg1"/>
          </a:solidFill>
        </p:spPr>
        <p:txBody>
          <a:bodyPr wrap="none" rtlCol="0">
            <a:spAutoFit/>
          </a:bodyPr>
          <a:lstStyle/>
          <a:p>
            <a:r>
              <a:rPr lang="sv-SE" i="1" dirty="0" err="1">
                <a:latin typeface="Verdana" panose="020B0604030504040204" pitchFamily="34" charset="0"/>
                <a:ea typeface="Verdana" panose="020B0604030504040204" pitchFamily="34" charset="0"/>
                <a:cs typeface="Verdana" panose="020B0604030504040204" pitchFamily="34" charset="0"/>
              </a:rPr>
              <a:t>Hairy</a:t>
            </a:r>
            <a:r>
              <a:rPr lang="sv-SE" i="1" dirty="0">
                <a:latin typeface="Verdana" panose="020B0604030504040204" pitchFamily="34" charset="0"/>
                <a:ea typeface="Verdana" panose="020B0604030504040204" pitchFamily="34" charset="0"/>
                <a:cs typeface="Verdana" panose="020B0604030504040204" pitchFamily="34" charset="0"/>
              </a:rPr>
              <a:t> </a:t>
            </a:r>
            <a:r>
              <a:rPr lang="sv-SE" i="1" dirty="0" err="1">
                <a:latin typeface="Verdana" panose="020B0604030504040204" pitchFamily="34" charset="0"/>
                <a:ea typeface="Verdana" panose="020B0604030504040204" pitchFamily="34" charset="0"/>
                <a:cs typeface="Verdana" panose="020B0604030504040204" pitchFamily="34" charset="0"/>
              </a:rPr>
              <a:t>wood</a:t>
            </a:r>
            <a:r>
              <a:rPr lang="sv-SE" i="1" dirty="0">
                <a:latin typeface="Verdana" panose="020B0604030504040204" pitchFamily="34" charset="0"/>
                <a:ea typeface="Verdana" panose="020B0604030504040204" pitchFamily="34" charset="0"/>
                <a:cs typeface="Verdana" panose="020B0604030504040204" pitchFamily="34" charset="0"/>
              </a:rPr>
              <a:t>-rush</a:t>
            </a:r>
          </a:p>
        </p:txBody>
      </p:sp>
      <p:sp>
        <p:nvSpPr>
          <p:cNvPr id="19" name="textruta 18"/>
          <p:cNvSpPr txBox="1"/>
          <p:nvPr/>
        </p:nvSpPr>
        <p:spPr>
          <a:xfrm>
            <a:off x="6453110" y="1521172"/>
            <a:ext cx="1915909" cy="369332"/>
          </a:xfrm>
          <a:prstGeom prst="rect">
            <a:avLst/>
          </a:prstGeom>
          <a:solidFill>
            <a:schemeClr val="bg1"/>
          </a:solidFill>
        </p:spPr>
        <p:txBody>
          <a:bodyPr wrap="none" rtlCol="0">
            <a:spAutoFit/>
          </a:bodyPr>
          <a:lstStyle/>
          <a:p>
            <a:r>
              <a:rPr lang="sv-SE" i="1" dirty="0" err="1">
                <a:latin typeface="Verdana" panose="020B0604030504040204" pitchFamily="34" charset="0"/>
                <a:ea typeface="Verdana" panose="020B0604030504040204" pitchFamily="34" charset="0"/>
                <a:cs typeface="Verdana" panose="020B0604030504040204" pitchFamily="34" charset="0"/>
              </a:rPr>
              <a:t>Sheep’s</a:t>
            </a:r>
            <a:r>
              <a:rPr lang="sv-SE" i="1" dirty="0">
                <a:latin typeface="Verdana" panose="020B0604030504040204" pitchFamily="34" charset="0"/>
                <a:ea typeface="Verdana" panose="020B0604030504040204" pitchFamily="34" charset="0"/>
                <a:cs typeface="Verdana" panose="020B0604030504040204" pitchFamily="34" charset="0"/>
              </a:rPr>
              <a:t> </a:t>
            </a:r>
            <a:r>
              <a:rPr lang="sv-SE" i="1" dirty="0" err="1">
                <a:latin typeface="Verdana" panose="020B0604030504040204" pitchFamily="34" charset="0"/>
                <a:ea typeface="Verdana" panose="020B0604030504040204" pitchFamily="34" charset="0"/>
                <a:cs typeface="Verdana" panose="020B0604030504040204" pitchFamily="34" charset="0"/>
              </a:rPr>
              <a:t>fescue</a:t>
            </a:r>
            <a:endParaRPr lang="sv-SE" i="1" dirty="0">
              <a:latin typeface="Verdana" panose="020B0604030504040204" pitchFamily="34" charset="0"/>
              <a:ea typeface="Verdana" panose="020B0604030504040204" pitchFamily="34" charset="0"/>
              <a:cs typeface="Verdana" panose="020B0604030504040204" pitchFamily="34" charset="0"/>
            </a:endParaRPr>
          </a:p>
        </p:txBody>
      </p:sp>
      <p:sp>
        <p:nvSpPr>
          <p:cNvPr id="20" name="textruta 19"/>
          <p:cNvSpPr txBox="1"/>
          <p:nvPr/>
        </p:nvSpPr>
        <p:spPr>
          <a:xfrm>
            <a:off x="3168471" y="3306080"/>
            <a:ext cx="1361270" cy="369332"/>
          </a:xfrm>
          <a:prstGeom prst="rect">
            <a:avLst/>
          </a:prstGeom>
          <a:solidFill>
            <a:schemeClr val="bg1"/>
          </a:solidFill>
        </p:spPr>
        <p:txBody>
          <a:bodyPr wrap="none" rtlCol="0">
            <a:spAutoFit/>
          </a:bodyPr>
          <a:lstStyle/>
          <a:p>
            <a:r>
              <a:rPr lang="sv-SE" i="1" dirty="0" err="1">
                <a:latin typeface="Verdana" panose="020B0604030504040204" pitchFamily="34" charset="0"/>
                <a:ea typeface="Verdana" panose="020B0604030504040204" pitchFamily="34" charset="0"/>
                <a:cs typeface="Verdana" panose="020B0604030504040204" pitchFamily="34" charset="0"/>
              </a:rPr>
              <a:t>Speedwell</a:t>
            </a:r>
            <a:endParaRPr lang="sv-SE" i="1" dirty="0">
              <a:latin typeface="Verdana" panose="020B0604030504040204" pitchFamily="34" charset="0"/>
              <a:ea typeface="Verdana" panose="020B0604030504040204" pitchFamily="34" charset="0"/>
              <a:cs typeface="Verdana" panose="020B0604030504040204" pitchFamily="34" charset="0"/>
            </a:endParaRPr>
          </a:p>
        </p:txBody>
      </p:sp>
      <p:sp>
        <p:nvSpPr>
          <p:cNvPr id="21" name="textruta 20"/>
          <p:cNvSpPr txBox="1"/>
          <p:nvPr/>
        </p:nvSpPr>
        <p:spPr>
          <a:xfrm>
            <a:off x="1913038" y="4221958"/>
            <a:ext cx="2401619" cy="369332"/>
          </a:xfrm>
          <a:prstGeom prst="rect">
            <a:avLst/>
          </a:prstGeom>
          <a:solidFill>
            <a:schemeClr val="bg1"/>
          </a:solidFill>
        </p:spPr>
        <p:txBody>
          <a:bodyPr wrap="none" rtlCol="0">
            <a:spAutoFit/>
          </a:bodyPr>
          <a:lstStyle/>
          <a:p>
            <a:r>
              <a:rPr lang="sv-SE" i="1" dirty="0">
                <a:latin typeface="Verdana" panose="020B0604030504040204" pitchFamily="34" charset="0"/>
                <a:ea typeface="Verdana" panose="020B0604030504040204" pitchFamily="34" charset="0"/>
                <a:cs typeface="Verdana" panose="020B0604030504040204" pitchFamily="34" charset="0"/>
              </a:rPr>
              <a:t>Sweet </a:t>
            </a:r>
            <a:r>
              <a:rPr lang="sv-SE" i="1" dirty="0" err="1">
                <a:latin typeface="Verdana" panose="020B0604030504040204" pitchFamily="34" charset="0"/>
                <a:ea typeface="Verdana" panose="020B0604030504040204" pitchFamily="34" charset="0"/>
                <a:cs typeface="Verdana" panose="020B0604030504040204" pitchFamily="34" charset="0"/>
              </a:rPr>
              <a:t>vernal</a:t>
            </a:r>
            <a:r>
              <a:rPr lang="sv-SE" i="1" dirty="0">
                <a:latin typeface="Verdana" panose="020B0604030504040204" pitchFamily="34" charset="0"/>
                <a:ea typeface="Verdana" panose="020B0604030504040204" pitchFamily="34" charset="0"/>
                <a:cs typeface="Verdana" panose="020B0604030504040204" pitchFamily="34" charset="0"/>
              </a:rPr>
              <a:t> </a:t>
            </a:r>
            <a:r>
              <a:rPr lang="sv-SE" i="1" dirty="0" err="1">
                <a:latin typeface="Verdana" panose="020B0604030504040204" pitchFamily="34" charset="0"/>
                <a:ea typeface="Verdana" panose="020B0604030504040204" pitchFamily="34" charset="0"/>
                <a:cs typeface="Verdana" panose="020B0604030504040204" pitchFamily="34" charset="0"/>
              </a:rPr>
              <a:t>grass</a:t>
            </a:r>
            <a:endParaRPr lang="sv-SE" i="1" dirty="0">
              <a:latin typeface="Verdana" panose="020B0604030504040204" pitchFamily="34" charset="0"/>
              <a:ea typeface="Verdana" panose="020B0604030504040204" pitchFamily="34" charset="0"/>
              <a:cs typeface="Verdana" panose="020B0604030504040204" pitchFamily="34" charset="0"/>
            </a:endParaRPr>
          </a:p>
        </p:txBody>
      </p:sp>
      <p:sp>
        <p:nvSpPr>
          <p:cNvPr id="22" name="textruta 21"/>
          <p:cNvSpPr txBox="1"/>
          <p:nvPr/>
        </p:nvSpPr>
        <p:spPr>
          <a:xfrm>
            <a:off x="1656586" y="2788862"/>
            <a:ext cx="1317990" cy="369332"/>
          </a:xfrm>
          <a:prstGeom prst="rect">
            <a:avLst/>
          </a:prstGeom>
          <a:solidFill>
            <a:schemeClr val="bg1"/>
          </a:solidFill>
        </p:spPr>
        <p:txBody>
          <a:bodyPr wrap="none" rtlCol="0">
            <a:spAutoFit/>
          </a:bodyPr>
          <a:lstStyle/>
          <a:p>
            <a:r>
              <a:rPr lang="sv-SE" i="1" dirty="0" err="1">
                <a:latin typeface="Verdana" panose="020B0604030504040204" pitchFamily="34" charset="0"/>
                <a:ea typeface="Verdana" panose="020B0604030504040204" pitchFamily="34" charset="0"/>
                <a:cs typeface="Verdana" panose="020B0604030504040204" pitchFamily="34" charset="0"/>
              </a:rPr>
              <a:t>Buttercup</a:t>
            </a:r>
            <a:endParaRPr lang="sv-SE" i="1" dirty="0">
              <a:latin typeface="Verdana" panose="020B0604030504040204" pitchFamily="34" charset="0"/>
              <a:ea typeface="Verdana" panose="020B0604030504040204" pitchFamily="34" charset="0"/>
              <a:cs typeface="Verdana" panose="020B0604030504040204" pitchFamily="34" charset="0"/>
            </a:endParaRPr>
          </a:p>
        </p:txBody>
      </p:sp>
      <p:sp>
        <p:nvSpPr>
          <p:cNvPr id="23" name="textruta 22"/>
          <p:cNvSpPr txBox="1"/>
          <p:nvPr/>
        </p:nvSpPr>
        <p:spPr>
          <a:xfrm>
            <a:off x="1882133" y="355260"/>
            <a:ext cx="1481496" cy="369332"/>
          </a:xfrm>
          <a:prstGeom prst="rect">
            <a:avLst/>
          </a:prstGeom>
          <a:solidFill>
            <a:schemeClr val="bg1"/>
          </a:solidFill>
        </p:spPr>
        <p:txBody>
          <a:bodyPr wrap="none" rtlCol="0">
            <a:spAutoFit/>
          </a:bodyPr>
          <a:lstStyle/>
          <a:p>
            <a:r>
              <a:rPr lang="sv-SE" i="1" dirty="0" err="1">
                <a:latin typeface="Verdana" panose="020B0604030504040204" pitchFamily="34" charset="0"/>
                <a:ea typeface="Verdana" panose="020B0604030504040204" pitchFamily="34" charset="0"/>
                <a:cs typeface="Verdana" panose="020B0604030504040204" pitchFamily="34" charset="0"/>
              </a:rPr>
              <a:t>Cock’s-foot</a:t>
            </a:r>
            <a:endParaRPr lang="sv-SE" i="1" dirty="0">
              <a:latin typeface="Verdana" panose="020B0604030504040204" pitchFamily="34" charset="0"/>
              <a:ea typeface="Verdana" panose="020B0604030504040204" pitchFamily="34" charset="0"/>
              <a:cs typeface="Verdana" panose="020B0604030504040204" pitchFamily="34" charset="0"/>
            </a:endParaRPr>
          </a:p>
        </p:txBody>
      </p:sp>
      <p:sp>
        <p:nvSpPr>
          <p:cNvPr id="24" name="textruta 23"/>
          <p:cNvSpPr txBox="1"/>
          <p:nvPr/>
        </p:nvSpPr>
        <p:spPr>
          <a:xfrm>
            <a:off x="6780074" y="972067"/>
            <a:ext cx="2031325" cy="369332"/>
          </a:xfrm>
          <a:prstGeom prst="rect">
            <a:avLst/>
          </a:prstGeom>
          <a:solidFill>
            <a:schemeClr val="bg1"/>
          </a:solidFill>
        </p:spPr>
        <p:txBody>
          <a:bodyPr wrap="none" rtlCol="0">
            <a:spAutoFit/>
          </a:bodyPr>
          <a:lstStyle/>
          <a:p>
            <a:r>
              <a:rPr lang="sv-SE" i="1" dirty="0">
                <a:latin typeface="Verdana" panose="020B0604030504040204" pitchFamily="34" charset="0"/>
                <a:ea typeface="Verdana" panose="020B0604030504040204" pitchFamily="34" charset="0"/>
                <a:cs typeface="Verdana" panose="020B0604030504040204" pitchFamily="34" charset="0"/>
              </a:rPr>
              <a:t>Silver </a:t>
            </a:r>
            <a:r>
              <a:rPr lang="sv-SE" i="1" dirty="0" err="1">
                <a:latin typeface="Verdana" panose="020B0604030504040204" pitchFamily="34" charset="0"/>
                <a:ea typeface="Verdana" panose="020B0604030504040204" pitchFamily="34" charset="0"/>
                <a:cs typeface="Verdana" panose="020B0604030504040204" pitchFamily="34" charset="0"/>
              </a:rPr>
              <a:t>cinquefoil</a:t>
            </a:r>
            <a:endParaRPr lang="sv-SE" i="1" dirty="0">
              <a:latin typeface="Verdana" panose="020B0604030504040204" pitchFamily="34" charset="0"/>
              <a:ea typeface="Verdana" panose="020B0604030504040204" pitchFamily="34" charset="0"/>
              <a:cs typeface="Verdana" panose="020B0604030504040204" pitchFamily="34" charset="0"/>
            </a:endParaRPr>
          </a:p>
        </p:txBody>
      </p:sp>
      <p:sp>
        <p:nvSpPr>
          <p:cNvPr id="25" name="textruta 24"/>
          <p:cNvSpPr txBox="1"/>
          <p:nvPr/>
        </p:nvSpPr>
        <p:spPr>
          <a:xfrm>
            <a:off x="826225" y="839712"/>
            <a:ext cx="2175596" cy="369332"/>
          </a:xfrm>
          <a:prstGeom prst="rect">
            <a:avLst/>
          </a:prstGeom>
          <a:solidFill>
            <a:schemeClr val="bg1"/>
          </a:solidFill>
        </p:spPr>
        <p:txBody>
          <a:bodyPr wrap="none" rtlCol="0">
            <a:spAutoFit/>
          </a:bodyPr>
          <a:lstStyle/>
          <a:p>
            <a:r>
              <a:rPr lang="sv-SE" i="1" dirty="0" err="1">
                <a:latin typeface="Verdana" panose="020B0604030504040204" pitchFamily="34" charset="0"/>
                <a:ea typeface="Verdana" panose="020B0604030504040204" pitchFamily="34" charset="0"/>
                <a:cs typeface="Verdana" panose="020B0604030504040204" pitchFamily="34" charset="0"/>
              </a:rPr>
              <a:t>Annual</a:t>
            </a:r>
            <a:r>
              <a:rPr lang="sv-SE" i="1" dirty="0">
                <a:latin typeface="Verdana" panose="020B0604030504040204" pitchFamily="34" charset="0"/>
                <a:ea typeface="Verdana" panose="020B0604030504040204" pitchFamily="34" charset="0"/>
                <a:cs typeface="Verdana" panose="020B0604030504040204" pitchFamily="34" charset="0"/>
              </a:rPr>
              <a:t> </a:t>
            </a:r>
            <a:r>
              <a:rPr lang="sv-SE" i="1" dirty="0" err="1">
                <a:latin typeface="Verdana" panose="020B0604030504040204" pitchFamily="34" charset="0"/>
                <a:ea typeface="Verdana" panose="020B0604030504040204" pitchFamily="34" charset="0"/>
                <a:cs typeface="Verdana" panose="020B0604030504040204" pitchFamily="34" charset="0"/>
              </a:rPr>
              <a:t>bluegrass</a:t>
            </a:r>
            <a:endParaRPr lang="sv-SE" i="1" dirty="0">
              <a:latin typeface="Verdana" panose="020B0604030504040204" pitchFamily="34" charset="0"/>
              <a:ea typeface="Verdana" panose="020B0604030504040204" pitchFamily="34" charset="0"/>
              <a:cs typeface="Verdana" panose="020B0604030504040204" pitchFamily="34" charset="0"/>
            </a:endParaRPr>
          </a:p>
        </p:txBody>
      </p:sp>
      <p:sp>
        <p:nvSpPr>
          <p:cNvPr id="26" name="textruta 25"/>
          <p:cNvSpPr txBox="1"/>
          <p:nvPr/>
        </p:nvSpPr>
        <p:spPr>
          <a:xfrm>
            <a:off x="5088457" y="1326470"/>
            <a:ext cx="1366080" cy="369332"/>
          </a:xfrm>
          <a:prstGeom prst="rect">
            <a:avLst/>
          </a:prstGeom>
          <a:solidFill>
            <a:schemeClr val="bg1"/>
          </a:solidFill>
        </p:spPr>
        <p:txBody>
          <a:bodyPr wrap="none" rtlCol="0">
            <a:spAutoFit/>
          </a:bodyPr>
          <a:lstStyle/>
          <a:p>
            <a:r>
              <a:rPr lang="sv-SE" i="1" dirty="0">
                <a:latin typeface="Verdana" panose="020B0604030504040204" pitchFamily="34" charset="0"/>
                <a:ea typeface="Verdana" panose="020B0604030504040204" pitchFamily="34" charset="0"/>
                <a:cs typeface="Verdana" panose="020B0604030504040204" pitchFamily="34" charset="0"/>
              </a:rPr>
              <a:t>Red </a:t>
            </a:r>
            <a:r>
              <a:rPr lang="sv-SE" i="1" dirty="0" err="1">
                <a:latin typeface="Verdana" panose="020B0604030504040204" pitchFamily="34" charset="0"/>
                <a:ea typeface="Verdana" panose="020B0604030504040204" pitchFamily="34" charset="0"/>
                <a:cs typeface="Verdana" panose="020B0604030504040204" pitchFamily="34" charset="0"/>
              </a:rPr>
              <a:t>sorrel</a:t>
            </a:r>
            <a:endParaRPr lang="sv-SE" i="1" dirty="0">
              <a:latin typeface="Verdana" panose="020B0604030504040204" pitchFamily="34" charset="0"/>
              <a:ea typeface="Verdana" panose="020B0604030504040204" pitchFamily="34" charset="0"/>
              <a:cs typeface="Verdana" panose="020B0604030504040204" pitchFamily="34" charset="0"/>
            </a:endParaRPr>
          </a:p>
        </p:txBody>
      </p:sp>
      <p:sp>
        <p:nvSpPr>
          <p:cNvPr id="27" name="textruta 26"/>
          <p:cNvSpPr txBox="1"/>
          <p:nvPr/>
        </p:nvSpPr>
        <p:spPr>
          <a:xfrm>
            <a:off x="6058521" y="3638433"/>
            <a:ext cx="2699778" cy="369332"/>
          </a:xfrm>
          <a:prstGeom prst="rect">
            <a:avLst/>
          </a:prstGeom>
          <a:solidFill>
            <a:schemeClr val="bg1"/>
          </a:solidFill>
        </p:spPr>
        <p:txBody>
          <a:bodyPr wrap="none" rtlCol="0">
            <a:spAutoFit/>
          </a:bodyPr>
          <a:lstStyle/>
          <a:p>
            <a:r>
              <a:rPr lang="sv-SE" i="1" dirty="0">
                <a:latin typeface="Verdana" panose="020B0604030504040204" pitchFamily="34" charset="0"/>
                <a:ea typeface="Verdana" panose="020B0604030504040204" pitchFamily="34" charset="0"/>
                <a:cs typeface="Verdana" panose="020B0604030504040204" pitchFamily="34" charset="0"/>
              </a:rPr>
              <a:t>Mouse-</a:t>
            </a:r>
            <a:r>
              <a:rPr lang="sv-SE" i="1" dirty="0" err="1">
                <a:latin typeface="Verdana" panose="020B0604030504040204" pitchFamily="34" charset="0"/>
                <a:ea typeface="Verdana" panose="020B0604030504040204" pitchFamily="34" charset="0"/>
                <a:cs typeface="Verdana" panose="020B0604030504040204" pitchFamily="34" charset="0"/>
              </a:rPr>
              <a:t>ear</a:t>
            </a:r>
            <a:r>
              <a:rPr lang="sv-SE" i="1" dirty="0">
                <a:latin typeface="Verdana" panose="020B0604030504040204" pitchFamily="34" charset="0"/>
                <a:ea typeface="Verdana" panose="020B0604030504040204" pitchFamily="34" charset="0"/>
                <a:cs typeface="Verdana" panose="020B0604030504040204" pitchFamily="34" charset="0"/>
              </a:rPr>
              <a:t> </a:t>
            </a:r>
            <a:r>
              <a:rPr lang="sv-SE" i="1" dirty="0" err="1">
                <a:latin typeface="Verdana" panose="020B0604030504040204" pitchFamily="34" charset="0"/>
                <a:ea typeface="Verdana" panose="020B0604030504040204" pitchFamily="34" charset="0"/>
                <a:cs typeface="Verdana" panose="020B0604030504040204" pitchFamily="34" charset="0"/>
              </a:rPr>
              <a:t>hawkweed</a:t>
            </a:r>
            <a:endParaRPr lang="sv-SE" i="1" dirty="0">
              <a:latin typeface="Verdana" panose="020B0604030504040204" pitchFamily="34" charset="0"/>
              <a:ea typeface="Verdana" panose="020B0604030504040204" pitchFamily="34" charset="0"/>
              <a:cs typeface="Verdana" panose="020B0604030504040204" pitchFamily="34" charset="0"/>
            </a:endParaRPr>
          </a:p>
        </p:txBody>
      </p:sp>
      <p:sp>
        <p:nvSpPr>
          <p:cNvPr id="28" name="textruta 27"/>
          <p:cNvSpPr txBox="1"/>
          <p:nvPr/>
        </p:nvSpPr>
        <p:spPr>
          <a:xfrm>
            <a:off x="1841414" y="3556516"/>
            <a:ext cx="906017" cy="369332"/>
          </a:xfrm>
          <a:prstGeom prst="rect">
            <a:avLst/>
          </a:prstGeom>
          <a:solidFill>
            <a:schemeClr val="bg1"/>
          </a:solidFill>
        </p:spPr>
        <p:txBody>
          <a:bodyPr wrap="none" rtlCol="0">
            <a:spAutoFit/>
          </a:bodyPr>
          <a:lstStyle/>
          <a:p>
            <a:r>
              <a:rPr lang="sv-SE" i="1" dirty="0" err="1">
                <a:latin typeface="Verdana" panose="020B0604030504040204" pitchFamily="34" charset="0"/>
                <a:ea typeface="Verdana" panose="020B0604030504040204" pitchFamily="34" charset="0"/>
                <a:cs typeface="Verdana" panose="020B0604030504040204" pitchFamily="34" charset="0"/>
              </a:rPr>
              <a:t>Sedge</a:t>
            </a:r>
            <a:endParaRPr lang="sv-SE" i="1" dirty="0">
              <a:latin typeface="Verdana" panose="020B0604030504040204" pitchFamily="34" charset="0"/>
              <a:ea typeface="Verdana" panose="020B0604030504040204" pitchFamily="34" charset="0"/>
              <a:cs typeface="Verdana" panose="020B0604030504040204" pitchFamily="34" charset="0"/>
            </a:endParaRPr>
          </a:p>
        </p:txBody>
      </p:sp>
      <p:sp>
        <p:nvSpPr>
          <p:cNvPr id="29" name="textruta 28"/>
          <p:cNvSpPr txBox="1"/>
          <p:nvPr/>
        </p:nvSpPr>
        <p:spPr>
          <a:xfrm>
            <a:off x="6506580" y="2610220"/>
            <a:ext cx="1830950" cy="369332"/>
          </a:xfrm>
          <a:prstGeom prst="rect">
            <a:avLst/>
          </a:prstGeom>
          <a:solidFill>
            <a:schemeClr val="bg1"/>
          </a:solidFill>
        </p:spPr>
        <p:txBody>
          <a:bodyPr wrap="none" rtlCol="0">
            <a:spAutoFit/>
          </a:bodyPr>
          <a:lstStyle/>
          <a:p>
            <a:r>
              <a:rPr lang="sv-SE" i="1" dirty="0">
                <a:latin typeface="Verdana" panose="020B0604030504040204" pitchFamily="34" charset="0"/>
                <a:ea typeface="Verdana" panose="020B0604030504040204" pitchFamily="34" charset="0"/>
                <a:cs typeface="Verdana" panose="020B0604030504040204" pitchFamily="34" charset="0"/>
              </a:rPr>
              <a:t>Timothy </a:t>
            </a:r>
            <a:r>
              <a:rPr lang="sv-SE" i="1" dirty="0" err="1">
                <a:latin typeface="Verdana" panose="020B0604030504040204" pitchFamily="34" charset="0"/>
                <a:ea typeface="Verdana" panose="020B0604030504040204" pitchFamily="34" charset="0"/>
                <a:cs typeface="Verdana" panose="020B0604030504040204" pitchFamily="34" charset="0"/>
              </a:rPr>
              <a:t>grass</a:t>
            </a:r>
            <a:endParaRPr lang="sv-SE" i="1" dirty="0">
              <a:latin typeface="Verdana" panose="020B0604030504040204" pitchFamily="34" charset="0"/>
              <a:ea typeface="Verdana" panose="020B0604030504040204" pitchFamily="34" charset="0"/>
              <a:cs typeface="Verdana" panose="020B0604030504040204" pitchFamily="34" charset="0"/>
            </a:endParaRPr>
          </a:p>
        </p:txBody>
      </p:sp>
      <p:sp>
        <p:nvSpPr>
          <p:cNvPr id="30" name="textruta 29"/>
          <p:cNvSpPr txBox="1"/>
          <p:nvPr/>
        </p:nvSpPr>
        <p:spPr>
          <a:xfrm>
            <a:off x="5863798" y="3080333"/>
            <a:ext cx="1319592" cy="369332"/>
          </a:xfrm>
          <a:prstGeom prst="rect">
            <a:avLst/>
          </a:prstGeom>
          <a:solidFill>
            <a:schemeClr val="bg1"/>
          </a:solidFill>
        </p:spPr>
        <p:txBody>
          <a:bodyPr wrap="none" rtlCol="0">
            <a:spAutoFit/>
          </a:bodyPr>
          <a:lstStyle/>
          <a:p>
            <a:r>
              <a:rPr lang="sv-SE" i="1" dirty="0" err="1">
                <a:latin typeface="Verdana" panose="020B0604030504040204" pitchFamily="34" charset="0"/>
                <a:ea typeface="Verdana" panose="020B0604030504040204" pitchFamily="34" charset="0"/>
                <a:cs typeface="Verdana" panose="020B0604030504040204" pitchFamily="34" charset="0"/>
              </a:rPr>
              <a:t>Bellflower</a:t>
            </a:r>
            <a:endParaRPr lang="sv-SE" i="1" dirty="0">
              <a:latin typeface="Verdana" panose="020B0604030504040204" pitchFamily="34" charset="0"/>
              <a:ea typeface="Verdana" panose="020B0604030504040204" pitchFamily="34" charset="0"/>
              <a:cs typeface="Verdana" panose="020B0604030504040204" pitchFamily="34" charset="0"/>
            </a:endParaRPr>
          </a:p>
        </p:txBody>
      </p:sp>
      <p:sp>
        <p:nvSpPr>
          <p:cNvPr id="31" name="textruta 30"/>
          <p:cNvSpPr txBox="1"/>
          <p:nvPr/>
        </p:nvSpPr>
        <p:spPr>
          <a:xfrm>
            <a:off x="6651384" y="1983311"/>
            <a:ext cx="1141659" cy="369332"/>
          </a:xfrm>
          <a:prstGeom prst="rect">
            <a:avLst/>
          </a:prstGeom>
          <a:solidFill>
            <a:schemeClr val="bg1"/>
          </a:solidFill>
        </p:spPr>
        <p:txBody>
          <a:bodyPr wrap="none" rtlCol="0">
            <a:spAutoFit/>
          </a:bodyPr>
          <a:lstStyle/>
          <a:p>
            <a:r>
              <a:rPr lang="sv-SE" i="1" dirty="0" err="1">
                <a:latin typeface="Verdana" panose="020B0604030504040204" pitchFamily="34" charset="0"/>
                <a:ea typeface="Verdana" panose="020B0604030504040204" pitchFamily="34" charset="0"/>
                <a:cs typeface="Verdana" panose="020B0604030504040204" pitchFamily="34" charset="0"/>
              </a:rPr>
              <a:t>Harebell</a:t>
            </a:r>
            <a:endParaRPr lang="sv-SE" i="1" dirty="0">
              <a:latin typeface="Verdana" panose="020B0604030504040204" pitchFamily="34" charset="0"/>
              <a:ea typeface="Verdana" panose="020B0604030504040204" pitchFamily="34" charset="0"/>
              <a:cs typeface="Verdana" panose="020B0604030504040204" pitchFamily="34" charset="0"/>
            </a:endParaRPr>
          </a:p>
        </p:txBody>
      </p:sp>
      <p:sp>
        <p:nvSpPr>
          <p:cNvPr id="32" name="textruta 31"/>
          <p:cNvSpPr txBox="1"/>
          <p:nvPr/>
        </p:nvSpPr>
        <p:spPr>
          <a:xfrm>
            <a:off x="822743" y="2345631"/>
            <a:ext cx="1630575" cy="369332"/>
          </a:xfrm>
          <a:prstGeom prst="rect">
            <a:avLst/>
          </a:prstGeom>
          <a:solidFill>
            <a:schemeClr val="bg1"/>
          </a:solidFill>
        </p:spPr>
        <p:txBody>
          <a:bodyPr wrap="none" rtlCol="0">
            <a:spAutoFit/>
          </a:bodyPr>
          <a:lstStyle/>
          <a:p>
            <a:r>
              <a:rPr lang="sv-SE" i="1" dirty="0">
                <a:latin typeface="Verdana" panose="020B0604030504040204" pitchFamily="34" charset="0"/>
                <a:ea typeface="Verdana" panose="020B0604030504040204" pitchFamily="34" charset="0"/>
                <a:cs typeface="Verdana" panose="020B0604030504040204" pitchFamily="34" charset="0"/>
              </a:rPr>
              <a:t>White </a:t>
            </a:r>
            <a:r>
              <a:rPr lang="sv-SE" i="1" dirty="0" err="1">
                <a:latin typeface="Verdana" panose="020B0604030504040204" pitchFamily="34" charset="0"/>
                <a:ea typeface="Verdana" panose="020B0604030504040204" pitchFamily="34" charset="0"/>
                <a:cs typeface="Verdana" panose="020B0604030504040204" pitchFamily="34" charset="0"/>
              </a:rPr>
              <a:t>clover</a:t>
            </a:r>
            <a:endParaRPr lang="sv-SE" i="1" dirty="0">
              <a:latin typeface="Verdana" panose="020B0604030504040204" pitchFamily="34" charset="0"/>
              <a:ea typeface="Verdana" panose="020B0604030504040204" pitchFamily="34" charset="0"/>
              <a:cs typeface="Verdana" panose="020B0604030504040204" pitchFamily="34" charset="0"/>
            </a:endParaRPr>
          </a:p>
        </p:txBody>
      </p:sp>
      <p:sp>
        <p:nvSpPr>
          <p:cNvPr id="33" name="textruta 32"/>
          <p:cNvSpPr txBox="1"/>
          <p:nvPr/>
        </p:nvSpPr>
        <p:spPr>
          <a:xfrm>
            <a:off x="225375" y="4522270"/>
            <a:ext cx="1114408" cy="369332"/>
          </a:xfrm>
          <a:prstGeom prst="rect">
            <a:avLst/>
          </a:prstGeom>
          <a:noFill/>
        </p:spPr>
        <p:txBody>
          <a:bodyPr wrap="none" rtlCol="0">
            <a:spAutoFit/>
          </a:bodyPr>
          <a:lstStyle/>
          <a:p>
            <a:r>
              <a:rPr lang="sv-SE" dirty="0">
                <a:latin typeface="Verdana" panose="020B0604030504040204" pitchFamily="34" charset="0"/>
                <a:ea typeface="Verdana" panose="020B0604030504040204" pitchFamily="34" charset="0"/>
                <a:cs typeface="Verdana" panose="020B0604030504040204" pitchFamily="34" charset="0"/>
              </a:rPr>
              <a:t>0.25 m</a:t>
            </a:r>
            <a:r>
              <a:rPr lang="sv-SE" baseline="30000" dirty="0">
                <a:latin typeface="Verdana" panose="020B0604030504040204" pitchFamily="34" charset="0"/>
                <a:ea typeface="Verdana" panose="020B0604030504040204" pitchFamily="34" charset="0"/>
                <a:cs typeface="Verdana" panose="020B0604030504040204" pitchFamily="34" charset="0"/>
              </a:rPr>
              <a:t>2</a:t>
            </a:r>
          </a:p>
        </p:txBody>
      </p:sp>
    </p:spTree>
    <p:extLst>
      <p:ext uri="{BB962C8B-B14F-4D97-AF65-F5344CB8AC3E}">
        <p14:creationId xmlns:p14="http://schemas.microsoft.com/office/powerpoint/2010/main" val="2576052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9"/>
                                          </p:stCondLst>
                                        </p:cTn>
                                        <p:tgtEl>
                                          <p:spTgt spid="5"/>
                                        </p:tgtEl>
                                        <p:attrNameLst>
                                          <p:attrName>style.visibility</p:attrName>
                                        </p:attrNameLst>
                                      </p:cBhvr>
                                      <p:to>
                                        <p:strVal val="visible"/>
                                      </p:to>
                                    </p:set>
                                  </p:childTnLst>
                                </p:cTn>
                              </p:par>
                            </p:childTnLst>
                          </p:cTn>
                        </p:par>
                        <p:par>
                          <p:cTn id="7" fill="hold">
                            <p:stCondLst>
                              <p:cond delay="10"/>
                            </p:stCondLst>
                            <p:childTnLst>
                              <p:par>
                                <p:cTn id="8" presetID="1" presetClass="entr" presetSubtype="0" fill="hold" grpId="0" nodeType="afterEffect">
                                  <p:stCondLst>
                                    <p:cond delay="0"/>
                                  </p:stCondLst>
                                  <p:childTnLst>
                                    <p:set>
                                      <p:cBhvr>
                                        <p:cTn id="9" dur="1" fill="hold">
                                          <p:stCondLst>
                                            <p:cond delay="499"/>
                                          </p:stCondLst>
                                        </p:cTn>
                                        <p:tgtEl>
                                          <p:spTgt spid="7"/>
                                        </p:tgtEl>
                                        <p:attrNameLst>
                                          <p:attrName>style.visibility</p:attrName>
                                        </p:attrNameLst>
                                      </p:cBhvr>
                                      <p:to>
                                        <p:strVal val="visible"/>
                                      </p:to>
                                    </p:set>
                                  </p:childTnLst>
                                </p:cTn>
                              </p:par>
                            </p:childTnLst>
                          </p:cTn>
                        </p:par>
                        <p:par>
                          <p:cTn id="10" fill="hold">
                            <p:stCondLst>
                              <p:cond delay="510"/>
                            </p:stCondLst>
                            <p:childTnLst>
                              <p:par>
                                <p:cTn id="11" presetID="1" presetClass="entr" presetSubtype="0" fill="hold" grpId="0" nodeType="afterEffect">
                                  <p:stCondLst>
                                    <p:cond delay="0"/>
                                  </p:stCondLst>
                                  <p:childTnLst>
                                    <p:set>
                                      <p:cBhvr>
                                        <p:cTn id="12" dur="1" fill="hold">
                                          <p:stCondLst>
                                            <p:cond delay="499"/>
                                          </p:stCondLst>
                                        </p:cTn>
                                        <p:tgtEl>
                                          <p:spTgt spid="8"/>
                                        </p:tgtEl>
                                        <p:attrNameLst>
                                          <p:attrName>style.visibility</p:attrName>
                                        </p:attrNameLst>
                                      </p:cBhvr>
                                      <p:to>
                                        <p:strVal val="visible"/>
                                      </p:to>
                                    </p:set>
                                  </p:childTnLst>
                                </p:cTn>
                              </p:par>
                            </p:childTnLst>
                          </p:cTn>
                        </p:par>
                        <p:par>
                          <p:cTn id="13" fill="hold">
                            <p:stCondLst>
                              <p:cond delay="1010"/>
                            </p:stCondLst>
                            <p:childTnLst>
                              <p:par>
                                <p:cTn id="14" presetID="1" presetClass="entr" presetSubtype="0" fill="hold" grpId="0" nodeType="afterEffect">
                                  <p:stCondLst>
                                    <p:cond delay="0"/>
                                  </p:stCondLst>
                                  <p:childTnLst>
                                    <p:set>
                                      <p:cBhvr>
                                        <p:cTn id="15" dur="1" fill="hold">
                                          <p:stCondLst>
                                            <p:cond delay="499"/>
                                          </p:stCondLst>
                                        </p:cTn>
                                        <p:tgtEl>
                                          <p:spTgt spid="9"/>
                                        </p:tgtEl>
                                        <p:attrNameLst>
                                          <p:attrName>style.visibility</p:attrName>
                                        </p:attrNameLst>
                                      </p:cBhvr>
                                      <p:to>
                                        <p:strVal val="visible"/>
                                      </p:to>
                                    </p:set>
                                  </p:childTnLst>
                                </p:cTn>
                              </p:par>
                            </p:childTnLst>
                          </p:cTn>
                        </p:par>
                        <p:par>
                          <p:cTn id="16" fill="hold">
                            <p:stCondLst>
                              <p:cond delay="1510"/>
                            </p:stCondLst>
                            <p:childTnLst>
                              <p:par>
                                <p:cTn id="17" presetID="1" presetClass="entr" presetSubtype="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par>
                          <p:cTn id="19" fill="hold">
                            <p:stCondLst>
                              <p:cond delay="1510"/>
                            </p:stCondLst>
                            <p:childTnLst>
                              <p:par>
                                <p:cTn id="20" presetID="1" presetClass="entr" presetSubtype="0" fill="hold" grpId="0" nodeType="afterEffect">
                                  <p:stCondLst>
                                    <p:cond delay="500"/>
                                  </p:stCondLst>
                                  <p:childTnLst>
                                    <p:set>
                                      <p:cBhvr>
                                        <p:cTn id="21" dur="1" fill="hold">
                                          <p:stCondLst>
                                            <p:cond delay="0"/>
                                          </p:stCondLst>
                                        </p:cTn>
                                        <p:tgtEl>
                                          <p:spTgt spid="11"/>
                                        </p:tgtEl>
                                        <p:attrNameLst>
                                          <p:attrName>style.visibility</p:attrName>
                                        </p:attrNameLst>
                                      </p:cBhvr>
                                      <p:to>
                                        <p:strVal val="visible"/>
                                      </p:to>
                                    </p:set>
                                  </p:childTnLst>
                                </p:cTn>
                              </p:par>
                            </p:childTnLst>
                          </p:cTn>
                        </p:par>
                        <p:par>
                          <p:cTn id="22" fill="hold">
                            <p:stCondLst>
                              <p:cond delay="2010"/>
                            </p:stCondLst>
                            <p:childTnLst>
                              <p:par>
                                <p:cTn id="23" presetID="1" presetClass="entr" presetSubtype="0" fill="hold" grpId="0" nodeType="afterEffect">
                                  <p:stCondLst>
                                    <p:cond delay="500"/>
                                  </p:stCondLst>
                                  <p:childTnLst>
                                    <p:set>
                                      <p:cBhvr>
                                        <p:cTn id="24" dur="1" fill="hold">
                                          <p:stCondLst>
                                            <p:cond delay="0"/>
                                          </p:stCondLst>
                                        </p:cTn>
                                        <p:tgtEl>
                                          <p:spTgt spid="12"/>
                                        </p:tgtEl>
                                        <p:attrNameLst>
                                          <p:attrName>style.visibility</p:attrName>
                                        </p:attrNameLst>
                                      </p:cBhvr>
                                      <p:to>
                                        <p:strVal val="visible"/>
                                      </p:to>
                                    </p:set>
                                  </p:childTnLst>
                                </p:cTn>
                              </p:par>
                            </p:childTnLst>
                          </p:cTn>
                        </p:par>
                        <p:par>
                          <p:cTn id="25" fill="hold">
                            <p:stCondLst>
                              <p:cond delay="2510"/>
                            </p:stCondLst>
                            <p:childTnLst>
                              <p:par>
                                <p:cTn id="26" presetID="1" presetClass="entr" presetSubtype="0" fill="hold" grpId="0" nodeType="afterEffect">
                                  <p:stCondLst>
                                    <p:cond delay="500"/>
                                  </p:stCondLst>
                                  <p:childTnLst>
                                    <p:set>
                                      <p:cBhvr>
                                        <p:cTn id="27" dur="1" fill="hold">
                                          <p:stCondLst>
                                            <p:cond delay="0"/>
                                          </p:stCondLst>
                                        </p:cTn>
                                        <p:tgtEl>
                                          <p:spTgt spid="13"/>
                                        </p:tgtEl>
                                        <p:attrNameLst>
                                          <p:attrName>style.visibility</p:attrName>
                                        </p:attrNameLst>
                                      </p:cBhvr>
                                      <p:to>
                                        <p:strVal val="visible"/>
                                      </p:to>
                                    </p:set>
                                  </p:childTnLst>
                                </p:cTn>
                              </p:par>
                            </p:childTnLst>
                          </p:cTn>
                        </p:par>
                        <p:par>
                          <p:cTn id="28" fill="hold">
                            <p:stCondLst>
                              <p:cond delay="3010"/>
                            </p:stCondLst>
                            <p:childTnLst>
                              <p:par>
                                <p:cTn id="29" presetID="1" presetClass="entr" presetSubtype="0" fill="hold" grpId="0" nodeType="afterEffect">
                                  <p:stCondLst>
                                    <p:cond delay="500"/>
                                  </p:stCondLst>
                                  <p:childTnLst>
                                    <p:set>
                                      <p:cBhvr>
                                        <p:cTn id="30" dur="1" fill="hold">
                                          <p:stCondLst>
                                            <p:cond delay="0"/>
                                          </p:stCondLst>
                                        </p:cTn>
                                        <p:tgtEl>
                                          <p:spTgt spid="14"/>
                                        </p:tgtEl>
                                        <p:attrNameLst>
                                          <p:attrName>style.visibility</p:attrName>
                                        </p:attrNameLst>
                                      </p:cBhvr>
                                      <p:to>
                                        <p:strVal val="visible"/>
                                      </p:to>
                                    </p:set>
                                  </p:childTnLst>
                                </p:cTn>
                              </p:par>
                            </p:childTnLst>
                          </p:cTn>
                        </p:par>
                        <p:par>
                          <p:cTn id="31" fill="hold">
                            <p:stCondLst>
                              <p:cond delay="3510"/>
                            </p:stCondLst>
                            <p:childTnLst>
                              <p:par>
                                <p:cTn id="32" presetID="1" presetClass="entr" presetSubtype="0" fill="hold" grpId="0" nodeType="afterEffect">
                                  <p:stCondLst>
                                    <p:cond delay="500"/>
                                  </p:stCondLst>
                                  <p:childTnLst>
                                    <p:set>
                                      <p:cBhvr>
                                        <p:cTn id="33" dur="1" fill="hold">
                                          <p:stCondLst>
                                            <p:cond delay="0"/>
                                          </p:stCondLst>
                                        </p:cTn>
                                        <p:tgtEl>
                                          <p:spTgt spid="15"/>
                                        </p:tgtEl>
                                        <p:attrNameLst>
                                          <p:attrName>style.visibility</p:attrName>
                                        </p:attrNameLst>
                                      </p:cBhvr>
                                      <p:to>
                                        <p:strVal val="visible"/>
                                      </p:to>
                                    </p:set>
                                  </p:childTnLst>
                                </p:cTn>
                              </p:par>
                            </p:childTnLst>
                          </p:cTn>
                        </p:par>
                        <p:par>
                          <p:cTn id="34" fill="hold">
                            <p:stCondLst>
                              <p:cond delay="4010"/>
                            </p:stCondLst>
                            <p:childTnLst>
                              <p:par>
                                <p:cTn id="35" presetID="1" presetClass="entr" presetSubtype="0" fill="hold" grpId="0" nodeType="afterEffect">
                                  <p:stCondLst>
                                    <p:cond delay="500"/>
                                  </p:stCondLst>
                                  <p:childTnLst>
                                    <p:set>
                                      <p:cBhvr>
                                        <p:cTn id="36" dur="1" fill="hold">
                                          <p:stCondLst>
                                            <p:cond delay="0"/>
                                          </p:stCondLst>
                                        </p:cTn>
                                        <p:tgtEl>
                                          <p:spTgt spid="16"/>
                                        </p:tgtEl>
                                        <p:attrNameLst>
                                          <p:attrName>style.visibility</p:attrName>
                                        </p:attrNameLst>
                                      </p:cBhvr>
                                      <p:to>
                                        <p:strVal val="visible"/>
                                      </p:to>
                                    </p:set>
                                  </p:childTnLst>
                                </p:cTn>
                              </p:par>
                            </p:childTnLst>
                          </p:cTn>
                        </p:par>
                        <p:par>
                          <p:cTn id="37" fill="hold">
                            <p:stCondLst>
                              <p:cond delay="4510"/>
                            </p:stCondLst>
                            <p:childTnLst>
                              <p:par>
                                <p:cTn id="38" presetID="1" presetClass="entr" presetSubtype="0" fill="hold" grpId="0" nodeType="afterEffect">
                                  <p:stCondLst>
                                    <p:cond delay="500"/>
                                  </p:stCondLst>
                                  <p:childTnLst>
                                    <p:set>
                                      <p:cBhvr>
                                        <p:cTn id="39" dur="1" fill="hold">
                                          <p:stCondLst>
                                            <p:cond delay="0"/>
                                          </p:stCondLst>
                                        </p:cTn>
                                        <p:tgtEl>
                                          <p:spTgt spid="17"/>
                                        </p:tgtEl>
                                        <p:attrNameLst>
                                          <p:attrName>style.visibility</p:attrName>
                                        </p:attrNameLst>
                                      </p:cBhvr>
                                      <p:to>
                                        <p:strVal val="visible"/>
                                      </p:to>
                                    </p:set>
                                  </p:childTnLst>
                                </p:cTn>
                              </p:par>
                            </p:childTnLst>
                          </p:cTn>
                        </p:par>
                        <p:par>
                          <p:cTn id="40" fill="hold">
                            <p:stCondLst>
                              <p:cond delay="5010"/>
                            </p:stCondLst>
                            <p:childTnLst>
                              <p:par>
                                <p:cTn id="41" presetID="1" presetClass="entr" presetSubtype="0" fill="hold" grpId="0" nodeType="afterEffect">
                                  <p:stCondLst>
                                    <p:cond delay="500"/>
                                  </p:stCondLst>
                                  <p:childTnLst>
                                    <p:set>
                                      <p:cBhvr>
                                        <p:cTn id="42" dur="1" fill="hold">
                                          <p:stCondLst>
                                            <p:cond delay="0"/>
                                          </p:stCondLst>
                                        </p:cTn>
                                        <p:tgtEl>
                                          <p:spTgt spid="18"/>
                                        </p:tgtEl>
                                        <p:attrNameLst>
                                          <p:attrName>style.visibility</p:attrName>
                                        </p:attrNameLst>
                                      </p:cBhvr>
                                      <p:to>
                                        <p:strVal val="visible"/>
                                      </p:to>
                                    </p:set>
                                  </p:childTnLst>
                                </p:cTn>
                              </p:par>
                            </p:childTnLst>
                          </p:cTn>
                        </p:par>
                        <p:par>
                          <p:cTn id="43" fill="hold">
                            <p:stCondLst>
                              <p:cond delay="5510"/>
                            </p:stCondLst>
                            <p:childTnLst>
                              <p:par>
                                <p:cTn id="44" presetID="1" presetClass="entr" presetSubtype="0" fill="hold" grpId="0" nodeType="afterEffect">
                                  <p:stCondLst>
                                    <p:cond delay="500"/>
                                  </p:stCondLst>
                                  <p:childTnLst>
                                    <p:set>
                                      <p:cBhvr>
                                        <p:cTn id="45" dur="1" fill="hold">
                                          <p:stCondLst>
                                            <p:cond delay="0"/>
                                          </p:stCondLst>
                                        </p:cTn>
                                        <p:tgtEl>
                                          <p:spTgt spid="20"/>
                                        </p:tgtEl>
                                        <p:attrNameLst>
                                          <p:attrName>style.visibility</p:attrName>
                                        </p:attrNameLst>
                                      </p:cBhvr>
                                      <p:to>
                                        <p:strVal val="visible"/>
                                      </p:to>
                                    </p:set>
                                  </p:childTnLst>
                                </p:cTn>
                              </p:par>
                            </p:childTnLst>
                          </p:cTn>
                        </p:par>
                        <p:par>
                          <p:cTn id="46" fill="hold">
                            <p:stCondLst>
                              <p:cond delay="6010"/>
                            </p:stCondLst>
                            <p:childTnLst>
                              <p:par>
                                <p:cTn id="47" presetID="1" presetClass="entr" presetSubtype="0" fill="hold" grpId="0" nodeType="afterEffect">
                                  <p:stCondLst>
                                    <p:cond delay="500"/>
                                  </p:stCondLst>
                                  <p:childTnLst>
                                    <p:set>
                                      <p:cBhvr>
                                        <p:cTn id="48" dur="1" fill="hold">
                                          <p:stCondLst>
                                            <p:cond delay="0"/>
                                          </p:stCondLst>
                                        </p:cTn>
                                        <p:tgtEl>
                                          <p:spTgt spid="19"/>
                                        </p:tgtEl>
                                        <p:attrNameLst>
                                          <p:attrName>style.visibility</p:attrName>
                                        </p:attrNameLst>
                                      </p:cBhvr>
                                      <p:to>
                                        <p:strVal val="visible"/>
                                      </p:to>
                                    </p:set>
                                  </p:childTnLst>
                                </p:cTn>
                              </p:par>
                            </p:childTnLst>
                          </p:cTn>
                        </p:par>
                        <p:par>
                          <p:cTn id="49" fill="hold">
                            <p:stCondLst>
                              <p:cond delay="6510"/>
                            </p:stCondLst>
                            <p:childTnLst>
                              <p:par>
                                <p:cTn id="50" presetID="1" presetClass="entr" presetSubtype="0" fill="hold" grpId="0" nodeType="afterEffect">
                                  <p:stCondLst>
                                    <p:cond delay="500"/>
                                  </p:stCondLst>
                                  <p:childTnLst>
                                    <p:set>
                                      <p:cBhvr>
                                        <p:cTn id="51" dur="1" fill="hold">
                                          <p:stCondLst>
                                            <p:cond delay="0"/>
                                          </p:stCondLst>
                                        </p:cTn>
                                        <p:tgtEl>
                                          <p:spTgt spid="21"/>
                                        </p:tgtEl>
                                        <p:attrNameLst>
                                          <p:attrName>style.visibility</p:attrName>
                                        </p:attrNameLst>
                                      </p:cBhvr>
                                      <p:to>
                                        <p:strVal val="visible"/>
                                      </p:to>
                                    </p:set>
                                  </p:childTnLst>
                                </p:cTn>
                              </p:par>
                            </p:childTnLst>
                          </p:cTn>
                        </p:par>
                        <p:par>
                          <p:cTn id="52" fill="hold">
                            <p:stCondLst>
                              <p:cond delay="7010"/>
                            </p:stCondLst>
                            <p:childTnLst>
                              <p:par>
                                <p:cTn id="53" presetID="1" presetClass="entr" presetSubtype="0" fill="hold" grpId="0" nodeType="afterEffect">
                                  <p:stCondLst>
                                    <p:cond delay="500"/>
                                  </p:stCondLst>
                                  <p:childTnLst>
                                    <p:set>
                                      <p:cBhvr>
                                        <p:cTn id="54" dur="1" fill="hold">
                                          <p:stCondLst>
                                            <p:cond delay="0"/>
                                          </p:stCondLst>
                                        </p:cTn>
                                        <p:tgtEl>
                                          <p:spTgt spid="22"/>
                                        </p:tgtEl>
                                        <p:attrNameLst>
                                          <p:attrName>style.visibility</p:attrName>
                                        </p:attrNameLst>
                                      </p:cBhvr>
                                      <p:to>
                                        <p:strVal val="visible"/>
                                      </p:to>
                                    </p:set>
                                  </p:childTnLst>
                                </p:cTn>
                              </p:par>
                            </p:childTnLst>
                          </p:cTn>
                        </p:par>
                        <p:par>
                          <p:cTn id="55" fill="hold">
                            <p:stCondLst>
                              <p:cond delay="7510"/>
                            </p:stCondLst>
                            <p:childTnLst>
                              <p:par>
                                <p:cTn id="56" presetID="1" presetClass="entr" presetSubtype="0" fill="hold" grpId="0" nodeType="afterEffect">
                                  <p:stCondLst>
                                    <p:cond delay="500"/>
                                  </p:stCondLst>
                                  <p:childTnLst>
                                    <p:set>
                                      <p:cBhvr>
                                        <p:cTn id="57" dur="1" fill="hold">
                                          <p:stCondLst>
                                            <p:cond delay="0"/>
                                          </p:stCondLst>
                                        </p:cTn>
                                        <p:tgtEl>
                                          <p:spTgt spid="23"/>
                                        </p:tgtEl>
                                        <p:attrNameLst>
                                          <p:attrName>style.visibility</p:attrName>
                                        </p:attrNameLst>
                                      </p:cBhvr>
                                      <p:to>
                                        <p:strVal val="visible"/>
                                      </p:to>
                                    </p:set>
                                  </p:childTnLst>
                                </p:cTn>
                              </p:par>
                            </p:childTnLst>
                          </p:cTn>
                        </p:par>
                        <p:par>
                          <p:cTn id="58" fill="hold">
                            <p:stCondLst>
                              <p:cond delay="8010"/>
                            </p:stCondLst>
                            <p:childTnLst>
                              <p:par>
                                <p:cTn id="59" presetID="1" presetClass="entr" presetSubtype="0" fill="hold" grpId="0" nodeType="afterEffect">
                                  <p:stCondLst>
                                    <p:cond delay="500"/>
                                  </p:stCondLst>
                                  <p:childTnLst>
                                    <p:set>
                                      <p:cBhvr>
                                        <p:cTn id="60" dur="1" fill="hold">
                                          <p:stCondLst>
                                            <p:cond delay="0"/>
                                          </p:stCondLst>
                                        </p:cTn>
                                        <p:tgtEl>
                                          <p:spTgt spid="24"/>
                                        </p:tgtEl>
                                        <p:attrNameLst>
                                          <p:attrName>style.visibility</p:attrName>
                                        </p:attrNameLst>
                                      </p:cBhvr>
                                      <p:to>
                                        <p:strVal val="visible"/>
                                      </p:to>
                                    </p:set>
                                  </p:childTnLst>
                                </p:cTn>
                              </p:par>
                            </p:childTnLst>
                          </p:cTn>
                        </p:par>
                        <p:par>
                          <p:cTn id="61" fill="hold">
                            <p:stCondLst>
                              <p:cond delay="8510"/>
                            </p:stCondLst>
                            <p:childTnLst>
                              <p:par>
                                <p:cTn id="62" presetID="1" presetClass="entr" presetSubtype="0" fill="hold" grpId="0" nodeType="afterEffect">
                                  <p:stCondLst>
                                    <p:cond delay="500"/>
                                  </p:stCondLst>
                                  <p:childTnLst>
                                    <p:set>
                                      <p:cBhvr>
                                        <p:cTn id="63" dur="1" fill="hold">
                                          <p:stCondLst>
                                            <p:cond delay="0"/>
                                          </p:stCondLst>
                                        </p:cTn>
                                        <p:tgtEl>
                                          <p:spTgt spid="25"/>
                                        </p:tgtEl>
                                        <p:attrNameLst>
                                          <p:attrName>style.visibility</p:attrName>
                                        </p:attrNameLst>
                                      </p:cBhvr>
                                      <p:to>
                                        <p:strVal val="visible"/>
                                      </p:to>
                                    </p:set>
                                  </p:childTnLst>
                                </p:cTn>
                              </p:par>
                            </p:childTnLst>
                          </p:cTn>
                        </p:par>
                        <p:par>
                          <p:cTn id="64" fill="hold">
                            <p:stCondLst>
                              <p:cond delay="9010"/>
                            </p:stCondLst>
                            <p:childTnLst>
                              <p:par>
                                <p:cTn id="65" presetID="1" presetClass="entr" presetSubtype="0" fill="hold" grpId="0" nodeType="afterEffect">
                                  <p:stCondLst>
                                    <p:cond delay="500"/>
                                  </p:stCondLst>
                                  <p:childTnLst>
                                    <p:set>
                                      <p:cBhvr>
                                        <p:cTn id="66" dur="1" fill="hold">
                                          <p:stCondLst>
                                            <p:cond delay="0"/>
                                          </p:stCondLst>
                                        </p:cTn>
                                        <p:tgtEl>
                                          <p:spTgt spid="26"/>
                                        </p:tgtEl>
                                        <p:attrNameLst>
                                          <p:attrName>style.visibility</p:attrName>
                                        </p:attrNameLst>
                                      </p:cBhvr>
                                      <p:to>
                                        <p:strVal val="visible"/>
                                      </p:to>
                                    </p:set>
                                  </p:childTnLst>
                                </p:cTn>
                              </p:par>
                            </p:childTnLst>
                          </p:cTn>
                        </p:par>
                        <p:par>
                          <p:cTn id="67" fill="hold">
                            <p:stCondLst>
                              <p:cond delay="9510"/>
                            </p:stCondLst>
                            <p:childTnLst>
                              <p:par>
                                <p:cTn id="68" presetID="1" presetClass="entr" presetSubtype="0" fill="hold" grpId="0" nodeType="afterEffect">
                                  <p:stCondLst>
                                    <p:cond delay="500"/>
                                  </p:stCondLst>
                                  <p:childTnLst>
                                    <p:set>
                                      <p:cBhvr>
                                        <p:cTn id="69" dur="1" fill="hold">
                                          <p:stCondLst>
                                            <p:cond delay="0"/>
                                          </p:stCondLst>
                                        </p:cTn>
                                        <p:tgtEl>
                                          <p:spTgt spid="27"/>
                                        </p:tgtEl>
                                        <p:attrNameLst>
                                          <p:attrName>style.visibility</p:attrName>
                                        </p:attrNameLst>
                                      </p:cBhvr>
                                      <p:to>
                                        <p:strVal val="visible"/>
                                      </p:to>
                                    </p:set>
                                  </p:childTnLst>
                                </p:cTn>
                              </p:par>
                            </p:childTnLst>
                          </p:cTn>
                        </p:par>
                        <p:par>
                          <p:cTn id="70" fill="hold">
                            <p:stCondLst>
                              <p:cond delay="10010"/>
                            </p:stCondLst>
                            <p:childTnLst>
                              <p:par>
                                <p:cTn id="71" presetID="1" presetClass="entr" presetSubtype="0" fill="hold" grpId="0" nodeType="afterEffect">
                                  <p:stCondLst>
                                    <p:cond delay="500"/>
                                  </p:stCondLst>
                                  <p:childTnLst>
                                    <p:set>
                                      <p:cBhvr>
                                        <p:cTn id="72" dur="1" fill="hold">
                                          <p:stCondLst>
                                            <p:cond delay="0"/>
                                          </p:stCondLst>
                                        </p:cTn>
                                        <p:tgtEl>
                                          <p:spTgt spid="28"/>
                                        </p:tgtEl>
                                        <p:attrNameLst>
                                          <p:attrName>style.visibility</p:attrName>
                                        </p:attrNameLst>
                                      </p:cBhvr>
                                      <p:to>
                                        <p:strVal val="visible"/>
                                      </p:to>
                                    </p:set>
                                  </p:childTnLst>
                                </p:cTn>
                              </p:par>
                            </p:childTnLst>
                          </p:cTn>
                        </p:par>
                        <p:par>
                          <p:cTn id="73" fill="hold">
                            <p:stCondLst>
                              <p:cond delay="10510"/>
                            </p:stCondLst>
                            <p:childTnLst>
                              <p:par>
                                <p:cTn id="74" presetID="1" presetClass="entr" presetSubtype="0" fill="hold" grpId="0" nodeType="afterEffect">
                                  <p:stCondLst>
                                    <p:cond delay="500"/>
                                  </p:stCondLst>
                                  <p:childTnLst>
                                    <p:set>
                                      <p:cBhvr>
                                        <p:cTn id="75" dur="1" fill="hold">
                                          <p:stCondLst>
                                            <p:cond delay="0"/>
                                          </p:stCondLst>
                                        </p:cTn>
                                        <p:tgtEl>
                                          <p:spTgt spid="29"/>
                                        </p:tgtEl>
                                        <p:attrNameLst>
                                          <p:attrName>style.visibility</p:attrName>
                                        </p:attrNameLst>
                                      </p:cBhvr>
                                      <p:to>
                                        <p:strVal val="visible"/>
                                      </p:to>
                                    </p:set>
                                  </p:childTnLst>
                                </p:cTn>
                              </p:par>
                            </p:childTnLst>
                          </p:cTn>
                        </p:par>
                        <p:par>
                          <p:cTn id="76" fill="hold">
                            <p:stCondLst>
                              <p:cond delay="11010"/>
                            </p:stCondLst>
                            <p:childTnLst>
                              <p:par>
                                <p:cTn id="77" presetID="1" presetClass="entr" presetSubtype="0" fill="hold" grpId="0" nodeType="afterEffect">
                                  <p:stCondLst>
                                    <p:cond delay="500"/>
                                  </p:stCondLst>
                                  <p:childTnLst>
                                    <p:set>
                                      <p:cBhvr>
                                        <p:cTn id="78" dur="1" fill="hold">
                                          <p:stCondLst>
                                            <p:cond delay="0"/>
                                          </p:stCondLst>
                                        </p:cTn>
                                        <p:tgtEl>
                                          <p:spTgt spid="30"/>
                                        </p:tgtEl>
                                        <p:attrNameLst>
                                          <p:attrName>style.visibility</p:attrName>
                                        </p:attrNameLst>
                                      </p:cBhvr>
                                      <p:to>
                                        <p:strVal val="visible"/>
                                      </p:to>
                                    </p:set>
                                  </p:childTnLst>
                                </p:cTn>
                              </p:par>
                            </p:childTnLst>
                          </p:cTn>
                        </p:par>
                        <p:par>
                          <p:cTn id="79" fill="hold">
                            <p:stCondLst>
                              <p:cond delay="11510"/>
                            </p:stCondLst>
                            <p:childTnLst>
                              <p:par>
                                <p:cTn id="80" presetID="1" presetClass="entr" presetSubtype="0" fill="hold" grpId="0" nodeType="afterEffect">
                                  <p:stCondLst>
                                    <p:cond delay="500"/>
                                  </p:stCondLst>
                                  <p:childTnLst>
                                    <p:set>
                                      <p:cBhvr>
                                        <p:cTn id="81" dur="1" fill="hold">
                                          <p:stCondLst>
                                            <p:cond delay="0"/>
                                          </p:stCondLst>
                                        </p:cTn>
                                        <p:tgtEl>
                                          <p:spTgt spid="31"/>
                                        </p:tgtEl>
                                        <p:attrNameLst>
                                          <p:attrName>style.visibility</p:attrName>
                                        </p:attrNameLst>
                                      </p:cBhvr>
                                      <p:to>
                                        <p:strVal val="visible"/>
                                      </p:to>
                                    </p:set>
                                  </p:childTnLst>
                                </p:cTn>
                              </p:par>
                            </p:childTnLst>
                          </p:cTn>
                        </p:par>
                        <p:par>
                          <p:cTn id="82" fill="hold">
                            <p:stCondLst>
                              <p:cond delay="12010"/>
                            </p:stCondLst>
                            <p:childTnLst>
                              <p:par>
                                <p:cTn id="83" presetID="1" presetClass="entr" presetSubtype="0" fill="hold" grpId="0" nodeType="afterEffect">
                                  <p:stCondLst>
                                    <p:cond delay="500"/>
                                  </p:stCondLst>
                                  <p:childTnLst>
                                    <p:set>
                                      <p:cBhvr>
                                        <p:cTn id="84"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xmlns="" id="{A6849558-31FA-42AC-9C03-495108F3B1AE}"/>
              </a:ext>
            </a:extLst>
          </p:cNvPr>
          <p:cNvSpPr>
            <a:spLocks noGrp="1"/>
          </p:cNvSpPr>
          <p:nvPr>
            <p:ph type="title"/>
          </p:nvPr>
        </p:nvSpPr>
        <p:spPr/>
        <p:txBody>
          <a:bodyPr/>
          <a:lstStyle/>
          <a:p>
            <a:endParaRPr lang="sv-SE"/>
          </a:p>
        </p:txBody>
      </p:sp>
      <p:pic>
        <p:nvPicPr>
          <p:cNvPr id="5" name="Platshållare för innehåll 4">
            <a:extLst>
              <a:ext uri="{FF2B5EF4-FFF2-40B4-BE49-F238E27FC236}">
                <a16:creationId xmlns:a16="http://schemas.microsoft.com/office/drawing/2014/main" xmlns="" id="{16D38AC0-B824-4E8E-93D6-EC9AE35C5F2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639625" y="-116014"/>
            <a:ext cx="4186091" cy="5504709"/>
          </a:xfrm>
        </p:spPr>
      </p:pic>
      <p:pic>
        <p:nvPicPr>
          <p:cNvPr id="4" name="Picture 2" descr="Isens utbredn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961" y="115433"/>
            <a:ext cx="4224741" cy="3855077"/>
          </a:xfrm>
          <a:prstGeom prst="rect">
            <a:avLst/>
          </a:prstGeom>
          <a:noFill/>
          <a:ln>
            <a:solidFill>
              <a:srgbClr val="000000"/>
            </a:solidFill>
          </a:ln>
          <a:extLst>
            <a:ext uri="{909E8E84-426E-40DD-AFC4-6F175D3DCCD1}">
              <a14:hiddenFill xmlns:a14="http://schemas.microsoft.com/office/drawing/2010/main">
                <a:solidFill>
                  <a:srgbClr val="FFFFFF"/>
                </a:solidFill>
              </a14:hiddenFill>
            </a:ext>
          </a:extLst>
        </p:spPr>
      </p:pic>
      <p:sp>
        <p:nvSpPr>
          <p:cNvPr id="6" name="textruta 5"/>
          <p:cNvSpPr txBox="1"/>
          <p:nvPr/>
        </p:nvSpPr>
        <p:spPr>
          <a:xfrm>
            <a:off x="-36871" y="4000500"/>
            <a:ext cx="4648193" cy="307777"/>
          </a:xfrm>
          <a:prstGeom prst="rect">
            <a:avLst/>
          </a:prstGeom>
          <a:noFill/>
        </p:spPr>
        <p:txBody>
          <a:bodyPr wrap="square" rtlCol="0">
            <a:spAutoFit/>
          </a:bodyPr>
          <a:lstStyle/>
          <a:p>
            <a:r>
              <a:rPr lang="sv-SE" sz="1400" dirty="0" smtClean="0">
                <a:latin typeface="Verdana" panose="020B0604030504040204" pitchFamily="34" charset="0"/>
                <a:ea typeface="Verdana" panose="020B0604030504040204" pitchFamily="34" charset="0"/>
                <a:cs typeface="Verdana" panose="020B0604030504040204" pitchFamily="34" charset="0"/>
              </a:rPr>
              <a:t>www.kvarken.fi/varldsarvet/geologi/istiden</a:t>
            </a:r>
            <a:r>
              <a:rPr lang="sv-SE" sz="1400" dirty="0">
                <a:latin typeface="Verdana" panose="020B0604030504040204" pitchFamily="34" charset="0"/>
                <a:ea typeface="Verdana" panose="020B0604030504040204" pitchFamily="34" charset="0"/>
                <a:cs typeface="Verdana" panose="020B0604030504040204" pitchFamily="34" charset="0"/>
              </a:rPr>
              <a:t>/</a:t>
            </a:r>
          </a:p>
        </p:txBody>
      </p:sp>
    </p:spTree>
    <p:extLst>
      <p:ext uri="{BB962C8B-B14F-4D97-AF65-F5344CB8AC3E}">
        <p14:creationId xmlns:p14="http://schemas.microsoft.com/office/powerpoint/2010/main" val="2255849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Bildobjekt 9"/>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rot="15947960">
            <a:off x="5267260" y="31112"/>
            <a:ext cx="2815762" cy="6285164"/>
          </a:xfrm>
          <a:prstGeom prst="rect">
            <a:avLst/>
          </a:prstGeom>
        </p:spPr>
      </p:pic>
      <p:sp>
        <p:nvSpPr>
          <p:cNvPr id="3" name="Rektangel 2"/>
          <p:cNvSpPr/>
          <p:nvPr/>
        </p:nvSpPr>
        <p:spPr>
          <a:xfrm rot="21397767">
            <a:off x="405897" y="2085252"/>
            <a:ext cx="3207290" cy="28108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a:solidFill>
                <a:schemeClr val="bg1"/>
              </a:solidFill>
            </a:endParaRPr>
          </a:p>
        </p:txBody>
      </p:sp>
      <p:sp>
        <p:nvSpPr>
          <p:cNvPr id="4" name="Frihandsfigur 3"/>
          <p:cNvSpPr/>
          <p:nvPr/>
        </p:nvSpPr>
        <p:spPr>
          <a:xfrm>
            <a:off x="297338" y="4639185"/>
            <a:ext cx="3387558" cy="470848"/>
          </a:xfrm>
          <a:custGeom>
            <a:avLst/>
            <a:gdLst>
              <a:gd name="connsiteX0" fmla="*/ 3978322 w 3978322"/>
              <a:gd name="connsiteY0" fmla="*/ 47767 h 627797"/>
              <a:gd name="connsiteX1" fmla="*/ 3923731 w 3978322"/>
              <a:gd name="connsiteY1" fmla="*/ 40943 h 627797"/>
              <a:gd name="connsiteX2" fmla="*/ 3896435 w 3978322"/>
              <a:gd name="connsiteY2" fmla="*/ 34119 h 627797"/>
              <a:gd name="connsiteX3" fmla="*/ 3862316 w 3978322"/>
              <a:gd name="connsiteY3" fmla="*/ 27295 h 627797"/>
              <a:gd name="connsiteX4" fmla="*/ 3835021 w 3978322"/>
              <a:gd name="connsiteY4" fmla="*/ 13647 h 627797"/>
              <a:gd name="connsiteX5" fmla="*/ 3773606 w 3978322"/>
              <a:gd name="connsiteY5" fmla="*/ 0 h 627797"/>
              <a:gd name="connsiteX6" fmla="*/ 3657600 w 3978322"/>
              <a:gd name="connsiteY6" fmla="*/ 6823 h 627797"/>
              <a:gd name="connsiteX7" fmla="*/ 3637128 w 3978322"/>
              <a:gd name="connsiteY7" fmla="*/ 20471 h 627797"/>
              <a:gd name="connsiteX8" fmla="*/ 3609832 w 3978322"/>
              <a:gd name="connsiteY8" fmla="*/ 27295 h 627797"/>
              <a:gd name="connsiteX9" fmla="*/ 3548418 w 3978322"/>
              <a:gd name="connsiteY9" fmla="*/ 34119 h 627797"/>
              <a:gd name="connsiteX10" fmla="*/ 3507474 w 3978322"/>
              <a:gd name="connsiteY10" fmla="*/ 40943 h 627797"/>
              <a:gd name="connsiteX11" fmla="*/ 3473355 w 3978322"/>
              <a:gd name="connsiteY11" fmla="*/ 54591 h 627797"/>
              <a:gd name="connsiteX12" fmla="*/ 3336877 w 3978322"/>
              <a:gd name="connsiteY12" fmla="*/ 68238 h 627797"/>
              <a:gd name="connsiteX13" fmla="*/ 3282286 w 3978322"/>
              <a:gd name="connsiteY13" fmla="*/ 81886 h 627797"/>
              <a:gd name="connsiteX14" fmla="*/ 3241343 w 3978322"/>
              <a:gd name="connsiteY14" fmla="*/ 95534 h 627797"/>
              <a:gd name="connsiteX15" fmla="*/ 3104865 w 3978322"/>
              <a:gd name="connsiteY15" fmla="*/ 102358 h 627797"/>
              <a:gd name="connsiteX16" fmla="*/ 3016155 w 3978322"/>
              <a:gd name="connsiteY16" fmla="*/ 109182 h 627797"/>
              <a:gd name="connsiteX17" fmla="*/ 2982035 w 3978322"/>
              <a:gd name="connsiteY17" fmla="*/ 116006 h 627797"/>
              <a:gd name="connsiteX18" fmla="*/ 2947916 w 3978322"/>
              <a:gd name="connsiteY18" fmla="*/ 129653 h 627797"/>
              <a:gd name="connsiteX19" fmla="*/ 2784143 w 3978322"/>
              <a:gd name="connsiteY19" fmla="*/ 143301 h 627797"/>
              <a:gd name="connsiteX20" fmla="*/ 2709080 w 3978322"/>
              <a:gd name="connsiteY20" fmla="*/ 156949 h 627797"/>
              <a:gd name="connsiteX21" fmla="*/ 2661313 w 3978322"/>
              <a:gd name="connsiteY21" fmla="*/ 163773 h 627797"/>
              <a:gd name="connsiteX22" fmla="*/ 2313295 w 3978322"/>
              <a:gd name="connsiteY22" fmla="*/ 150125 h 627797"/>
              <a:gd name="connsiteX23" fmla="*/ 2060812 w 3978322"/>
              <a:gd name="connsiteY23" fmla="*/ 156949 h 627797"/>
              <a:gd name="connsiteX24" fmla="*/ 1781032 w 3978322"/>
              <a:gd name="connsiteY24" fmla="*/ 177420 h 627797"/>
              <a:gd name="connsiteX25" fmla="*/ 1699146 w 3978322"/>
              <a:gd name="connsiteY25" fmla="*/ 191068 h 627797"/>
              <a:gd name="connsiteX26" fmla="*/ 1624083 w 3978322"/>
              <a:gd name="connsiteY26" fmla="*/ 204716 h 627797"/>
              <a:gd name="connsiteX27" fmla="*/ 1514901 w 3978322"/>
              <a:gd name="connsiteY27" fmla="*/ 218364 h 627797"/>
              <a:gd name="connsiteX28" fmla="*/ 1460310 w 3978322"/>
              <a:gd name="connsiteY28" fmla="*/ 238835 h 627797"/>
              <a:gd name="connsiteX29" fmla="*/ 1426191 w 3978322"/>
              <a:gd name="connsiteY29" fmla="*/ 245659 h 627797"/>
              <a:gd name="connsiteX30" fmla="*/ 1371600 w 3978322"/>
              <a:gd name="connsiteY30" fmla="*/ 266131 h 627797"/>
              <a:gd name="connsiteX31" fmla="*/ 1351128 w 3978322"/>
              <a:gd name="connsiteY31" fmla="*/ 279779 h 627797"/>
              <a:gd name="connsiteX32" fmla="*/ 1282889 w 3978322"/>
              <a:gd name="connsiteY32" fmla="*/ 293426 h 627797"/>
              <a:gd name="connsiteX33" fmla="*/ 1241946 w 3978322"/>
              <a:gd name="connsiteY33" fmla="*/ 307074 h 627797"/>
              <a:gd name="connsiteX34" fmla="*/ 1173707 w 3978322"/>
              <a:gd name="connsiteY34" fmla="*/ 313898 h 627797"/>
              <a:gd name="connsiteX35" fmla="*/ 1084997 w 3978322"/>
              <a:gd name="connsiteY35" fmla="*/ 327546 h 627797"/>
              <a:gd name="connsiteX36" fmla="*/ 1044053 w 3978322"/>
              <a:gd name="connsiteY36" fmla="*/ 348017 h 627797"/>
              <a:gd name="connsiteX37" fmla="*/ 1016758 w 3978322"/>
              <a:gd name="connsiteY37" fmla="*/ 361665 h 627797"/>
              <a:gd name="connsiteX38" fmla="*/ 975815 w 3978322"/>
              <a:gd name="connsiteY38" fmla="*/ 375313 h 627797"/>
              <a:gd name="connsiteX39" fmla="*/ 866632 w 3978322"/>
              <a:gd name="connsiteY39" fmla="*/ 368489 h 627797"/>
              <a:gd name="connsiteX40" fmla="*/ 757450 w 3978322"/>
              <a:gd name="connsiteY40" fmla="*/ 361665 h 627797"/>
              <a:gd name="connsiteX41" fmla="*/ 730155 w 3978322"/>
              <a:gd name="connsiteY41" fmla="*/ 368489 h 627797"/>
              <a:gd name="connsiteX42" fmla="*/ 709683 w 3978322"/>
              <a:gd name="connsiteY42" fmla="*/ 375313 h 627797"/>
              <a:gd name="connsiteX43" fmla="*/ 675564 w 3978322"/>
              <a:gd name="connsiteY43" fmla="*/ 382137 h 627797"/>
              <a:gd name="connsiteX44" fmla="*/ 655092 w 3978322"/>
              <a:gd name="connsiteY44" fmla="*/ 388961 h 627797"/>
              <a:gd name="connsiteX45" fmla="*/ 600501 w 3978322"/>
              <a:gd name="connsiteY45" fmla="*/ 402609 h 627797"/>
              <a:gd name="connsiteX46" fmla="*/ 498143 w 3978322"/>
              <a:gd name="connsiteY46" fmla="*/ 429904 h 627797"/>
              <a:gd name="connsiteX47" fmla="*/ 313898 w 3978322"/>
              <a:gd name="connsiteY47" fmla="*/ 443552 h 627797"/>
              <a:gd name="connsiteX48" fmla="*/ 293427 w 3978322"/>
              <a:gd name="connsiteY48" fmla="*/ 450376 h 627797"/>
              <a:gd name="connsiteX49" fmla="*/ 272955 w 3978322"/>
              <a:gd name="connsiteY49" fmla="*/ 464023 h 627797"/>
              <a:gd name="connsiteX50" fmla="*/ 245659 w 3978322"/>
              <a:gd name="connsiteY50" fmla="*/ 470847 h 627797"/>
              <a:gd name="connsiteX51" fmla="*/ 204716 w 3978322"/>
              <a:gd name="connsiteY51" fmla="*/ 498143 h 627797"/>
              <a:gd name="connsiteX52" fmla="*/ 136477 w 3978322"/>
              <a:gd name="connsiteY52" fmla="*/ 518614 h 627797"/>
              <a:gd name="connsiteX53" fmla="*/ 68238 w 3978322"/>
              <a:gd name="connsiteY53" fmla="*/ 566382 h 627797"/>
              <a:gd name="connsiteX54" fmla="*/ 47767 w 3978322"/>
              <a:gd name="connsiteY54" fmla="*/ 573206 h 627797"/>
              <a:gd name="connsiteX55" fmla="*/ 27295 w 3978322"/>
              <a:gd name="connsiteY55" fmla="*/ 593677 h 627797"/>
              <a:gd name="connsiteX56" fmla="*/ 0 w 3978322"/>
              <a:gd name="connsiteY56" fmla="*/ 627797 h 627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3978322" h="627797">
                <a:moveTo>
                  <a:pt x="3978322" y="47767"/>
                </a:moveTo>
                <a:cubicBezTo>
                  <a:pt x="3960125" y="45492"/>
                  <a:pt x="3941820" y="43958"/>
                  <a:pt x="3923731" y="40943"/>
                </a:cubicBezTo>
                <a:cubicBezTo>
                  <a:pt x="3914480" y="39401"/>
                  <a:pt x="3905590" y="36154"/>
                  <a:pt x="3896435" y="34119"/>
                </a:cubicBezTo>
                <a:cubicBezTo>
                  <a:pt x="3885113" y="31603"/>
                  <a:pt x="3873689" y="29570"/>
                  <a:pt x="3862316" y="27295"/>
                </a:cubicBezTo>
                <a:cubicBezTo>
                  <a:pt x="3853218" y="22746"/>
                  <a:pt x="3844546" y="17219"/>
                  <a:pt x="3835021" y="13647"/>
                </a:cubicBezTo>
                <a:cubicBezTo>
                  <a:pt x="3824004" y="9516"/>
                  <a:pt x="3782875" y="1854"/>
                  <a:pt x="3773606" y="0"/>
                </a:cubicBezTo>
                <a:cubicBezTo>
                  <a:pt x="3734937" y="2274"/>
                  <a:pt x="3695907" y="1077"/>
                  <a:pt x="3657600" y="6823"/>
                </a:cubicBezTo>
                <a:cubicBezTo>
                  <a:pt x="3649489" y="8040"/>
                  <a:pt x="3644666" y="17240"/>
                  <a:pt x="3637128" y="20471"/>
                </a:cubicBezTo>
                <a:cubicBezTo>
                  <a:pt x="3628508" y="24165"/>
                  <a:pt x="3619102" y="25869"/>
                  <a:pt x="3609832" y="27295"/>
                </a:cubicBezTo>
                <a:cubicBezTo>
                  <a:pt x="3589474" y="30427"/>
                  <a:pt x="3568835" y="31397"/>
                  <a:pt x="3548418" y="34119"/>
                </a:cubicBezTo>
                <a:cubicBezTo>
                  <a:pt x="3534703" y="35948"/>
                  <a:pt x="3521122" y="38668"/>
                  <a:pt x="3507474" y="40943"/>
                </a:cubicBezTo>
                <a:cubicBezTo>
                  <a:pt x="3496101" y="45492"/>
                  <a:pt x="3485088" y="51071"/>
                  <a:pt x="3473355" y="54591"/>
                </a:cubicBezTo>
                <a:cubicBezTo>
                  <a:pt x="3434704" y="66186"/>
                  <a:pt x="3365308" y="66343"/>
                  <a:pt x="3336877" y="68238"/>
                </a:cubicBezTo>
                <a:cubicBezTo>
                  <a:pt x="3274768" y="88942"/>
                  <a:pt x="3372859" y="57184"/>
                  <a:pt x="3282286" y="81886"/>
                </a:cubicBezTo>
                <a:cubicBezTo>
                  <a:pt x="3268407" y="85671"/>
                  <a:pt x="3255634" y="93885"/>
                  <a:pt x="3241343" y="95534"/>
                </a:cubicBezTo>
                <a:cubicBezTo>
                  <a:pt x="3196094" y="100755"/>
                  <a:pt x="3150331" y="99602"/>
                  <a:pt x="3104865" y="102358"/>
                </a:cubicBezTo>
                <a:cubicBezTo>
                  <a:pt x="3075262" y="104152"/>
                  <a:pt x="3045725" y="106907"/>
                  <a:pt x="3016155" y="109182"/>
                </a:cubicBezTo>
                <a:cubicBezTo>
                  <a:pt x="3004782" y="111457"/>
                  <a:pt x="2993144" y="112673"/>
                  <a:pt x="2982035" y="116006"/>
                </a:cubicBezTo>
                <a:cubicBezTo>
                  <a:pt x="2970303" y="119526"/>
                  <a:pt x="2959851" y="126899"/>
                  <a:pt x="2947916" y="129653"/>
                </a:cubicBezTo>
                <a:cubicBezTo>
                  <a:pt x="2914198" y="137434"/>
                  <a:pt x="2798176" y="142424"/>
                  <a:pt x="2784143" y="143301"/>
                </a:cubicBezTo>
                <a:lnTo>
                  <a:pt x="2709080" y="156949"/>
                </a:lnTo>
                <a:cubicBezTo>
                  <a:pt x="2693215" y="159593"/>
                  <a:pt x="2677395" y="164050"/>
                  <a:pt x="2661313" y="163773"/>
                </a:cubicBezTo>
                <a:cubicBezTo>
                  <a:pt x="2545235" y="161772"/>
                  <a:pt x="2429301" y="154674"/>
                  <a:pt x="2313295" y="150125"/>
                </a:cubicBezTo>
                <a:lnTo>
                  <a:pt x="2060812" y="156949"/>
                </a:lnTo>
                <a:cubicBezTo>
                  <a:pt x="1668702" y="172846"/>
                  <a:pt x="1904591" y="149964"/>
                  <a:pt x="1781032" y="177420"/>
                </a:cubicBezTo>
                <a:cubicBezTo>
                  <a:pt x="1732771" y="188144"/>
                  <a:pt x="1756135" y="181570"/>
                  <a:pt x="1699146" y="191068"/>
                </a:cubicBezTo>
                <a:cubicBezTo>
                  <a:pt x="1674061" y="195249"/>
                  <a:pt x="1649240" y="200989"/>
                  <a:pt x="1624083" y="204716"/>
                </a:cubicBezTo>
                <a:cubicBezTo>
                  <a:pt x="1587802" y="210091"/>
                  <a:pt x="1514901" y="218364"/>
                  <a:pt x="1514901" y="218364"/>
                </a:cubicBezTo>
                <a:cubicBezTo>
                  <a:pt x="1504467" y="222537"/>
                  <a:pt x="1474572" y="235270"/>
                  <a:pt x="1460310" y="238835"/>
                </a:cubicBezTo>
                <a:cubicBezTo>
                  <a:pt x="1449058" y="241648"/>
                  <a:pt x="1437564" y="243384"/>
                  <a:pt x="1426191" y="245659"/>
                </a:cubicBezTo>
                <a:cubicBezTo>
                  <a:pt x="1378180" y="277666"/>
                  <a:pt x="1439059" y="240834"/>
                  <a:pt x="1371600" y="266131"/>
                </a:cubicBezTo>
                <a:cubicBezTo>
                  <a:pt x="1363921" y="269011"/>
                  <a:pt x="1358967" y="277367"/>
                  <a:pt x="1351128" y="279779"/>
                </a:cubicBezTo>
                <a:cubicBezTo>
                  <a:pt x="1328957" y="286601"/>
                  <a:pt x="1304895" y="286090"/>
                  <a:pt x="1282889" y="293426"/>
                </a:cubicBezTo>
                <a:cubicBezTo>
                  <a:pt x="1269241" y="297975"/>
                  <a:pt x="1256086" y="304423"/>
                  <a:pt x="1241946" y="307074"/>
                </a:cubicBezTo>
                <a:cubicBezTo>
                  <a:pt x="1219478" y="311287"/>
                  <a:pt x="1196427" y="311374"/>
                  <a:pt x="1173707" y="313898"/>
                </a:cubicBezTo>
                <a:cubicBezTo>
                  <a:pt x="1117935" y="320095"/>
                  <a:pt x="1130567" y="318432"/>
                  <a:pt x="1084997" y="327546"/>
                </a:cubicBezTo>
                <a:cubicBezTo>
                  <a:pt x="1045650" y="353777"/>
                  <a:pt x="1083611" y="331064"/>
                  <a:pt x="1044053" y="348017"/>
                </a:cubicBezTo>
                <a:cubicBezTo>
                  <a:pt x="1034703" y="352024"/>
                  <a:pt x="1026203" y="357887"/>
                  <a:pt x="1016758" y="361665"/>
                </a:cubicBezTo>
                <a:cubicBezTo>
                  <a:pt x="1003401" y="367008"/>
                  <a:pt x="975815" y="375313"/>
                  <a:pt x="975815" y="375313"/>
                </a:cubicBezTo>
                <a:cubicBezTo>
                  <a:pt x="939421" y="373038"/>
                  <a:pt x="902816" y="373012"/>
                  <a:pt x="866632" y="368489"/>
                </a:cubicBezTo>
                <a:cubicBezTo>
                  <a:pt x="758059" y="354917"/>
                  <a:pt x="866037" y="348091"/>
                  <a:pt x="757450" y="361665"/>
                </a:cubicBezTo>
                <a:cubicBezTo>
                  <a:pt x="748352" y="363940"/>
                  <a:pt x="739173" y="365913"/>
                  <a:pt x="730155" y="368489"/>
                </a:cubicBezTo>
                <a:cubicBezTo>
                  <a:pt x="723239" y="370465"/>
                  <a:pt x="716661" y="373568"/>
                  <a:pt x="709683" y="375313"/>
                </a:cubicBezTo>
                <a:cubicBezTo>
                  <a:pt x="698431" y="378126"/>
                  <a:pt x="686816" y="379324"/>
                  <a:pt x="675564" y="382137"/>
                </a:cubicBezTo>
                <a:cubicBezTo>
                  <a:pt x="668586" y="383882"/>
                  <a:pt x="662032" y="387068"/>
                  <a:pt x="655092" y="388961"/>
                </a:cubicBezTo>
                <a:cubicBezTo>
                  <a:pt x="636996" y="393896"/>
                  <a:pt x="617917" y="395643"/>
                  <a:pt x="600501" y="402609"/>
                </a:cubicBezTo>
                <a:cubicBezTo>
                  <a:pt x="561218" y="418322"/>
                  <a:pt x="547385" y="426256"/>
                  <a:pt x="498143" y="429904"/>
                </a:cubicBezTo>
                <a:lnTo>
                  <a:pt x="313898" y="443552"/>
                </a:lnTo>
                <a:cubicBezTo>
                  <a:pt x="307074" y="445827"/>
                  <a:pt x="299860" y="447159"/>
                  <a:pt x="293427" y="450376"/>
                </a:cubicBezTo>
                <a:cubicBezTo>
                  <a:pt x="286092" y="454044"/>
                  <a:pt x="280493" y="460793"/>
                  <a:pt x="272955" y="464023"/>
                </a:cubicBezTo>
                <a:cubicBezTo>
                  <a:pt x="264335" y="467717"/>
                  <a:pt x="254758" y="468572"/>
                  <a:pt x="245659" y="470847"/>
                </a:cubicBezTo>
                <a:cubicBezTo>
                  <a:pt x="232011" y="479946"/>
                  <a:pt x="220277" y="492956"/>
                  <a:pt x="204716" y="498143"/>
                </a:cubicBezTo>
                <a:cubicBezTo>
                  <a:pt x="154876" y="514757"/>
                  <a:pt x="177730" y="508302"/>
                  <a:pt x="136477" y="518614"/>
                </a:cubicBezTo>
                <a:cubicBezTo>
                  <a:pt x="124018" y="527959"/>
                  <a:pt x="78322" y="563020"/>
                  <a:pt x="68238" y="566382"/>
                </a:cubicBezTo>
                <a:lnTo>
                  <a:pt x="47767" y="573206"/>
                </a:lnTo>
                <a:cubicBezTo>
                  <a:pt x="40943" y="580030"/>
                  <a:pt x="33473" y="586263"/>
                  <a:pt x="27295" y="593677"/>
                </a:cubicBezTo>
                <a:cubicBezTo>
                  <a:pt x="-15762" y="645345"/>
                  <a:pt x="39716" y="588078"/>
                  <a:pt x="0" y="627797"/>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a:p>
        </p:txBody>
      </p:sp>
      <p:sp>
        <p:nvSpPr>
          <p:cNvPr id="5" name="Frihandsfigur 4"/>
          <p:cNvSpPr/>
          <p:nvPr/>
        </p:nvSpPr>
        <p:spPr>
          <a:xfrm rot="21288582" flipH="1">
            <a:off x="-124487" y="4705039"/>
            <a:ext cx="2044967" cy="172947"/>
          </a:xfrm>
          <a:custGeom>
            <a:avLst/>
            <a:gdLst>
              <a:gd name="connsiteX0" fmla="*/ 0 w 3691720"/>
              <a:gd name="connsiteY0" fmla="*/ 205120 h 205130"/>
              <a:gd name="connsiteX1" fmla="*/ 129654 w 3691720"/>
              <a:gd name="connsiteY1" fmla="*/ 95938 h 205130"/>
              <a:gd name="connsiteX2" fmla="*/ 402609 w 3691720"/>
              <a:gd name="connsiteY2" fmla="*/ 205120 h 205130"/>
              <a:gd name="connsiteX3" fmla="*/ 668740 w 3691720"/>
              <a:gd name="connsiteY3" fmla="*/ 102762 h 205130"/>
              <a:gd name="connsiteX4" fmla="*/ 928048 w 3691720"/>
              <a:gd name="connsiteY4" fmla="*/ 150529 h 205130"/>
              <a:gd name="connsiteX5" fmla="*/ 1037230 w 3691720"/>
              <a:gd name="connsiteY5" fmla="*/ 177824 h 205130"/>
              <a:gd name="connsiteX6" fmla="*/ 1330657 w 3691720"/>
              <a:gd name="connsiteY6" fmla="*/ 27699 h 205130"/>
              <a:gd name="connsiteX7" fmla="*/ 1528549 w 3691720"/>
              <a:gd name="connsiteY7" fmla="*/ 150529 h 205130"/>
              <a:gd name="connsiteX8" fmla="*/ 1781033 w 3691720"/>
              <a:gd name="connsiteY8" fmla="*/ 34523 h 205130"/>
              <a:gd name="connsiteX9" fmla="*/ 2074460 w 3691720"/>
              <a:gd name="connsiteY9" fmla="*/ 68642 h 205130"/>
              <a:gd name="connsiteX10" fmla="*/ 2395182 w 3691720"/>
              <a:gd name="connsiteY10" fmla="*/ 54995 h 205130"/>
              <a:gd name="connsiteX11" fmla="*/ 2715905 w 3691720"/>
              <a:gd name="connsiteY11" fmla="*/ 116409 h 205130"/>
              <a:gd name="connsiteX12" fmla="*/ 3309582 w 3691720"/>
              <a:gd name="connsiteY12" fmla="*/ 403 h 205130"/>
              <a:gd name="connsiteX13" fmla="*/ 3691720 w 3691720"/>
              <a:gd name="connsiteY13" fmla="*/ 75466 h 205130"/>
              <a:gd name="connsiteX14" fmla="*/ 3691720 w 3691720"/>
              <a:gd name="connsiteY14" fmla="*/ 75466 h 205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91720" h="205130">
                <a:moveTo>
                  <a:pt x="0" y="205120"/>
                </a:moveTo>
                <a:cubicBezTo>
                  <a:pt x="31276" y="150529"/>
                  <a:pt x="62553" y="95938"/>
                  <a:pt x="129654" y="95938"/>
                </a:cubicBezTo>
                <a:cubicBezTo>
                  <a:pt x="196755" y="95938"/>
                  <a:pt x="312761" y="203983"/>
                  <a:pt x="402609" y="205120"/>
                </a:cubicBezTo>
                <a:cubicBezTo>
                  <a:pt x="492457" y="206257"/>
                  <a:pt x="581167" y="111860"/>
                  <a:pt x="668740" y="102762"/>
                </a:cubicBezTo>
                <a:cubicBezTo>
                  <a:pt x="756313" y="93664"/>
                  <a:pt x="866633" y="138019"/>
                  <a:pt x="928048" y="150529"/>
                </a:cubicBezTo>
                <a:cubicBezTo>
                  <a:pt x="989463" y="163039"/>
                  <a:pt x="970129" y="198296"/>
                  <a:pt x="1037230" y="177824"/>
                </a:cubicBezTo>
                <a:cubicBezTo>
                  <a:pt x="1104331" y="157352"/>
                  <a:pt x="1248771" y="32248"/>
                  <a:pt x="1330657" y="27699"/>
                </a:cubicBezTo>
                <a:cubicBezTo>
                  <a:pt x="1412543" y="23150"/>
                  <a:pt x="1453486" y="149392"/>
                  <a:pt x="1528549" y="150529"/>
                </a:cubicBezTo>
                <a:cubicBezTo>
                  <a:pt x="1603612" y="151666"/>
                  <a:pt x="1690048" y="48171"/>
                  <a:pt x="1781033" y="34523"/>
                </a:cubicBezTo>
                <a:cubicBezTo>
                  <a:pt x="1872018" y="20875"/>
                  <a:pt x="1972102" y="65230"/>
                  <a:pt x="2074460" y="68642"/>
                </a:cubicBezTo>
                <a:cubicBezTo>
                  <a:pt x="2176818" y="72054"/>
                  <a:pt x="2288275" y="47034"/>
                  <a:pt x="2395182" y="54995"/>
                </a:cubicBezTo>
                <a:cubicBezTo>
                  <a:pt x="2502089" y="62956"/>
                  <a:pt x="2563505" y="125508"/>
                  <a:pt x="2715905" y="116409"/>
                </a:cubicBezTo>
                <a:cubicBezTo>
                  <a:pt x="2868305" y="107310"/>
                  <a:pt x="3146946" y="7227"/>
                  <a:pt x="3309582" y="403"/>
                </a:cubicBezTo>
                <a:cubicBezTo>
                  <a:pt x="3472218" y="-6421"/>
                  <a:pt x="3691720" y="75466"/>
                  <a:pt x="3691720" y="75466"/>
                </a:cubicBezTo>
                <a:lnTo>
                  <a:pt x="3691720" y="75466"/>
                </a:lnTo>
              </a:path>
            </a:pathLst>
          </a:custGeom>
          <a:noFill/>
          <a:ln w="76200">
            <a:solidFill>
              <a:schemeClr val="tx2">
                <a:lumMod val="60000"/>
                <a:lumOff val="40000"/>
              </a:schemeClr>
            </a:solidFill>
          </a:ln>
          <a:effectLst>
            <a:outerShdw blurRad="114300" dist="38100" sx="105000" sy="105000" algn="t" rotWithShape="0">
              <a:schemeClr val="tx2">
                <a:lumMod val="60000"/>
                <a:lumOff val="40000"/>
                <a:alpha val="85000"/>
              </a:schemeClr>
            </a:outerShdw>
            <a:softEdge rad="0"/>
          </a:effectLst>
          <a:scene3d>
            <a:camera prst="obliqueTop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a:p>
        </p:txBody>
      </p:sp>
      <p:sp>
        <p:nvSpPr>
          <p:cNvPr id="7" name="Frihandsfigur 6"/>
          <p:cNvSpPr/>
          <p:nvPr/>
        </p:nvSpPr>
        <p:spPr>
          <a:xfrm>
            <a:off x="3580836" y="4579386"/>
            <a:ext cx="49263" cy="79924"/>
          </a:xfrm>
          <a:custGeom>
            <a:avLst/>
            <a:gdLst>
              <a:gd name="connsiteX0" fmla="*/ 65684 w 65684"/>
              <a:gd name="connsiteY0" fmla="*/ 106565 h 106565"/>
              <a:gd name="connsiteX1" fmla="*/ 48496 w 65684"/>
              <a:gd name="connsiteY1" fmla="*/ 103128 h 106565"/>
              <a:gd name="connsiteX2" fmla="*/ 31308 w 65684"/>
              <a:gd name="connsiteY2" fmla="*/ 85940 h 106565"/>
              <a:gd name="connsiteX3" fmla="*/ 20996 w 65684"/>
              <a:gd name="connsiteY3" fmla="*/ 82502 h 106565"/>
              <a:gd name="connsiteX4" fmla="*/ 14120 w 65684"/>
              <a:gd name="connsiteY4" fmla="*/ 75627 h 106565"/>
              <a:gd name="connsiteX5" fmla="*/ 7245 w 65684"/>
              <a:gd name="connsiteY5" fmla="*/ 61877 h 106565"/>
              <a:gd name="connsiteX6" fmla="*/ 370 w 65684"/>
              <a:gd name="connsiteY6" fmla="*/ 0 h 106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684" h="106565">
                <a:moveTo>
                  <a:pt x="65684" y="106565"/>
                </a:moveTo>
                <a:cubicBezTo>
                  <a:pt x="59955" y="105419"/>
                  <a:pt x="53506" y="106134"/>
                  <a:pt x="48496" y="103128"/>
                </a:cubicBezTo>
                <a:cubicBezTo>
                  <a:pt x="41548" y="98959"/>
                  <a:pt x="38995" y="88503"/>
                  <a:pt x="31308" y="85940"/>
                </a:cubicBezTo>
                <a:lnTo>
                  <a:pt x="20996" y="82502"/>
                </a:lnTo>
                <a:cubicBezTo>
                  <a:pt x="18704" y="80210"/>
                  <a:pt x="15918" y="78324"/>
                  <a:pt x="14120" y="75627"/>
                </a:cubicBezTo>
                <a:cubicBezTo>
                  <a:pt x="11277" y="71363"/>
                  <a:pt x="8865" y="66738"/>
                  <a:pt x="7245" y="61877"/>
                </a:cubicBezTo>
                <a:cubicBezTo>
                  <a:pt x="-2409" y="32914"/>
                  <a:pt x="370" y="32117"/>
                  <a:pt x="370" y="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a:p>
        </p:txBody>
      </p:sp>
      <p:sp>
        <p:nvSpPr>
          <p:cNvPr id="13" name="Frihandsfigur 12"/>
          <p:cNvSpPr/>
          <p:nvPr/>
        </p:nvSpPr>
        <p:spPr>
          <a:xfrm>
            <a:off x="3672483" y="4594665"/>
            <a:ext cx="49263" cy="79924"/>
          </a:xfrm>
          <a:custGeom>
            <a:avLst/>
            <a:gdLst>
              <a:gd name="connsiteX0" fmla="*/ 65684 w 65684"/>
              <a:gd name="connsiteY0" fmla="*/ 106565 h 106565"/>
              <a:gd name="connsiteX1" fmla="*/ 48496 w 65684"/>
              <a:gd name="connsiteY1" fmla="*/ 103128 h 106565"/>
              <a:gd name="connsiteX2" fmla="*/ 31308 w 65684"/>
              <a:gd name="connsiteY2" fmla="*/ 85940 h 106565"/>
              <a:gd name="connsiteX3" fmla="*/ 20996 w 65684"/>
              <a:gd name="connsiteY3" fmla="*/ 82502 h 106565"/>
              <a:gd name="connsiteX4" fmla="*/ 14120 w 65684"/>
              <a:gd name="connsiteY4" fmla="*/ 75627 h 106565"/>
              <a:gd name="connsiteX5" fmla="*/ 7245 w 65684"/>
              <a:gd name="connsiteY5" fmla="*/ 61877 h 106565"/>
              <a:gd name="connsiteX6" fmla="*/ 370 w 65684"/>
              <a:gd name="connsiteY6" fmla="*/ 0 h 106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684" h="106565">
                <a:moveTo>
                  <a:pt x="65684" y="106565"/>
                </a:moveTo>
                <a:cubicBezTo>
                  <a:pt x="59955" y="105419"/>
                  <a:pt x="53506" y="106134"/>
                  <a:pt x="48496" y="103128"/>
                </a:cubicBezTo>
                <a:cubicBezTo>
                  <a:pt x="41548" y="98959"/>
                  <a:pt x="38995" y="88503"/>
                  <a:pt x="31308" y="85940"/>
                </a:cubicBezTo>
                <a:lnTo>
                  <a:pt x="20996" y="82502"/>
                </a:lnTo>
                <a:cubicBezTo>
                  <a:pt x="18704" y="80210"/>
                  <a:pt x="15918" y="78324"/>
                  <a:pt x="14120" y="75627"/>
                </a:cubicBezTo>
                <a:cubicBezTo>
                  <a:pt x="11277" y="71363"/>
                  <a:pt x="8865" y="66738"/>
                  <a:pt x="7245" y="61877"/>
                </a:cubicBezTo>
                <a:cubicBezTo>
                  <a:pt x="-2409" y="32914"/>
                  <a:pt x="370" y="32117"/>
                  <a:pt x="370" y="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a:p>
        </p:txBody>
      </p:sp>
      <p:sp>
        <p:nvSpPr>
          <p:cNvPr id="14" name="Frihandsfigur 13"/>
          <p:cNvSpPr/>
          <p:nvPr/>
        </p:nvSpPr>
        <p:spPr>
          <a:xfrm>
            <a:off x="3809436" y="4807986"/>
            <a:ext cx="49263" cy="79924"/>
          </a:xfrm>
          <a:custGeom>
            <a:avLst/>
            <a:gdLst>
              <a:gd name="connsiteX0" fmla="*/ 65684 w 65684"/>
              <a:gd name="connsiteY0" fmla="*/ 106565 h 106565"/>
              <a:gd name="connsiteX1" fmla="*/ 48496 w 65684"/>
              <a:gd name="connsiteY1" fmla="*/ 103128 h 106565"/>
              <a:gd name="connsiteX2" fmla="*/ 31308 w 65684"/>
              <a:gd name="connsiteY2" fmla="*/ 85940 h 106565"/>
              <a:gd name="connsiteX3" fmla="*/ 20996 w 65684"/>
              <a:gd name="connsiteY3" fmla="*/ 82502 h 106565"/>
              <a:gd name="connsiteX4" fmla="*/ 14120 w 65684"/>
              <a:gd name="connsiteY4" fmla="*/ 75627 h 106565"/>
              <a:gd name="connsiteX5" fmla="*/ 7245 w 65684"/>
              <a:gd name="connsiteY5" fmla="*/ 61877 h 106565"/>
              <a:gd name="connsiteX6" fmla="*/ 370 w 65684"/>
              <a:gd name="connsiteY6" fmla="*/ 0 h 106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684" h="106565">
                <a:moveTo>
                  <a:pt x="65684" y="106565"/>
                </a:moveTo>
                <a:cubicBezTo>
                  <a:pt x="59955" y="105419"/>
                  <a:pt x="53506" y="106134"/>
                  <a:pt x="48496" y="103128"/>
                </a:cubicBezTo>
                <a:cubicBezTo>
                  <a:pt x="41548" y="98959"/>
                  <a:pt x="38995" y="88503"/>
                  <a:pt x="31308" y="85940"/>
                </a:cubicBezTo>
                <a:lnTo>
                  <a:pt x="20996" y="82502"/>
                </a:lnTo>
                <a:cubicBezTo>
                  <a:pt x="18704" y="80210"/>
                  <a:pt x="15918" y="78324"/>
                  <a:pt x="14120" y="75627"/>
                </a:cubicBezTo>
                <a:cubicBezTo>
                  <a:pt x="11277" y="71363"/>
                  <a:pt x="8865" y="66738"/>
                  <a:pt x="7245" y="61877"/>
                </a:cubicBezTo>
                <a:cubicBezTo>
                  <a:pt x="-2409" y="32914"/>
                  <a:pt x="370" y="32117"/>
                  <a:pt x="370" y="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a:p>
        </p:txBody>
      </p:sp>
      <p:sp>
        <p:nvSpPr>
          <p:cNvPr id="8" name="Frihandsfigur 7"/>
          <p:cNvSpPr/>
          <p:nvPr/>
        </p:nvSpPr>
        <p:spPr>
          <a:xfrm>
            <a:off x="2410613" y="4713451"/>
            <a:ext cx="23204" cy="36095"/>
          </a:xfrm>
          <a:custGeom>
            <a:avLst/>
            <a:gdLst>
              <a:gd name="connsiteX0" fmla="*/ 30939 w 30939"/>
              <a:gd name="connsiteY0" fmla="*/ 48126 h 48126"/>
              <a:gd name="connsiteX1" fmla="*/ 13751 w 30939"/>
              <a:gd name="connsiteY1" fmla="*/ 20625 h 48126"/>
              <a:gd name="connsiteX2" fmla="*/ 6876 w 30939"/>
              <a:gd name="connsiteY2" fmla="*/ 6875 h 48126"/>
              <a:gd name="connsiteX3" fmla="*/ 0 w 30939"/>
              <a:gd name="connsiteY3" fmla="*/ 0 h 48126"/>
            </a:gdLst>
            <a:ahLst/>
            <a:cxnLst>
              <a:cxn ang="0">
                <a:pos x="connsiteX0" y="connsiteY0"/>
              </a:cxn>
              <a:cxn ang="0">
                <a:pos x="connsiteX1" y="connsiteY1"/>
              </a:cxn>
              <a:cxn ang="0">
                <a:pos x="connsiteX2" y="connsiteY2"/>
              </a:cxn>
              <a:cxn ang="0">
                <a:pos x="connsiteX3" y="connsiteY3"/>
              </a:cxn>
            </a:cxnLst>
            <a:rect l="l" t="t" r="r" b="b"/>
            <a:pathLst>
              <a:path w="30939" h="48126">
                <a:moveTo>
                  <a:pt x="30939" y="48126"/>
                </a:moveTo>
                <a:cubicBezTo>
                  <a:pt x="25210" y="38959"/>
                  <a:pt x="18585" y="30294"/>
                  <a:pt x="13751" y="20625"/>
                </a:cubicBezTo>
                <a:cubicBezTo>
                  <a:pt x="11459" y="16042"/>
                  <a:pt x="9719" y="11139"/>
                  <a:pt x="6876" y="6875"/>
                </a:cubicBezTo>
                <a:cubicBezTo>
                  <a:pt x="5078" y="4178"/>
                  <a:pt x="0" y="0"/>
                  <a:pt x="0"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a:p>
        </p:txBody>
      </p:sp>
      <p:sp>
        <p:nvSpPr>
          <p:cNvPr id="9" name="Frihandsfigur 8"/>
          <p:cNvSpPr/>
          <p:nvPr/>
        </p:nvSpPr>
        <p:spPr>
          <a:xfrm>
            <a:off x="2588508" y="4708295"/>
            <a:ext cx="18048" cy="46407"/>
          </a:xfrm>
          <a:custGeom>
            <a:avLst/>
            <a:gdLst>
              <a:gd name="connsiteX0" fmla="*/ 24064 w 24064"/>
              <a:gd name="connsiteY0" fmla="*/ 61876 h 61876"/>
              <a:gd name="connsiteX1" fmla="*/ 0 w 24064"/>
              <a:gd name="connsiteY1" fmla="*/ 0 h 61876"/>
            </a:gdLst>
            <a:ahLst/>
            <a:cxnLst>
              <a:cxn ang="0">
                <a:pos x="connsiteX0" y="connsiteY0"/>
              </a:cxn>
              <a:cxn ang="0">
                <a:pos x="connsiteX1" y="connsiteY1"/>
              </a:cxn>
            </a:cxnLst>
            <a:rect l="l" t="t" r="r" b="b"/>
            <a:pathLst>
              <a:path w="24064" h="61876">
                <a:moveTo>
                  <a:pt x="24064" y="61876"/>
                </a:moveTo>
                <a:cubicBezTo>
                  <a:pt x="-436" y="2378"/>
                  <a:pt x="0" y="24504"/>
                  <a:pt x="0"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a:p>
        </p:txBody>
      </p:sp>
      <p:sp>
        <p:nvSpPr>
          <p:cNvPr id="18" name="Frihandsfigur 17"/>
          <p:cNvSpPr/>
          <p:nvPr/>
        </p:nvSpPr>
        <p:spPr>
          <a:xfrm flipH="1">
            <a:off x="2827485" y="4674589"/>
            <a:ext cx="34289" cy="74957"/>
          </a:xfrm>
          <a:custGeom>
            <a:avLst/>
            <a:gdLst>
              <a:gd name="connsiteX0" fmla="*/ 24064 w 24064"/>
              <a:gd name="connsiteY0" fmla="*/ 61876 h 61876"/>
              <a:gd name="connsiteX1" fmla="*/ 0 w 24064"/>
              <a:gd name="connsiteY1" fmla="*/ 0 h 61876"/>
            </a:gdLst>
            <a:ahLst/>
            <a:cxnLst>
              <a:cxn ang="0">
                <a:pos x="connsiteX0" y="connsiteY0"/>
              </a:cxn>
              <a:cxn ang="0">
                <a:pos x="connsiteX1" y="connsiteY1"/>
              </a:cxn>
            </a:cxnLst>
            <a:rect l="l" t="t" r="r" b="b"/>
            <a:pathLst>
              <a:path w="24064" h="61876">
                <a:moveTo>
                  <a:pt x="24064" y="61876"/>
                </a:moveTo>
                <a:cubicBezTo>
                  <a:pt x="-436" y="2378"/>
                  <a:pt x="0" y="24504"/>
                  <a:pt x="0"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a:p>
        </p:txBody>
      </p:sp>
      <p:pic>
        <p:nvPicPr>
          <p:cNvPr id="20" name="Bildobjekt 19"/>
          <p:cNvPicPr>
            <a:picLocks noChangeAspect="1"/>
          </p:cNvPicPr>
          <p:nvPr/>
        </p:nvPicPr>
        <p:blipFill rotWithShape="1">
          <a:blip r:embed="rId4">
            <a:extLst>
              <a:ext uri="{28A0092B-C50C-407E-A947-70E740481C1C}">
                <a14:useLocalDpi xmlns:a14="http://schemas.microsoft.com/office/drawing/2010/main" val="0"/>
              </a:ext>
            </a:extLst>
          </a:blip>
          <a:srcRect l="48347" t="4203" r="46149" b="92792"/>
          <a:stretch/>
        </p:blipFill>
        <p:spPr>
          <a:xfrm rot="15703582">
            <a:off x="3024259" y="4475954"/>
            <a:ext cx="344738" cy="257445"/>
          </a:xfrm>
          <a:prstGeom prst="rect">
            <a:avLst/>
          </a:prstGeom>
        </p:spPr>
      </p:pic>
      <p:sp>
        <p:nvSpPr>
          <p:cNvPr id="2" name="textruta 1"/>
          <p:cNvSpPr txBox="1"/>
          <p:nvPr/>
        </p:nvSpPr>
        <p:spPr>
          <a:xfrm>
            <a:off x="314987" y="212364"/>
            <a:ext cx="5179623" cy="3170099"/>
          </a:xfrm>
          <a:prstGeom prst="rect">
            <a:avLst/>
          </a:prstGeom>
          <a:solidFill>
            <a:schemeClr val="bg1"/>
          </a:solidFill>
        </p:spPr>
        <p:txBody>
          <a:bodyPr wrap="none" rtlCol="0">
            <a:spAutoFit/>
          </a:bodyPr>
          <a:lstStyle/>
          <a:p>
            <a:r>
              <a:rPr lang="sv-SE" sz="2000" b="1" dirty="0">
                <a:solidFill>
                  <a:srgbClr val="002060"/>
                </a:solidFill>
                <a:latin typeface="Verdana" panose="020B0604030504040204" pitchFamily="34" charset="0"/>
                <a:ea typeface="Verdana" panose="020B0604030504040204" pitchFamily="34" charset="0"/>
                <a:cs typeface="Verdana" panose="020B0604030504040204" pitchFamily="34" charset="0"/>
              </a:rPr>
              <a:t>Landscape </a:t>
            </a:r>
            <a:r>
              <a:rPr lang="sv-SE" sz="2000" b="1" dirty="0" err="1">
                <a:solidFill>
                  <a:srgbClr val="002060"/>
                </a:solidFill>
                <a:latin typeface="Verdana" panose="020B0604030504040204" pitchFamily="34" charset="0"/>
                <a:ea typeface="Verdana" panose="020B0604030504040204" pitchFamily="34" charset="0"/>
                <a:cs typeface="Verdana" panose="020B0604030504040204" pitchFamily="34" charset="0"/>
              </a:rPr>
              <a:t>scale</a:t>
            </a:r>
            <a:r>
              <a:rPr lang="sv-SE" sz="2000" b="1" dirty="0">
                <a:solidFill>
                  <a:srgbClr val="002060"/>
                </a:solidFill>
                <a:latin typeface="Verdana" panose="020B0604030504040204" pitchFamily="34" charset="0"/>
                <a:ea typeface="Verdana" panose="020B0604030504040204" pitchFamily="34" charset="0"/>
                <a:cs typeface="Verdana" panose="020B0604030504040204" pitchFamily="34" charset="0"/>
              </a:rPr>
              <a:t> </a:t>
            </a:r>
          </a:p>
          <a:p>
            <a:r>
              <a:rPr lang="sv-SE" sz="2000" dirty="0">
                <a:solidFill>
                  <a:srgbClr val="002060"/>
                </a:solidFill>
                <a:latin typeface="Verdana" panose="020B0604030504040204" pitchFamily="34" charset="0"/>
                <a:ea typeface="Verdana" panose="020B0604030504040204" pitchFamily="34" charset="0"/>
                <a:cs typeface="Verdana" panose="020B0604030504040204" pitchFamily="34" charset="0"/>
              </a:rPr>
              <a:t>DTM 23000 km</a:t>
            </a:r>
            <a:r>
              <a:rPr lang="sv-SE" sz="2000" baseline="30000" dirty="0">
                <a:solidFill>
                  <a:srgbClr val="002060"/>
                </a:solidFill>
                <a:latin typeface="Verdana" panose="020B0604030504040204" pitchFamily="34" charset="0"/>
                <a:ea typeface="Verdana" panose="020B0604030504040204" pitchFamily="34" charset="0"/>
                <a:cs typeface="Verdana" panose="020B0604030504040204" pitchFamily="34" charset="0"/>
              </a:rPr>
              <a:t>2</a:t>
            </a:r>
            <a:r>
              <a:rPr lang="sv-SE" sz="2000" dirty="0">
                <a:solidFill>
                  <a:srgbClr val="002060"/>
                </a:solidFill>
                <a:latin typeface="Verdana" panose="020B0604030504040204" pitchFamily="34" charset="0"/>
                <a:ea typeface="Verdana" panose="020B0604030504040204" pitchFamily="34" charset="0"/>
                <a:cs typeface="Verdana" panose="020B0604030504040204" pitchFamily="34" charset="0"/>
              </a:rPr>
              <a:t> area</a:t>
            </a:r>
          </a:p>
          <a:p>
            <a:r>
              <a:rPr lang="sv-SE" sz="2000" dirty="0">
                <a:solidFill>
                  <a:srgbClr val="002060"/>
                </a:solidFill>
                <a:latin typeface="Verdana" panose="020B0604030504040204" pitchFamily="34" charset="0"/>
                <a:ea typeface="Verdana" panose="020B0604030504040204" pitchFamily="34" charset="0"/>
                <a:cs typeface="Verdana" panose="020B0604030504040204" pitchFamily="34" charset="0"/>
              </a:rPr>
              <a:t>Land </a:t>
            </a:r>
            <a:r>
              <a:rPr lang="sv-SE" sz="2000" dirty="0" err="1">
                <a:solidFill>
                  <a:srgbClr val="002060"/>
                </a:solidFill>
                <a:latin typeface="Verdana" panose="020B0604030504040204" pitchFamily="34" charset="0"/>
                <a:ea typeface="Verdana" panose="020B0604030504040204" pitchFamily="34" charset="0"/>
                <a:cs typeface="Verdana" panose="020B0604030504040204" pitchFamily="34" charset="0"/>
              </a:rPr>
              <a:t>uplift</a:t>
            </a:r>
            <a:r>
              <a:rPr lang="sv-SE" sz="2000" dirty="0">
                <a:solidFill>
                  <a:srgbClr val="002060"/>
                </a:solidFill>
                <a:latin typeface="Verdana" panose="020B0604030504040204" pitchFamily="34" charset="0"/>
                <a:ea typeface="Verdana" panose="020B0604030504040204" pitchFamily="34" charset="0"/>
                <a:cs typeface="Verdana" panose="020B0604030504040204" pitchFamily="34" charset="0"/>
              </a:rPr>
              <a:t> </a:t>
            </a:r>
            <a:r>
              <a:rPr lang="sv-SE" sz="2000" dirty="0" err="1">
                <a:solidFill>
                  <a:srgbClr val="002060"/>
                </a:solidFill>
                <a:latin typeface="Verdana" panose="020B0604030504040204" pitchFamily="34" charset="0"/>
                <a:ea typeface="Verdana" panose="020B0604030504040204" pitchFamily="34" charset="0"/>
                <a:cs typeface="Verdana" panose="020B0604030504040204" pitchFamily="34" charset="0"/>
              </a:rPr>
              <a:t>model</a:t>
            </a:r>
            <a:r>
              <a:rPr lang="sv-SE" sz="2000" dirty="0">
                <a:solidFill>
                  <a:srgbClr val="002060"/>
                </a:solidFill>
                <a:latin typeface="Verdana" panose="020B0604030504040204" pitchFamily="34" charset="0"/>
                <a:ea typeface="Verdana" panose="020B0604030504040204" pitchFamily="34" charset="0"/>
                <a:cs typeface="Verdana" panose="020B0604030504040204" pitchFamily="34" charset="0"/>
              </a:rPr>
              <a:t> ~ 4000 </a:t>
            </a:r>
            <a:r>
              <a:rPr lang="sv-SE" sz="2000" dirty="0" err="1">
                <a:solidFill>
                  <a:srgbClr val="002060"/>
                </a:solidFill>
                <a:latin typeface="Verdana" panose="020B0604030504040204" pitchFamily="34" charset="0"/>
                <a:ea typeface="Verdana" panose="020B0604030504040204" pitchFamily="34" charset="0"/>
                <a:cs typeface="Verdana" panose="020B0604030504040204" pitchFamily="34" charset="0"/>
              </a:rPr>
              <a:t>years</a:t>
            </a:r>
            <a:r>
              <a:rPr lang="sv-SE" sz="2000" dirty="0">
                <a:solidFill>
                  <a:srgbClr val="002060"/>
                </a:solidFill>
                <a:latin typeface="Verdana" panose="020B0604030504040204" pitchFamily="34" charset="0"/>
                <a:ea typeface="Verdana" panose="020B0604030504040204" pitchFamily="34" charset="0"/>
                <a:cs typeface="Verdana" panose="020B0604030504040204" pitchFamily="34" charset="0"/>
              </a:rPr>
              <a:t/>
            </a:r>
            <a:br>
              <a:rPr lang="sv-SE" sz="2000" dirty="0">
                <a:solidFill>
                  <a:srgbClr val="002060"/>
                </a:solidFill>
                <a:latin typeface="Verdana" panose="020B0604030504040204" pitchFamily="34" charset="0"/>
                <a:ea typeface="Verdana" panose="020B0604030504040204" pitchFamily="34" charset="0"/>
                <a:cs typeface="Verdana" panose="020B0604030504040204" pitchFamily="34" charset="0"/>
              </a:rPr>
            </a:br>
            <a:r>
              <a:rPr lang="sv-SE" sz="2000" dirty="0">
                <a:solidFill>
                  <a:srgbClr val="002060"/>
                </a:solidFill>
                <a:latin typeface="Verdana" panose="020B0604030504040204" pitchFamily="34" charset="0"/>
                <a:ea typeface="Verdana" panose="020B0604030504040204" pitchFamily="34" charset="0"/>
                <a:cs typeface="Verdana" panose="020B0604030504040204" pitchFamily="34" charset="0"/>
              </a:rPr>
              <a:t>potential </a:t>
            </a:r>
            <a:r>
              <a:rPr lang="sv-SE" sz="2000" dirty="0" err="1">
                <a:solidFill>
                  <a:srgbClr val="002060"/>
                </a:solidFill>
                <a:latin typeface="Verdana" panose="020B0604030504040204" pitchFamily="34" charset="0"/>
                <a:ea typeface="Verdana" panose="020B0604030504040204" pitchFamily="34" charset="0"/>
                <a:cs typeface="Verdana" panose="020B0604030504040204" pitchFamily="34" charset="0"/>
              </a:rPr>
              <a:t>meadow</a:t>
            </a:r>
            <a:r>
              <a:rPr lang="sv-SE" sz="2000" dirty="0">
                <a:solidFill>
                  <a:srgbClr val="002060"/>
                </a:solidFill>
                <a:latin typeface="Verdana" panose="020B0604030504040204" pitchFamily="34" charset="0"/>
                <a:ea typeface="Verdana" panose="020B0604030504040204" pitchFamily="34" charset="0"/>
                <a:cs typeface="Verdana" panose="020B0604030504040204" pitchFamily="34" charset="0"/>
              </a:rPr>
              <a:t> areas = </a:t>
            </a:r>
          </a:p>
          <a:p>
            <a:r>
              <a:rPr lang="sv-SE" sz="2000" dirty="0" err="1">
                <a:solidFill>
                  <a:srgbClr val="002060"/>
                </a:solidFill>
                <a:latin typeface="Verdana" panose="020B0604030504040204" pitchFamily="34" charset="0"/>
                <a:ea typeface="Verdana" panose="020B0604030504040204" pitchFamily="34" charset="0"/>
                <a:cs typeface="Verdana" panose="020B0604030504040204" pitchFamily="34" charset="0"/>
              </a:rPr>
              <a:t>slopes</a:t>
            </a:r>
            <a:r>
              <a:rPr lang="sv-SE" sz="2000" dirty="0">
                <a:solidFill>
                  <a:srgbClr val="002060"/>
                </a:solidFill>
                <a:latin typeface="Verdana" panose="020B0604030504040204" pitchFamily="34" charset="0"/>
                <a:ea typeface="Verdana" panose="020B0604030504040204" pitchFamily="34" charset="0"/>
                <a:cs typeface="Verdana" panose="020B0604030504040204" pitchFamily="34" charset="0"/>
              </a:rPr>
              <a:t> </a:t>
            </a:r>
            <a:r>
              <a:rPr lang="sv-SE" sz="2000" dirty="0" err="1">
                <a:solidFill>
                  <a:srgbClr val="002060"/>
                </a:solidFill>
                <a:latin typeface="Verdana" panose="020B0604030504040204" pitchFamily="34" charset="0"/>
                <a:ea typeface="Verdana" panose="020B0604030504040204" pitchFamily="34" charset="0"/>
                <a:cs typeface="Verdana" panose="020B0604030504040204" pitchFamily="34" charset="0"/>
              </a:rPr>
              <a:t>of</a:t>
            </a:r>
            <a:r>
              <a:rPr lang="sv-SE" sz="2000" dirty="0">
                <a:solidFill>
                  <a:srgbClr val="002060"/>
                </a:solidFill>
                <a:latin typeface="Verdana" panose="020B0604030504040204" pitchFamily="34" charset="0"/>
                <a:ea typeface="Verdana" panose="020B0604030504040204" pitchFamily="34" charset="0"/>
                <a:cs typeface="Verdana" panose="020B0604030504040204" pitchFamily="34" charset="0"/>
              </a:rPr>
              <a:t> 1-2 </a:t>
            </a:r>
            <a:r>
              <a:rPr lang="sv-SE" sz="2000" dirty="0" err="1">
                <a:solidFill>
                  <a:srgbClr val="002060"/>
                </a:solidFill>
                <a:latin typeface="Verdana" panose="020B0604030504040204" pitchFamily="34" charset="0"/>
                <a:ea typeface="Verdana" panose="020B0604030504040204" pitchFamily="34" charset="0"/>
                <a:cs typeface="Verdana" panose="020B0604030504040204" pitchFamily="34" charset="0"/>
              </a:rPr>
              <a:t>degrees</a:t>
            </a:r>
            <a:endParaRPr lang="sv-SE" sz="2000" dirty="0">
              <a:solidFill>
                <a:srgbClr val="002060"/>
              </a:solidFill>
              <a:latin typeface="Verdana" panose="020B0604030504040204" pitchFamily="34" charset="0"/>
              <a:ea typeface="Verdana" panose="020B0604030504040204" pitchFamily="34" charset="0"/>
              <a:cs typeface="Verdana" panose="020B0604030504040204" pitchFamily="34" charset="0"/>
            </a:endParaRPr>
          </a:p>
          <a:p>
            <a:endParaRPr lang="sv-SE" sz="2000" dirty="0">
              <a:solidFill>
                <a:srgbClr val="002060"/>
              </a:solidFill>
              <a:latin typeface="Verdana" panose="020B0604030504040204" pitchFamily="34" charset="0"/>
              <a:ea typeface="Verdana" panose="020B0604030504040204" pitchFamily="34" charset="0"/>
              <a:cs typeface="Verdana" panose="020B0604030504040204" pitchFamily="34" charset="0"/>
            </a:endParaRPr>
          </a:p>
          <a:p>
            <a:r>
              <a:rPr lang="sv-SE" sz="2000" b="1" dirty="0">
                <a:solidFill>
                  <a:srgbClr val="002060"/>
                </a:solidFill>
                <a:latin typeface="Verdana" panose="020B0604030504040204" pitchFamily="34" charset="0"/>
                <a:ea typeface="Verdana" panose="020B0604030504040204" pitchFamily="34" charset="0"/>
                <a:cs typeface="Verdana" panose="020B0604030504040204" pitchFamily="34" charset="0"/>
              </a:rPr>
              <a:t>Site </a:t>
            </a:r>
            <a:r>
              <a:rPr lang="sv-SE" sz="2000" b="1" dirty="0" err="1">
                <a:solidFill>
                  <a:srgbClr val="002060"/>
                </a:solidFill>
                <a:latin typeface="Verdana" panose="020B0604030504040204" pitchFamily="34" charset="0"/>
                <a:ea typeface="Verdana" panose="020B0604030504040204" pitchFamily="34" charset="0"/>
                <a:cs typeface="Verdana" panose="020B0604030504040204" pitchFamily="34" charset="0"/>
              </a:rPr>
              <a:t>scale</a:t>
            </a:r>
            <a:endParaRPr lang="sv-SE" sz="2000" b="1" dirty="0">
              <a:solidFill>
                <a:srgbClr val="002060"/>
              </a:solidFill>
              <a:latin typeface="Verdana" panose="020B0604030504040204" pitchFamily="34" charset="0"/>
              <a:ea typeface="Verdana" panose="020B0604030504040204" pitchFamily="34" charset="0"/>
              <a:cs typeface="Verdana" panose="020B0604030504040204" pitchFamily="34" charset="0"/>
            </a:endParaRPr>
          </a:p>
          <a:p>
            <a:r>
              <a:rPr lang="sv-SE" sz="2000" dirty="0">
                <a:solidFill>
                  <a:srgbClr val="002060"/>
                </a:solidFill>
                <a:latin typeface="Verdana" panose="020B0604030504040204" pitchFamily="34" charset="0"/>
                <a:ea typeface="Verdana" panose="020B0604030504040204" pitchFamily="34" charset="0"/>
                <a:cs typeface="Verdana" panose="020B0604030504040204" pitchFamily="34" charset="0"/>
              </a:rPr>
              <a:t>Plant </a:t>
            </a:r>
            <a:r>
              <a:rPr lang="sv-SE" sz="2000" dirty="0" err="1">
                <a:solidFill>
                  <a:srgbClr val="002060"/>
                </a:solidFill>
                <a:latin typeface="Verdana" panose="020B0604030504040204" pitchFamily="34" charset="0"/>
                <a:ea typeface="Verdana" panose="020B0604030504040204" pitchFamily="34" charset="0"/>
                <a:cs typeface="Verdana" panose="020B0604030504040204" pitchFamily="34" charset="0"/>
              </a:rPr>
              <a:t>diversity</a:t>
            </a:r>
            <a:r>
              <a:rPr lang="sv-SE" sz="2000" dirty="0">
                <a:solidFill>
                  <a:srgbClr val="002060"/>
                </a:solidFill>
                <a:latin typeface="Verdana" panose="020B0604030504040204" pitchFamily="34" charset="0"/>
                <a:ea typeface="Verdana" panose="020B0604030504040204" pitchFamily="34" charset="0"/>
                <a:cs typeface="Verdana" panose="020B0604030504040204" pitchFamily="34" charset="0"/>
              </a:rPr>
              <a:t> in</a:t>
            </a:r>
          </a:p>
          <a:p>
            <a:r>
              <a:rPr lang="sv-SE" sz="2000" dirty="0">
                <a:solidFill>
                  <a:srgbClr val="002060"/>
                </a:solidFill>
                <a:latin typeface="Verdana" panose="020B0604030504040204" pitchFamily="34" charset="0"/>
                <a:ea typeface="Verdana" panose="020B0604030504040204" pitchFamily="34" charset="0"/>
                <a:cs typeface="Verdana" panose="020B0604030504040204" pitchFamily="34" charset="0"/>
              </a:rPr>
              <a:t>10 </a:t>
            </a:r>
            <a:r>
              <a:rPr lang="sv-SE" sz="2000" dirty="0" err="1">
                <a:solidFill>
                  <a:srgbClr val="002060"/>
                </a:solidFill>
                <a:latin typeface="Verdana" panose="020B0604030504040204" pitchFamily="34" charset="0"/>
                <a:ea typeface="Verdana" panose="020B0604030504040204" pitchFamily="34" charset="0"/>
                <a:cs typeface="Verdana" panose="020B0604030504040204" pitchFamily="34" charset="0"/>
              </a:rPr>
              <a:t>managaged</a:t>
            </a:r>
            <a:r>
              <a:rPr lang="sv-SE" sz="2000" dirty="0">
                <a:solidFill>
                  <a:srgbClr val="002060"/>
                </a:solidFill>
                <a:latin typeface="Verdana" panose="020B0604030504040204" pitchFamily="34" charset="0"/>
                <a:ea typeface="Verdana" panose="020B0604030504040204" pitchFamily="34" charset="0"/>
                <a:cs typeface="Verdana" panose="020B0604030504040204" pitchFamily="34" charset="0"/>
              </a:rPr>
              <a:t> </a:t>
            </a:r>
            <a:r>
              <a:rPr lang="sv-SE" sz="2000" dirty="0" err="1">
                <a:solidFill>
                  <a:srgbClr val="002060"/>
                </a:solidFill>
                <a:latin typeface="Verdana" panose="020B0604030504040204" pitchFamily="34" charset="0"/>
                <a:ea typeface="Verdana" panose="020B0604030504040204" pitchFamily="34" charset="0"/>
                <a:cs typeface="Verdana" panose="020B0604030504040204" pitchFamily="34" charset="0"/>
              </a:rPr>
              <a:t>shore</a:t>
            </a:r>
            <a:r>
              <a:rPr lang="sv-SE" sz="2000" dirty="0">
                <a:solidFill>
                  <a:srgbClr val="002060"/>
                </a:solidFill>
                <a:latin typeface="Verdana" panose="020B0604030504040204" pitchFamily="34" charset="0"/>
                <a:ea typeface="Verdana" panose="020B0604030504040204" pitchFamily="34" charset="0"/>
                <a:cs typeface="Verdana" panose="020B0604030504040204" pitchFamily="34" charset="0"/>
              </a:rPr>
              <a:t> </a:t>
            </a:r>
            <a:r>
              <a:rPr lang="sv-SE" sz="2000" dirty="0" err="1">
                <a:solidFill>
                  <a:srgbClr val="002060"/>
                </a:solidFill>
                <a:latin typeface="Verdana" panose="020B0604030504040204" pitchFamily="34" charset="0"/>
                <a:ea typeface="Verdana" panose="020B0604030504040204" pitchFamily="34" charset="0"/>
                <a:cs typeface="Verdana" panose="020B0604030504040204" pitchFamily="34" charset="0"/>
              </a:rPr>
              <a:t>meadows</a:t>
            </a:r>
            <a:endParaRPr lang="sv-SE" sz="2000" dirty="0">
              <a:solidFill>
                <a:srgbClr val="002060"/>
              </a:solidFill>
              <a:latin typeface="Verdana" panose="020B0604030504040204" pitchFamily="34" charset="0"/>
              <a:ea typeface="Verdana" panose="020B0604030504040204" pitchFamily="34" charset="0"/>
              <a:cs typeface="Verdana" panose="020B0604030504040204" pitchFamily="34" charset="0"/>
            </a:endParaRPr>
          </a:p>
          <a:p>
            <a:r>
              <a:rPr lang="sv-SE" sz="2000" dirty="0">
                <a:solidFill>
                  <a:srgbClr val="002060"/>
                </a:solidFill>
                <a:latin typeface="Verdana" panose="020B0604030504040204" pitchFamily="34" charset="0"/>
                <a:ea typeface="Verdana" panose="020B0604030504040204" pitchFamily="34" charset="0"/>
                <a:cs typeface="Verdana" panose="020B0604030504040204" pitchFamily="34" charset="0"/>
              </a:rPr>
              <a:t>10 </a:t>
            </a:r>
            <a:r>
              <a:rPr lang="sv-SE" sz="2000" dirty="0" err="1">
                <a:solidFill>
                  <a:srgbClr val="002060"/>
                </a:solidFill>
                <a:latin typeface="Verdana" panose="020B0604030504040204" pitchFamily="34" charset="0"/>
                <a:ea typeface="Verdana" panose="020B0604030504040204" pitchFamily="34" charset="0"/>
                <a:cs typeface="Verdana" panose="020B0604030504040204" pitchFamily="34" charset="0"/>
              </a:rPr>
              <a:t>unmanaged</a:t>
            </a:r>
            <a:r>
              <a:rPr lang="sv-SE" sz="2000" dirty="0">
                <a:solidFill>
                  <a:srgbClr val="002060"/>
                </a:solidFill>
                <a:latin typeface="Verdana" panose="020B0604030504040204" pitchFamily="34" charset="0"/>
                <a:ea typeface="Verdana" panose="020B0604030504040204" pitchFamily="34" charset="0"/>
                <a:cs typeface="Verdana" panose="020B0604030504040204" pitchFamily="34" charset="0"/>
              </a:rPr>
              <a:t> former </a:t>
            </a:r>
            <a:r>
              <a:rPr lang="sv-SE" sz="2000" dirty="0" err="1">
                <a:solidFill>
                  <a:srgbClr val="002060"/>
                </a:solidFill>
                <a:latin typeface="Verdana" panose="020B0604030504040204" pitchFamily="34" charset="0"/>
                <a:ea typeface="Verdana" panose="020B0604030504040204" pitchFamily="34" charset="0"/>
                <a:cs typeface="Verdana" panose="020B0604030504040204" pitchFamily="34" charset="0"/>
              </a:rPr>
              <a:t>shore</a:t>
            </a:r>
            <a:r>
              <a:rPr lang="sv-SE" sz="2000" dirty="0">
                <a:solidFill>
                  <a:srgbClr val="002060"/>
                </a:solidFill>
                <a:latin typeface="Verdana" panose="020B0604030504040204" pitchFamily="34" charset="0"/>
                <a:ea typeface="Verdana" panose="020B0604030504040204" pitchFamily="34" charset="0"/>
                <a:cs typeface="Verdana" panose="020B0604030504040204" pitchFamily="34" charset="0"/>
              </a:rPr>
              <a:t> </a:t>
            </a:r>
            <a:r>
              <a:rPr lang="sv-SE" sz="2000" dirty="0" err="1">
                <a:solidFill>
                  <a:srgbClr val="002060"/>
                </a:solidFill>
                <a:latin typeface="Verdana" panose="020B0604030504040204" pitchFamily="34" charset="0"/>
                <a:ea typeface="Verdana" panose="020B0604030504040204" pitchFamily="34" charset="0"/>
                <a:cs typeface="Verdana" panose="020B0604030504040204" pitchFamily="34" charset="0"/>
              </a:rPr>
              <a:t>meadows</a:t>
            </a:r>
            <a:endParaRPr lang="sv-SE" sz="2000" dirty="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6" name="Rektangel 5"/>
          <p:cNvSpPr/>
          <p:nvPr/>
        </p:nvSpPr>
        <p:spPr>
          <a:xfrm>
            <a:off x="3630099" y="4749546"/>
            <a:ext cx="640450" cy="220584"/>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544193544"/>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Bildobjekt 8"/>
          <p:cNvPicPr>
            <a:picLocks noChangeAspect="1"/>
          </p:cNvPicPr>
          <p:nvPr/>
        </p:nvPicPr>
        <p:blipFill>
          <a:blip r:embed="rId3"/>
          <a:stretch>
            <a:fillRect/>
          </a:stretch>
        </p:blipFill>
        <p:spPr>
          <a:xfrm>
            <a:off x="5247843" y="0"/>
            <a:ext cx="749555" cy="5143500"/>
          </a:xfrm>
          <a:prstGeom prst="rect">
            <a:avLst/>
          </a:prstGeom>
        </p:spPr>
      </p:pic>
      <p:pic>
        <p:nvPicPr>
          <p:cNvPr id="4" name="Platshållare för innehåll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226578" y="56644"/>
            <a:ext cx="5036486" cy="4787670"/>
          </a:xfrm>
          <a:prstGeom prst="rect">
            <a:avLst/>
          </a:prstGeom>
          <a:ln w="38100" cap="sq">
            <a:noFill/>
            <a:prstDash val="solid"/>
            <a:miter lim="800000"/>
          </a:ln>
          <a:effectLst>
            <a:outerShdw blurRad="50800" dist="38100" dir="2700000" algn="tl" rotWithShape="0">
              <a:srgbClr val="000000">
                <a:alpha val="43000"/>
              </a:srgbClr>
            </a:outerShdw>
          </a:effectLst>
        </p:spPr>
      </p:pic>
      <p:sp>
        <p:nvSpPr>
          <p:cNvPr id="6" name="textruta 5"/>
          <p:cNvSpPr txBox="1"/>
          <p:nvPr/>
        </p:nvSpPr>
        <p:spPr>
          <a:xfrm>
            <a:off x="4572000" y="2841798"/>
            <a:ext cx="1091966" cy="338554"/>
          </a:xfrm>
          <a:prstGeom prst="rect">
            <a:avLst/>
          </a:prstGeom>
          <a:solidFill>
            <a:schemeClr val="bg1"/>
          </a:solidFill>
        </p:spPr>
        <p:txBody>
          <a:bodyPr wrap="none" rtlCol="0">
            <a:spAutoFit/>
          </a:bodyPr>
          <a:lstStyle/>
          <a:p>
            <a:r>
              <a:rPr lang="sv-SE" sz="1600" dirty="0">
                <a:latin typeface="Verdana" panose="020B0604030504040204" pitchFamily="34" charset="0"/>
                <a:ea typeface="Verdana" panose="020B0604030504040204" pitchFamily="34" charset="0"/>
                <a:cs typeface="Verdana" panose="020B0604030504040204" pitchFamily="34" charset="0"/>
              </a:rPr>
              <a:t>Norrtälje</a:t>
            </a:r>
          </a:p>
        </p:txBody>
      </p:sp>
      <p:sp>
        <p:nvSpPr>
          <p:cNvPr id="7" name="textruta 6"/>
          <p:cNvSpPr txBox="1"/>
          <p:nvPr/>
        </p:nvSpPr>
        <p:spPr>
          <a:xfrm>
            <a:off x="2669023" y="4474982"/>
            <a:ext cx="1271502" cy="338554"/>
          </a:xfrm>
          <a:prstGeom prst="rect">
            <a:avLst/>
          </a:prstGeom>
          <a:solidFill>
            <a:schemeClr val="bg1"/>
          </a:solidFill>
        </p:spPr>
        <p:txBody>
          <a:bodyPr wrap="none" rtlCol="0">
            <a:spAutoFit/>
          </a:bodyPr>
          <a:lstStyle/>
          <a:p>
            <a:r>
              <a:rPr lang="sv-SE" sz="1600" dirty="0">
                <a:latin typeface="Verdana" panose="020B0604030504040204" pitchFamily="34" charset="0"/>
                <a:ea typeface="Verdana" panose="020B0604030504040204" pitchFamily="34" charset="0"/>
                <a:cs typeface="Verdana" panose="020B0604030504040204" pitchFamily="34" charset="0"/>
              </a:rPr>
              <a:t>Stockholm</a:t>
            </a:r>
          </a:p>
        </p:txBody>
      </p:sp>
      <p:sp>
        <p:nvSpPr>
          <p:cNvPr id="11" name="textruta 10"/>
          <p:cNvSpPr txBox="1"/>
          <p:nvPr/>
        </p:nvSpPr>
        <p:spPr>
          <a:xfrm>
            <a:off x="5816245" y="1552363"/>
            <a:ext cx="3087705" cy="1200329"/>
          </a:xfrm>
          <a:prstGeom prst="rect">
            <a:avLst/>
          </a:prstGeom>
          <a:noFill/>
        </p:spPr>
        <p:txBody>
          <a:bodyPr wrap="none" rtlCol="0">
            <a:spAutoFit/>
          </a:bodyPr>
          <a:lstStyle/>
          <a:p>
            <a:r>
              <a:rPr lang="sv-SE" sz="2400" dirty="0">
                <a:latin typeface="Verdana" panose="020B0604030504040204" pitchFamily="34" charset="0"/>
                <a:ea typeface="Verdana" panose="020B0604030504040204" pitchFamily="34" charset="0"/>
                <a:cs typeface="Verdana" panose="020B0604030504040204" pitchFamily="34" charset="0"/>
              </a:rPr>
              <a:t>4000 </a:t>
            </a:r>
            <a:r>
              <a:rPr lang="sv-SE" sz="2400" dirty="0" err="1">
                <a:latin typeface="Verdana" panose="020B0604030504040204" pitchFamily="34" charset="0"/>
                <a:ea typeface="Verdana" panose="020B0604030504040204" pitchFamily="34" charset="0"/>
                <a:cs typeface="Verdana" panose="020B0604030504040204" pitchFamily="34" charset="0"/>
              </a:rPr>
              <a:t>years</a:t>
            </a:r>
            <a:r>
              <a:rPr lang="sv-SE" sz="2400" dirty="0">
                <a:latin typeface="Verdana" panose="020B0604030504040204" pitchFamily="34" charset="0"/>
                <a:ea typeface="Verdana" panose="020B0604030504040204" pitchFamily="34" charset="0"/>
                <a:cs typeface="Verdana" panose="020B0604030504040204" pitchFamily="34" charset="0"/>
              </a:rPr>
              <a:t> </a:t>
            </a:r>
            <a:r>
              <a:rPr lang="sv-SE" sz="2400" dirty="0" err="1">
                <a:latin typeface="Verdana" panose="020B0604030504040204" pitchFamily="34" charset="0"/>
                <a:ea typeface="Verdana" panose="020B0604030504040204" pitchFamily="34" charset="0"/>
                <a:cs typeface="Verdana" panose="020B0604030504040204" pitchFamily="34" charset="0"/>
              </a:rPr>
              <a:t>of</a:t>
            </a:r>
            <a:r>
              <a:rPr lang="sv-SE" sz="2400" dirty="0">
                <a:latin typeface="Verdana" panose="020B0604030504040204" pitchFamily="34" charset="0"/>
                <a:ea typeface="Verdana" panose="020B0604030504040204" pitchFamily="34" charset="0"/>
                <a:cs typeface="Verdana" panose="020B0604030504040204" pitchFamily="34" charset="0"/>
              </a:rPr>
              <a:t> land</a:t>
            </a:r>
            <a:br>
              <a:rPr lang="sv-SE" sz="2400" dirty="0">
                <a:latin typeface="Verdana" panose="020B0604030504040204" pitchFamily="34" charset="0"/>
                <a:ea typeface="Verdana" panose="020B0604030504040204" pitchFamily="34" charset="0"/>
                <a:cs typeface="Verdana" panose="020B0604030504040204" pitchFamily="34" charset="0"/>
              </a:rPr>
            </a:br>
            <a:r>
              <a:rPr lang="sv-SE" sz="2400" dirty="0" err="1">
                <a:latin typeface="Verdana" panose="020B0604030504040204" pitchFamily="34" charset="0"/>
                <a:ea typeface="Verdana" panose="020B0604030504040204" pitchFamily="34" charset="0"/>
                <a:cs typeface="Verdana" panose="020B0604030504040204" pitchFamily="34" charset="0"/>
              </a:rPr>
              <a:t>uplift</a:t>
            </a:r>
            <a:r>
              <a:rPr lang="sv-SE" sz="2400" dirty="0">
                <a:latin typeface="Verdana" panose="020B0604030504040204" pitchFamily="34" charset="0"/>
                <a:ea typeface="Verdana" panose="020B0604030504040204" pitchFamily="34" charset="0"/>
                <a:cs typeface="Verdana" panose="020B0604030504040204" pitchFamily="34" charset="0"/>
              </a:rPr>
              <a:t> (</a:t>
            </a:r>
            <a:r>
              <a:rPr lang="sv-SE" sz="2400" dirty="0" err="1">
                <a:latin typeface="Verdana" panose="020B0604030504040204" pitchFamily="34" charset="0"/>
                <a:ea typeface="Verdana" panose="020B0604030504040204" pitchFamily="34" charset="0"/>
                <a:cs typeface="Verdana" panose="020B0604030504040204" pitchFamily="34" charset="0"/>
              </a:rPr>
              <a:t>Upland</a:t>
            </a:r>
            <a:r>
              <a:rPr lang="sv-SE" sz="2400" dirty="0">
                <a:latin typeface="Verdana" panose="020B0604030504040204" pitchFamily="34" charset="0"/>
                <a:ea typeface="Verdana" panose="020B0604030504040204" pitchFamily="34" charset="0"/>
                <a:cs typeface="Verdana" panose="020B0604030504040204" pitchFamily="34" charset="0"/>
              </a:rPr>
              <a:t> and </a:t>
            </a:r>
          </a:p>
          <a:p>
            <a:r>
              <a:rPr lang="sv-SE" sz="2400" dirty="0">
                <a:latin typeface="Verdana" panose="020B0604030504040204" pitchFamily="34" charset="0"/>
                <a:ea typeface="Verdana" panose="020B0604030504040204" pitchFamily="34" charset="0"/>
                <a:cs typeface="Verdana" panose="020B0604030504040204" pitchFamily="34" charset="0"/>
              </a:rPr>
              <a:t>Södertörn)</a:t>
            </a:r>
          </a:p>
        </p:txBody>
      </p:sp>
    </p:spTree>
    <p:extLst>
      <p:ext uri="{BB962C8B-B14F-4D97-AF65-F5344CB8AC3E}">
        <p14:creationId xmlns:p14="http://schemas.microsoft.com/office/powerpoint/2010/main" val="264993308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Bildobjekt 8"/>
          <p:cNvPicPr>
            <a:picLocks noChangeAspect="1"/>
          </p:cNvPicPr>
          <p:nvPr/>
        </p:nvPicPr>
        <p:blipFill>
          <a:blip r:embed="rId3"/>
          <a:stretch>
            <a:fillRect/>
          </a:stretch>
        </p:blipFill>
        <p:spPr>
          <a:xfrm>
            <a:off x="5247843" y="0"/>
            <a:ext cx="749555" cy="5143500"/>
          </a:xfrm>
          <a:prstGeom prst="rect">
            <a:avLst/>
          </a:prstGeom>
        </p:spPr>
      </p:pic>
      <p:pic>
        <p:nvPicPr>
          <p:cNvPr id="4" name="Platshållare för innehåll 3"/>
          <p:cNvPicPr>
            <a:picLocks noGrp="1" noChangeAspect="1"/>
          </p:cNvPicPr>
          <p:nvPr>
            <p:ph idx="1"/>
          </p:nvPr>
        </p:nvPicPr>
        <p:blipFill rotWithShape="1">
          <a:blip r:embed="rId4" cstate="print">
            <a:extLst>
              <a:ext uri="{28A0092B-C50C-407E-A947-70E740481C1C}">
                <a14:useLocalDpi xmlns:a14="http://schemas.microsoft.com/office/drawing/2010/main" val="0"/>
              </a:ext>
            </a:extLst>
          </a:blip>
          <a:srcRect l="68185" t="61118" r="3166" b="13426"/>
          <a:stretch/>
        </p:blipFill>
        <p:spPr>
          <a:xfrm>
            <a:off x="-463728" y="35817"/>
            <a:ext cx="5517152" cy="4660118"/>
          </a:xfrm>
          <a:prstGeom prst="rect">
            <a:avLst/>
          </a:prstGeom>
          <a:ln w="38100" cap="sq">
            <a:noFill/>
            <a:prstDash val="solid"/>
            <a:miter lim="800000"/>
          </a:ln>
          <a:effectLst>
            <a:outerShdw blurRad="50800" dist="38100" dir="2700000" algn="tl" rotWithShape="0">
              <a:srgbClr val="000000">
                <a:alpha val="43000"/>
              </a:srgbClr>
            </a:outerShdw>
          </a:effectLst>
        </p:spPr>
      </p:pic>
      <p:sp>
        <p:nvSpPr>
          <p:cNvPr id="6" name="textruta 5"/>
          <p:cNvSpPr txBox="1"/>
          <p:nvPr/>
        </p:nvSpPr>
        <p:spPr>
          <a:xfrm>
            <a:off x="1202882" y="878199"/>
            <a:ext cx="1091966" cy="338554"/>
          </a:xfrm>
          <a:prstGeom prst="rect">
            <a:avLst/>
          </a:prstGeom>
          <a:solidFill>
            <a:schemeClr val="bg1"/>
          </a:solidFill>
        </p:spPr>
        <p:txBody>
          <a:bodyPr wrap="none" rtlCol="0">
            <a:spAutoFit/>
          </a:bodyPr>
          <a:lstStyle/>
          <a:p>
            <a:r>
              <a:rPr lang="sv-SE" sz="1600" dirty="0">
                <a:latin typeface="Verdana" panose="020B0604030504040204" pitchFamily="34" charset="0"/>
                <a:ea typeface="Verdana" panose="020B0604030504040204" pitchFamily="34" charset="0"/>
                <a:cs typeface="Verdana" panose="020B0604030504040204" pitchFamily="34" charset="0"/>
              </a:rPr>
              <a:t>Norrtälje</a:t>
            </a:r>
          </a:p>
        </p:txBody>
      </p:sp>
      <p:sp>
        <p:nvSpPr>
          <p:cNvPr id="7" name="textruta 6"/>
          <p:cNvSpPr txBox="1"/>
          <p:nvPr/>
        </p:nvSpPr>
        <p:spPr>
          <a:xfrm>
            <a:off x="3765192" y="2819290"/>
            <a:ext cx="1165063" cy="338554"/>
          </a:xfrm>
          <a:prstGeom prst="rect">
            <a:avLst/>
          </a:prstGeom>
          <a:solidFill>
            <a:schemeClr val="bg1"/>
          </a:solidFill>
        </p:spPr>
        <p:txBody>
          <a:bodyPr wrap="none" rtlCol="0">
            <a:spAutoFit/>
          </a:bodyPr>
          <a:lstStyle/>
          <a:p>
            <a:r>
              <a:rPr lang="sv-SE" sz="1600" dirty="0">
                <a:latin typeface="Verdana" panose="020B0604030504040204" pitchFamily="34" charset="0"/>
                <a:ea typeface="Verdana" panose="020B0604030504040204" pitchFamily="34" charset="0"/>
                <a:cs typeface="Verdana" panose="020B0604030504040204" pitchFamily="34" charset="0"/>
              </a:rPr>
              <a:t>Svartlöga</a:t>
            </a:r>
          </a:p>
        </p:txBody>
      </p:sp>
      <p:sp>
        <p:nvSpPr>
          <p:cNvPr id="10" name="Rektangel 9"/>
          <p:cNvSpPr/>
          <p:nvPr/>
        </p:nvSpPr>
        <p:spPr>
          <a:xfrm>
            <a:off x="5854060" y="416534"/>
            <a:ext cx="1297663" cy="461665"/>
          </a:xfrm>
          <a:prstGeom prst="rect">
            <a:avLst/>
          </a:prstGeom>
        </p:spPr>
        <p:txBody>
          <a:bodyPr wrap="none">
            <a:spAutoFit/>
          </a:bodyPr>
          <a:lstStyle/>
          <a:p>
            <a:r>
              <a:rPr lang="sv-SE" sz="2400" dirty="0" err="1">
                <a:solidFill>
                  <a:srgbClr val="002060"/>
                </a:solidFill>
                <a:latin typeface="Verdana" panose="020B0604030504040204" pitchFamily="34" charset="0"/>
                <a:ea typeface="Verdana" panose="020B0604030504040204" pitchFamily="34" charset="0"/>
                <a:cs typeface="Verdana" panose="020B0604030504040204" pitchFamily="34" charset="0"/>
              </a:rPr>
              <a:t>Results</a:t>
            </a:r>
            <a:endParaRPr lang="sv-SE" sz="2400" dirty="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12" name="Rektangel 11"/>
          <p:cNvSpPr/>
          <p:nvPr/>
        </p:nvSpPr>
        <p:spPr>
          <a:xfrm>
            <a:off x="5777730" y="1358661"/>
            <a:ext cx="3172663" cy="3046988"/>
          </a:xfrm>
          <a:prstGeom prst="rect">
            <a:avLst/>
          </a:prstGeom>
          <a:noFill/>
        </p:spPr>
        <p:txBody>
          <a:bodyPr wrap="none" rtlCol="0">
            <a:spAutoFit/>
          </a:bodyPr>
          <a:lstStyle/>
          <a:p>
            <a:r>
              <a:rPr lang="sv-SE" sz="2400" dirty="0">
                <a:latin typeface="Verdana" panose="020B0604030504040204" pitchFamily="34" charset="0"/>
                <a:ea typeface="Verdana" panose="020B0604030504040204" pitchFamily="34" charset="0"/>
                <a:cs typeface="Verdana" panose="020B0604030504040204" pitchFamily="34" charset="0"/>
              </a:rPr>
              <a:t>7900 km</a:t>
            </a:r>
            <a:r>
              <a:rPr lang="sv-SE" sz="2400" baseline="30000" dirty="0">
                <a:latin typeface="Verdana" panose="020B0604030504040204" pitchFamily="34" charset="0"/>
                <a:ea typeface="Verdana" panose="020B0604030504040204" pitchFamily="34" charset="0"/>
                <a:cs typeface="Verdana" panose="020B0604030504040204" pitchFamily="34" charset="0"/>
              </a:rPr>
              <a:t>2</a:t>
            </a:r>
            <a:r>
              <a:rPr lang="sv-SE" sz="2400" dirty="0">
                <a:latin typeface="Verdana" panose="020B0604030504040204" pitchFamily="34" charset="0"/>
                <a:ea typeface="Verdana" panose="020B0604030504040204" pitchFamily="34" charset="0"/>
                <a:cs typeface="Verdana" panose="020B0604030504040204" pitchFamily="34" charset="0"/>
              </a:rPr>
              <a:t> land </a:t>
            </a:r>
            <a:br>
              <a:rPr lang="sv-SE" sz="2400" dirty="0">
                <a:latin typeface="Verdana" panose="020B0604030504040204" pitchFamily="34" charset="0"/>
                <a:ea typeface="Verdana" panose="020B0604030504040204" pitchFamily="34" charset="0"/>
                <a:cs typeface="Verdana" panose="020B0604030504040204" pitchFamily="34" charset="0"/>
              </a:rPr>
            </a:br>
            <a:r>
              <a:rPr lang="sv-SE" sz="2400" dirty="0" err="1">
                <a:latin typeface="Verdana" panose="020B0604030504040204" pitchFamily="34" charset="0"/>
                <a:ea typeface="Verdana" panose="020B0604030504040204" pitchFamily="34" charset="0"/>
                <a:cs typeface="Verdana" panose="020B0604030504040204" pitchFamily="34" charset="0"/>
              </a:rPr>
              <a:t>emerged</a:t>
            </a:r>
            <a:endParaRPr lang="sv-SE" sz="2400" dirty="0">
              <a:latin typeface="Verdana" panose="020B0604030504040204" pitchFamily="34" charset="0"/>
              <a:ea typeface="Verdana" panose="020B0604030504040204" pitchFamily="34" charset="0"/>
              <a:cs typeface="Verdana" panose="020B0604030504040204" pitchFamily="34" charset="0"/>
            </a:endParaRPr>
          </a:p>
          <a:p>
            <a:endParaRPr lang="sv-SE" sz="2400" dirty="0">
              <a:latin typeface="Verdana" panose="020B0604030504040204" pitchFamily="34" charset="0"/>
              <a:ea typeface="Verdana" panose="020B0604030504040204" pitchFamily="34" charset="0"/>
              <a:cs typeface="Verdana" panose="020B0604030504040204" pitchFamily="34" charset="0"/>
            </a:endParaRPr>
          </a:p>
          <a:p>
            <a:r>
              <a:rPr lang="sv-SE" sz="2400" dirty="0">
                <a:latin typeface="Verdana" panose="020B0604030504040204" pitchFamily="34" charset="0"/>
                <a:ea typeface="Verdana" panose="020B0604030504040204" pitchFamily="34" charset="0"/>
                <a:cs typeface="Verdana" panose="020B0604030504040204" pitchFamily="34" charset="0"/>
              </a:rPr>
              <a:t>2400-3400 km</a:t>
            </a:r>
            <a:r>
              <a:rPr lang="sv-SE" sz="2400" baseline="30000" dirty="0">
                <a:latin typeface="Verdana" panose="020B0604030504040204" pitchFamily="34" charset="0"/>
                <a:ea typeface="Verdana" panose="020B0604030504040204" pitchFamily="34" charset="0"/>
                <a:cs typeface="Verdana" panose="020B0604030504040204" pitchFamily="34" charset="0"/>
              </a:rPr>
              <a:t>2</a:t>
            </a:r>
            <a:r>
              <a:rPr lang="sv-SE" sz="2400" dirty="0">
                <a:latin typeface="Verdana" panose="020B0604030504040204" pitchFamily="34" charset="0"/>
                <a:ea typeface="Verdana" panose="020B0604030504040204" pitchFamily="34" charset="0"/>
                <a:cs typeface="Verdana" panose="020B0604030504040204" pitchFamily="34" charset="0"/>
              </a:rPr>
              <a:t/>
            </a:r>
            <a:br>
              <a:rPr lang="sv-SE" sz="2400" dirty="0">
                <a:latin typeface="Verdana" panose="020B0604030504040204" pitchFamily="34" charset="0"/>
                <a:ea typeface="Verdana" panose="020B0604030504040204" pitchFamily="34" charset="0"/>
                <a:cs typeface="Verdana" panose="020B0604030504040204" pitchFamily="34" charset="0"/>
              </a:rPr>
            </a:br>
            <a:r>
              <a:rPr lang="sv-SE" sz="2400" dirty="0">
                <a:latin typeface="Verdana" panose="020B0604030504040204" pitchFamily="34" charset="0"/>
                <a:ea typeface="Verdana" panose="020B0604030504040204" pitchFamily="34" charset="0"/>
                <a:cs typeface="Verdana" panose="020B0604030504040204" pitchFamily="34" charset="0"/>
              </a:rPr>
              <a:t>potential </a:t>
            </a:r>
            <a:r>
              <a:rPr lang="sv-SE" sz="2400" dirty="0" err="1">
                <a:latin typeface="Verdana" panose="020B0604030504040204" pitchFamily="34" charset="0"/>
                <a:ea typeface="Verdana" panose="020B0604030504040204" pitchFamily="34" charset="0"/>
                <a:cs typeface="Verdana" panose="020B0604030504040204" pitchFamily="34" charset="0"/>
              </a:rPr>
              <a:t>meadow</a:t>
            </a:r>
            <a:endParaRPr lang="sv-SE" sz="2400" dirty="0">
              <a:latin typeface="Verdana" panose="020B0604030504040204" pitchFamily="34" charset="0"/>
              <a:ea typeface="Verdana" panose="020B0604030504040204" pitchFamily="34" charset="0"/>
              <a:cs typeface="Verdana" panose="020B0604030504040204" pitchFamily="34" charset="0"/>
            </a:endParaRPr>
          </a:p>
          <a:p>
            <a:r>
              <a:rPr lang="sv-SE" sz="2400" dirty="0">
                <a:latin typeface="Verdana" panose="020B0604030504040204" pitchFamily="34" charset="0"/>
                <a:ea typeface="Verdana" panose="020B0604030504040204" pitchFamily="34" charset="0"/>
                <a:cs typeface="Verdana" panose="020B0604030504040204" pitchFamily="34" charset="0"/>
              </a:rPr>
              <a:t/>
            </a:r>
            <a:br>
              <a:rPr lang="sv-SE" sz="2400" dirty="0">
                <a:latin typeface="Verdana" panose="020B0604030504040204" pitchFamily="34" charset="0"/>
                <a:ea typeface="Verdana" panose="020B0604030504040204" pitchFamily="34" charset="0"/>
                <a:cs typeface="Verdana" panose="020B0604030504040204" pitchFamily="34" charset="0"/>
              </a:rPr>
            </a:br>
            <a:r>
              <a:rPr lang="sv-SE" sz="2400" dirty="0" smtClean="0">
                <a:latin typeface="Verdana" panose="020B0604030504040204" pitchFamily="34" charset="0"/>
                <a:ea typeface="Verdana" panose="020B0604030504040204" pitchFamily="34" charset="0"/>
                <a:cs typeface="Verdana" panose="020B0604030504040204" pitchFamily="34" charset="0"/>
              </a:rPr>
              <a:t>Potential </a:t>
            </a:r>
            <a:r>
              <a:rPr lang="sv-SE" sz="2400" dirty="0" err="1" smtClean="0">
                <a:latin typeface="Verdana" panose="020B0604030504040204" pitchFamily="34" charset="0"/>
                <a:ea typeface="Verdana" panose="020B0604030504040204" pitchFamily="34" charset="0"/>
                <a:cs typeface="Verdana" panose="020B0604030504040204" pitchFamily="34" charset="0"/>
              </a:rPr>
              <a:t>meadow</a:t>
            </a:r>
            <a:r>
              <a:rPr lang="sv-SE" sz="2400" dirty="0" smtClean="0">
                <a:latin typeface="Verdana" panose="020B0604030504040204" pitchFamily="34" charset="0"/>
                <a:ea typeface="Verdana" panose="020B0604030504040204" pitchFamily="34" charset="0"/>
                <a:cs typeface="Verdana" panose="020B0604030504040204" pitchFamily="34" charset="0"/>
              </a:rPr>
              <a:t> </a:t>
            </a:r>
            <a:br>
              <a:rPr lang="sv-SE" sz="2400" dirty="0" smtClean="0">
                <a:latin typeface="Verdana" panose="020B0604030504040204" pitchFamily="34" charset="0"/>
                <a:ea typeface="Verdana" panose="020B0604030504040204" pitchFamily="34" charset="0"/>
                <a:cs typeface="Verdana" panose="020B0604030504040204" pitchFamily="34" charset="0"/>
              </a:rPr>
            </a:br>
            <a:r>
              <a:rPr lang="sv-SE" sz="2400" dirty="0" smtClean="0">
                <a:latin typeface="Verdana" panose="020B0604030504040204" pitchFamily="34" charset="0"/>
                <a:ea typeface="Verdana" panose="020B0604030504040204" pitchFamily="34" charset="0"/>
                <a:cs typeface="Verdana" panose="020B0604030504040204" pitchFamily="34" charset="0"/>
              </a:rPr>
              <a:t>50-150 </a:t>
            </a:r>
            <a:r>
              <a:rPr lang="sv-SE" sz="2400" dirty="0">
                <a:latin typeface="Verdana" panose="020B0604030504040204" pitchFamily="34" charset="0"/>
                <a:ea typeface="Verdana" panose="020B0604030504040204" pitchFamily="34" charset="0"/>
                <a:cs typeface="Verdana" panose="020B0604030504040204" pitchFamily="34" charset="0"/>
              </a:rPr>
              <a:t>km</a:t>
            </a:r>
            <a:r>
              <a:rPr lang="sv-SE" sz="2400" baseline="30000" dirty="0">
                <a:latin typeface="Verdana" panose="020B0604030504040204" pitchFamily="34" charset="0"/>
                <a:ea typeface="Verdana" panose="020B0604030504040204" pitchFamily="34" charset="0"/>
                <a:cs typeface="Verdana" panose="020B0604030504040204" pitchFamily="34" charset="0"/>
              </a:rPr>
              <a:t>2</a:t>
            </a:r>
            <a:r>
              <a:rPr lang="sv-SE" sz="2400" dirty="0">
                <a:latin typeface="Verdana" panose="020B0604030504040204" pitchFamily="34" charset="0"/>
                <a:ea typeface="Verdana" panose="020B0604030504040204" pitchFamily="34" charset="0"/>
                <a:cs typeface="Verdana" panose="020B0604030504040204" pitchFamily="34" charset="0"/>
              </a:rPr>
              <a:t>/100 yr</a:t>
            </a:r>
          </a:p>
        </p:txBody>
      </p:sp>
    </p:spTree>
    <p:extLst>
      <p:ext uri="{BB962C8B-B14F-4D97-AF65-F5344CB8AC3E}">
        <p14:creationId xmlns:p14="http://schemas.microsoft.com/office/powerpoint/2010/main" val="362112742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 </a:t>
            </a:r>
          </a:p>
        </p:txBody>
      </p:sp>
      <p:pic>
        <p:nvPicPr>
          <p:cNvPr id="5" name="Picture 4" descr="mottättis_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3939" y="396922"/>
            <a:ext cx="3878243" cy="2736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6"/>
          <p:cNvSpPr txBox="1">
            <a:spLocks noChangeArrowheads="1"/>
          </p:cNvSpPr>
          <p:nvPr/>
        </p:nvSpPr>
        <p:spPr bwMode="auto">
          <a:xfrm>
            <a:off x="355434" y="3094772"/>
            <a:ext cx="96693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sv-SE" altLang="sv-SE" sz="2400" dirty="0">
                <a:solidFill>
                  <a:srgbClr val="002060"/>
                </a:solidFill>
                <a:latin typeface="Verdana" panose="020B0604030504040204" pitchFamily="34" charset="0"/>
                <a:ea typeface="Verdana" panose="020B0604030504040204" pitchFamily="34" charset="0"/>
                <a:cs typeface="Verdana" panose="020B0604030504040204" pitchFamily="34" charset="0"/>
              </a:rPr>
              <a:t>1920</a:t>
            </a:r>
            <a:endParaRPr lang="en-US" altLang="sv-SE" sz="2400" dirty="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7" name="Text Box 7"/>
          <p:cNvSpPr txBox="1">
            <a:spLocks noChangeArrowheads="1"/>
          </p:cNvSpPr>
          <p:nvPr/>
        </p:nvSpPr>
        <p:spPr bwMode="auto">
          <a:xfrm>
            <a:off x="4475843" y="3094771"/>
            <a:ext cx="96693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sv-SE" altLang="sv-SE" sz="2400" dirty="0">
                <a:solidFill>
                  <a:srgbClr val="002060"/>
                </a:solidFill>
                <a:latin typeface="Verdana" panose="020B0604030504040204" pitchFamily="34" charset="0"/>
                <a:ea typeface="Verdana" panose="020B0604030504040204" pitchFamily="34" charset="0"/>
                <a:cs typeface="Verdana" panose="020B0604030504040204" pitchFamily="34" charset="0"/>
              </a:rPr>
              <a:t>2018</a:t>
            </a:r>
            <a:endParaRPr lang="en-US" altLang="sv-SE" sz="2400" dirty="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9" name="textruta 8"/>
          <p:cNvSpPr txBox="1"/>
          <p:nvPr/>
        </p:nvSpPr>
        <p:spPr>
          <a:xfrm>
            <a:off x="1488957" y="2725439"/>
            <a:ext cx="250036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sv-SE"/>
            </a:defPPr>
            <a:lvl1pPr>
              <a:defRPr sz="2000">
                <a:solidFill>
                  <a:srgbClr val="002060"/>
                </a:solidFill>
                <a:latin typeface="Verdana" panose="020B0604030504040204" pitchFamily="34" charset="0"/>
                <a:ea typeface="Verdana" panose="020B0604030504040204" pitchFamily="34" charset="0"/>
                <a:cs typeface="Verdana" panose="020B0604030504040204" pitchFamily="34" charset="0"/>
              </a:defRPr>
            </a:lvl1pPr>
            <a:lvl2pPr marL="742950" indent="-285750">
              <a:defRPr>
                <a:latin typeface="Calibri" panose="020F0502020204030204" pitchFamily="34" charset="0"/>
              </a:defRPr>
            </a:lvl2pPr>
            <a:lvl3pPr marL="1143000" indent="-228600">
              <a:defRPr>
                <a:latin typeface="Calibri" panose="020F0502020204030204" pitchFamily="34" charset="0"/>
              </a:defRPr>
            </a:lvl3pPr>
            <a:lvl4pPr marL="1600200" indent="-228600">
              <a:defRPr>
                <a:latin typeface="Calibri" panose="020F0502020204030204" pitchFamily="34" charset="0"/>
              </a:defRPr>
            </a:lvl4pPr>
            <a:lvl5pPr marL="2057400" indent="-228600">
              <a:defRPr>
                <a:latin typeface="Calibri" panose="020F0502020204030204" pitchFamily="34" charset="0"/>
              </a:defRPr>
            </a:lvl5pPr>
            <a:lvl6pPr marL="2514600" indent="-228600" fontAlgn="base">
              <a:spcBef>
                <a:spcPct val="0"/>
              </a:spcBef>
              <a:spcAft>
                <a:spcPct val="0"/>
              </a:spcAft>
              <a:defRPr>
                <a:latin typeface="Calibri" panose="020F0502020204030204" pitchFamily="34" charset="0"/>
              </a:defRPr>
            </a:lvl6pPr>
            <a:lvl7pPr marL="2971800" indent="-228600" fontAlgn="base">
              <a:spcBef>
                <a:spcPct val="0"/>
              </a:spcBef>
              <a:spcAft>
                <a:spcPct val="0"/>
              </a:spcAft>
              <a:defRPr>
                <a:latin typeface="Calibri" panose="020F0502020204030204" pitchFamily="34" charset="0"/>
              </a:defRPr>
            </a:lvl7pPr>
            <a:lvl8pPr marL="3429000" indent="-228600" fontAlgn="base">
              <a:spcBef>
                <a:spcPct val="0"/>
              </a:spcBef>
              <a:spcAft>
                <a:spcPct val="0"/>
              </a:spcAft>
              <a:defRPr>
                <a:latin typeface="Calibri" panose="020F0502020204030204" pitchFamily="34" charset="0"/>
              </a:defRPr>
            </a:lvl8pPr>
            <a:lvl9pPr marL="3886200" indent="-228600" fontAlgn="base">
              <a:spcBef>
                <a:spcPct val="0"/>
              </a:spcBef>
              <a:spcAft>
                <a:spcPct val="0"/>
              </a:spcAft>
              <a:defRPr>
                <a:latin typeface="Calibri" panose="020F0502020204030204" pitchFamily="34" charset="0"/>
              </a:defRPr>
            </a:lvl9pPr>
          </a:lstStyle>
          <a:p>
            <a:r>
              <a:rPr lang="en-GB" sz="1800" dirty="0">
                <a:solidFill>
                  <a:schemeClr val="bg1"/>
                </a:solidFill>
              </a:rPr>
              <a:t>Photo: </a:t>
            </a:r>
            <a:r>
              <a:rPr lang="sv-SE" sz="1800" dirty="0">
                <a:solidFill>
                  <a:schemeClr val="bg1"/>
                </a:solidFill>
              </a:rPr>
              <a:t>S. Sternberg</a:t>
            </a:r>
            <a:endParaRPr lang="en-GB" sz="1800" dirty="0">
              <a:solidFill>
                <a:schemeClr val="bg1"/>
              </a:solidFill>
            </a:endParaRPr>
          </a:p>
        </p:txBody>
      </p:sp>
      <p:sp>
        <p:nvSpPr>
          <p:cNvPr id="12" name="Rektangel 11"/>
          <p:cNvSpPr/>
          <p:nvPr/>
        </p:nvSpPr>
        <p:spPr>
          <a:xfrm>
            <a:off x="69890" y="4502722"/>
            <a:ext cx="5841677" cy="5818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5" name="Platshållare för innehåll 14"/>
          <p:cNvPicPr>
            <a:picLocks noGrp="1" noChangeAspect="1"/>
          </p:cNvPicPr>
          <p:nvPr>
            <p:ph idx="1"/>
          </p:nvPr>
        </p:nvPicPr>
        <p:blipFill rotWithShape="1">
          <a:blip r:embed="rId4" cstate="screen">
            <a:extLst>
              <a:ext uri="{28A0092B-C50C-407E-A947-70E740481C1C}">
                <a14:useLocalDpi xmlns:a14="http://schemas.microsoft.com/office/drawing/2010/main"/>
              </a:ext>
            </a:extLst>
          </a:blip>
          <a:srcRect t="43986" b="-1"/>
          <a:stretch/>
        </p:blipFill>
        <p:spPr>
          <a:xfrm>
            <a:off x="4546071" y="687256"/>
            <a:ext cx="4243636" cy="2445926"/>
          </a:xfrm>
        </p:spPr>
      </p:pic>
      <p:sp>
        <p:nvSpPr>
          <p:cNvPr id="4" name="textruta 3"/>
          <p:cNvSpPr txBox="1"/>
          <p:nvPr/>
        </p:nvSpPr>
        <p:spPr>
          <a:xfrm>
            <a:off x="6163602" y="1540887"/>
            <a:ext cx="351378" cy="369332"/>
          </a:xfrm>
          <a:prstGeom prst="rect">
            <a:avLst/>
          </a:prstGeom>
          <a:noFill/>
        </p:spPr>
        <p:txBody>
          <a:bodyPr wrap="none" rtlCol="0">
            <a:spAutoFit/>
          </a:bodyPr>
          <a:lstStyle/>
          <a:p>
            <a:r>
              <a:rPr lang="sv-SE" b="1" dirty="0">
                <a:solidFill>
                  <a:srgbClr val="FF0000"/>
                </a:solidFill>
                <a:latin typeface="Comic Sans MS" panose="030F0702030302020204" pitchFamily="66" charset="0"/>
              </a:rPr>
              <a:t>X</a:t>
            </a:r>
          </a:p>
        </p:txBody>
      </p:sp>
      <p:sp>
        <p:nvSpPr>
          <p:cNvPr id="16" name="textruta 15"/>
          <p:cNvSpPr txBox="1"/>
          <p:nvPr/>
        </p:nvSpPr>
        <p:spPr>
          <a:xfrm>
            <a:off x="2203935" y="1395720"/>
            <a:ext cx="351378" cy="369332"/>
          </a:xfrm>
          <a:prstGeom prst="rect">
            <a:avLst/>
          </a:prstGeom>
          <a:noFill/>
        </p:spPr>
        <p:txBody>
          <a:bodyPr wrap="none" rtlCol="0">
            <a:spAutoFit/>
          </a:bodyPr>
          <a:lstStyle/>
          <a:p>
            <a:r>
              <a:rPr lang="sv-SE" b="1" dirty="0">
                <a:solidFill>
                  <a:srgbClr val="FF0000"/>
                </a:solidFill>
                <a:latin typeface="Comic Sans MS" panose="030F0702030302020204" pitchFamily="66" charset="0"/>
              </a:rPr>
              <a:t>X</a:t>
            </a:r>
          </a:p>
        </p:txBody>
      </p:sp>
      <p:sp>
        <p:nvSpPr>
          <p:cNvPr id="17" name="Text Box 6">
            <a:extLst>
              <a:ext uri="{FF2B5EF4-FFF2-40B4-BE49-F238E27FC236}">
                <a16:creationId xmlns:a16="http://schemas.microsoft.com/office/drawing/2014/main" xmlns="" id="{9B2EB764-7E30-42E6-9AD5-74A621DA96A6}"/>
              </a:ext>
            </a:extLst>
          </p:cNvPr>
          <p:cNvSpPr txBox="1">
            <a:spLocks noChangeArrowheads="1"/>
          </p:cNvSpPr>
          <p:nvPr/>
        </p:nvSpPr>
        <p:spPr bwMode="auto">
          <a:xfrm>
            <a:off x="167174" y="3740690"/>
            <a:ext cx="593995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sv-SE" altLang="sv-SE" sz="2400" dirty="0" smtClean="0">
                <a:solidFill>
                  <a:srgbClr val="002060"/>
                </a:solidFill>
                <a:latin typeface="Verdana" panose="020B0604030504040204" pitchFamily="34" charset="0"/>
                <a:ea typeface="Verdana" panose="020B0604030504040204" pitchFamily="34" charset="0"/>
                <a:cs typeface="Verdana" panose="020B0604030504040204" pitchFamily="34" charset="0"/>
              </a:rPr>
              <a:t>4</a:t>
            </a:r>
            <a:r>
              <a:rPr lang="sv-SE" altLang="sv-SE" sz="2400" dirty="0">
                <a:solidFill>
                  <a:srgbClr val="002060"/>
                </a:solidFill>
                <a:latin typeface="Verdana" panose="020B0604030504040204" pitchFamily="34" charset="0"/>
                <a:ea typeface="Verdana" panose="020B0604030504040204" pitchFamily="34" charset="0"/>
                <a:cs typeface="Verdana" panose="020B0604030504040204" pitchFamily="34" charset="0"/>
              </a:rPr>
              <a:t>5</a:t>
            </a:r>
            <a:r>
              <a:rPr lang="sv-SE" altLang="sv-SE" sz="2400" dirty="0" smtClean="0">
                <a:solidFill>
                  <a:srgbClr val="002060"/>
                </a:solidFill>
                <a:latin typeface="Verdana" panose="020B0604030504040204" pitchFamily="34" charset="0"/>
                <a:ea typeface="Verdana" panose="020B0604030504040204" pitchFamily="34" charset="0"/>
                <a:cs typeface="Verdana" panose="020B0604030504040204" pitchFamily="34" charset="0"/>
              </a:rPr>
              <a:t> </a:t>
            </a:r>
            <a:r>
              <a:rPr lang="sv-SE" altLang="sv-SE" sz="2400" dirty="0">
                <a:solidFill>
                  <a:srgbClr val="002060"/>
                </a:solidFill>
                <a:latin typeface="Verdana" panose="020B0604030504040204" pitchFamily="34" charset="0"/>
                <a:ea typeface="Verdana" panose="020B0604030504040204" pitchFamily="34" charset="0"/>
                <a:cs typeface="Verdana" panose="020B0604030504040204" pitchFamily="34" charset="0"/>
              </a:rPr>
              <a:t>cm </a:t>
            </a:r>
            <a:r>
              <a:rPr lang="sv-SE" altLang="sv-SE" sz="2400" dirty="0" err="1">
                <a:solidFill>
                  <a:srgbClr val="002060"/>
                </a:solidFill>
                <a:latin typeface="Verdana" panose="020B0604030504040204" pitchFamily="34" charset="0"/>
                <a:ea typeface="Verdana" panose="020B0604030504040204" pitchFamily="34" charset="0"/>
                <a:cs typeface="Verdana" panose="020B0604030504040204" pitchFamily="34" charset="0"/>
              </a:rPr>
              <a:t>isostatic</a:t>
            </a:r>
            <a:r>
              <a:rPr lang="sv-SE" altLang="sv-SE" sz="2400" dirty="0">
                <a:solidFill>
                  <a:srgbClr val="002060"/>
                </a:solidFill>
                <a:latin typeface="Verdana" panose="020B0604030504040204" pitchFamily="34" charset="0"/>
                <a:ea typeface="Verdana" panose="020B0604030504040204" pitchFamily="34" charset="0"/>
                <a:cs typeface="Verdana" panose="020B0604030504040204" pitchFamily="34" charset="0"/>
              </a:rPr>
              <a:t> </a:t>
            </a:r>
            <a:r>
              <a:rPr lang="sv-SE" altLang="sv-SE" sz="2400" dirty="0" err="1">
                <a:solidFill>
                  <a:srgbClr val="002060"/>
                </a:solidFill>
                <a:latin typeface="Verdana" panose="020B0604030504040204" pitchFamily="34" charset="0"/>
                <a:ea typeface="Verdana" panose="020B0604030504040204" pitchFamily="34" charset="0"/>
                <a:cs typeface="Verdana" panose="020B0604030504040204" pitchFamily="34" charset="0"/>
              </a:rPr>
              <a:t>rebound</a:t>
            </a:r>
            <a:r>
              <a:rPr lang="sv-SE" altLang="sv-SE" sz="2400" dirty="0">
                <a:solidFill>
                  <a:srgbClr val="002060"/>
                </a:solidFill>
                <a:latin typeface="Verdana" panose="020B0604030504040204" pitchFamily="34" charset="0"/>
                <a:ea typeface="Verdana" panose="020B0604030504040204" pitchFamily="34" charset="0"/>
                <a:cs typeface="Verdana" panose="020B0604030504040204" pitchFamily="34" charset="0"/>
              </a:rPr>
              <a:t> in 100 </a:t>
            </a:r>
            <a:r>
              <a:rPr lang="sv-SE" altLang="sv-SE" sz="2400" dirty="0" err="1">
                <a:solidFill>
                  <a:srgbClr val="002060"/>
                </a:solidFill>
                <a:latin typeface="Verdana" panose="020B0604030504040204" pitchFamily="34" charset="0"/>
                <a:ea typeface="Verdana" panose="020B0604030504040204" pitchFamily="34" charset="0"/>
                <a:cs typeface="Verdana" panose="020B0604030504040204" pitchFamily="34" charset="0"/>
              </a:rPr>
              <a:t>years</a:t>
            </a:r>
            <a:endParaRPr lang="en-US" altLang="sv-SE" sz="2400" dirty="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10" name="textruta 9"/>
          <p:cNvSpPr txBox="1"/>
          <p:nvPr/>
        </p:nvSpPr>
        <p:spPr>
          <a:xfrm>
            <a:off x="6904182" y="2725439"/>
            <a:ext cx="19239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sv-SE"/>
            </a:defPPr>
            <a:lvl1pPr>
              <a:defRPr>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742950" indent="-285750">
              <a:defRPr>
                <a:latin typeface="Calibri" panose="020F0502020204030204" pitchFamily="34" charset="0"/>
              </a:defRPr>
            </a:lvl2pPr>
            <a:lvl3pPr marL="1143000" indent="-228600">
              <a:defRPr>
                <a:latin typeface="Calibri" panose="020F0502020204030204" pitchFamily="34" charset="0"/>
              </a:defRPr>
            </a:lvl3pPr>
            <a:lvl4pPr marL="1600200" indent="-228600">
              <a:defRPr>
                <a:latin typeface="Calibri" panose="020F0502020204030204" pitchFamily="34" charset="0"/>
              </a:defRPr>
            </a:lvl4pPr>
            <a:lvl5pPr marL="2057400" indent="-228600">
              <a:defRPr>
                <a:latin typeface="Calibri" panose="020F0502020204030204" pitchFamily="34" charset="0"/>
              </a:defRPr>
            </a:lvl5pPr>
            <a:lvl6pPr marL="2514600" indent="-228600" fontAlgn="base">
              <a:spcBef>
                <a:spcPct val="0"/>
              </a:spcBef>
              <a:spcAft>
                <a:spcPct val="0"/>
              </a:spcAft>
              <a:defRPr>
                <a:latin typeface="Calibri" panose="020F0502020204030204" pitchFamily="34" charset="0"/>
              </a:defRPr>
            </a:lvl6pPr>
            <a:lvl7pPr marL="2971800" indent="-228600" fontAlgn="base">
              <a:spcBef>
                <a:spcPct val="0"/>
              </a:spcBef>
              <a:spcAft>
                <a:spcPct val="0"/>
              </a:spcAft>
              <a:defRPr>
                <a:latin typeface="Calibri" panose="020F0502020204030204" pitchFamily="34" charset="0"/>
              </a:defRPr>
            </a:lvl7pPr>
            <a:lvl8pPr marL="3429000" indent="-228600" fontAlgn="base">
              <a:spcBef>
                <a:spcPct val="0"/>
              </a:spcBef>
              <a:spcAft>
                <a:spcPct val="0"/>
              </a:spcAft>
              <a:defRPr>
                <a:latin typeface="Calibri" panose="020F0502020204030204" pitchFamily="34" charset="0"/>
              </a:defRPr>
            </a:lvl8pPr>
            <a:lvl9pPr marL="3886200" indent="-228600" fontAlgn="base">
              <a:spcBef>
                <a:spcPct val="0"/>
              </a:spcBef>
              <a:spcAft>
                <a:spcPct val="0"/>
              </a:spcAft>
              <a:defRPr>
                <a:latin typeface="Calibri" panose="020F0502020204030204" pitchFamily="34" charset="0"/>
              </a:defRPr>
            </a:lvl9pPr>
          </a:lstStyle>
          <a:p>
            <a:r>
              <a:rPr lang="en-GB" dirty="0"/>
              <a:t>Photo: </a:t>
            </a:r>
            <a:r>
              <a:rPr lang="sv-SE" dirty="0" smtClean="0"/>
              <a:t>Cousins</a:t>
            </a:r>
            <a:endParaRPr lang="en-GB" dirty="0"/>
          </a:p>
        </p:txBody>
      </p:sp>
    </p:spTree>
    <p:extLst>
      <p:ext uri="{BB962C8B-B14F-4D97-AF65-F5344CB8AC3E}">
        <p14:creationId xmlns:p14="http://schemas.microsoft.com/office/powerpoint/2010/main" val="495878667"/>
      </p:ext>
    </p:extLst>
  </p:cSld>
  <p:clrMapOvr>
    <a:masterClrMapping/>
  </p:clrMapOvr>
  <p:timing>
    <p:tnLst>
      <p:par>
        <p:cTn id="1" dur="indefinite" restart="never" nodeType="tmRoot"/>
      </p:par>
    </p:tnLst>
  </p:timing>
</p:sld>
</file>

<file path=ppt/theme/theme1.xml><?xml version="1.0" encoding="utf-8"?>
<a:theme xmlns:a="http://schemas.openxmlformats.org/drawingml/2006/main" name="BolinCentreforClimateResearch_PPT_Template">
  <a:themeElements>
    <a:clrScheme name="SU">
      <a:dk1>
        <a:srgbClr val="002F5F"/>
      </a:dk1>
      <a:lt1>
        <a:srgbClr val="FFFFFF"/>
      </a:lt1>
      <a:dk2>
        <a:srgbClr val="002F5F"/>
      </a:dk2>
      <a:lt2>
        <a:srgbClr val="808080"/>
      </a:lt2>
      <a:accent1>
        <a:srgbClr val="A3A86B"/>
      </a:accent1>
      <a:accent2>
        <a:srgbClr val="ACDEE6"/>
      </a:accent2>
      <a:accent3>
        <a:srgbClr val="9BB2CE"/>
      </a:accent3>
      <a:accent4>
        <a:srgbClr val="D95E00"/>
      </a:accent4>
      <a:accent5>
        <a:srgbClr val="DADCC3"/>
      </a:accent5>
      <a:accent6>
        <a:srgbClr val="FF9B4F"/>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BolinCentreforClimateResearch_PPT_Template.potx</Template>
  <TotalTime>3712</TotalTime>
  <Words>1756</Words>
  <Application>Microsoft Office PowerPoint</Application>
  <PresentationFormat>Bildspel på skärmen (16:9)</PresentationFormat>
  <Paragraphs>315</Paragraphs>
  <Slides>34</Slides>
  <Notes>31</Notes>
  <HiddenSlides>5</HiddenSlides>
  <MMClips>0</MMClips>
  <ScaleCrop>false</ScaleCrop>
  <HeadingPairs>
    <vt:vector size="6" baseType="variant">
      <vt:variant>
        <vt:lpstr>Använt teckensnitt</vt:lpstr>
      </vt:variant>
      <vt:variant>
        <vt:i4>8</vt:i4>
      </vt:variant>
      <vt:variant>
        <vt:lpstr>Tema</vt:lpstr>
      </vt:variant>
      <vt:variant>
        <vt:i4>1</vt:i4>
      </vt:variant>
      <vt:variant>
        <vt:lpstr>Bildrubriker</vt:lpstr>
      </vt:variant>
      <vt:variant>
        <vt:i4>34</vt:i4>
      </vt:variant>
    </vt:vector>
  </HeadingPairs>
  <TitlesOfParts>
    <vt:vector size="43" baseType="lpstr">
      <vt:lpstr>Arial</vt:lpstr>
      <vt:lpstr>Caecilia Com 55 Roman</vt:lpstr>
      <vt:lpstr>Calibri</vt:lpstr>
      <vt:lpstr>Comic Sans MS</vt:lpstr>
      <vt:lpstr>Noteworthy Bold</vt:lpstr>
      <vt:lpstr>Tekton Pro</vt:lpstr>
      <vt:lpstr>TheSansB W4 SemiLight</vt:lpstr>
      <vt:lpstr>Verdana</vt:lpstr>
      <vt:lpstr>BolinCentreforClimateResearch_PPT_Template</vt:lpstr>
      <vt:lpstr>Coastal grasslands – habitats on the move</vt:lpstr>
      <vt:lpstr>PowerPoint-presentation</vt:lpstr>
      <vt:lpstr>PowerPoint-presentation</vt:lpstr>
      <vt:lpstr>PowerPoint-presentation</vt:lpstr>
      <vt:lpstr>PowerPoint-presentation</vt:lpstr>
      <vt:lpstr>PowerPoint-presentation</vt:lpstr>
      <vt:lpstr>PowerPoint-presentation</vt:lpstr>
      <vt:lpstr>PowerPoint-presentation</vt:lpstr>
      <vt:lpstr> </vt:lpstr>
      <vt:lpstr>PowerPoint-presentation</vt:lpstr>
      <vt:lpstr>PowerPoint-presentation</vt:lpstr>
      <vt:lpstr>PowerPoint-presentation</vt:lpstr>
      <vt:lpstr>PowerPoint-presentation</vt:lpstr>
      <vt:lpstr>PowerPoint-presentation</vt:lpstr>
      <vt:lpstr>Questions</vt:lpstr>
      <vt:lpstr>PowerPoint-presentation</vt:lpstr>
      <vt:lpstr>PowerPoint-presentation</vt:lpstr>
      <vt:lpstr>PowerPoint-presentation</vt:lpstr>
      <vt:lpstr>Environmental variables</vt:lpstr>
      <vt:lpstr>PowerPoint-presentation</vt:lpstr>
      <vt:lpstr>PowerPoint-presentation</vt:lpstr>
      <vt:lpstr>PowerPoint-presentation</vt:lpstr>
      <vt:lpstr>Results</vt:lpstr>
      <vt:lpstr>Results</vt:lpstr>
      <vt:lpstr>Results</vt:lpstr>
      <vt:lpstr>PowerPoint-presentation</vt:lpstr>
      <vt:lpstr>PowerPoint-presentation</vt:lpstr>
      <vt:lpstr>Conclusions</vt:lpstr>
      <vt:lpstr>Time-lags </vt:lpstr>
      <vt:lpstr>PowerPoint-presentation</vt:lpstr>
      <vt:lpstr>Today</vt:lpstr>
      <vt:lpstr> </vt:lpstr>
      <vt:lpstr>Conclusion and Future?</vt:lpstr>
      <vt:lpstr>PowerPoint-presentation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COUSINS</dc:creator>
  <cp:lastModifiedBy>sara cousins</cp:lastModifiedBy>
  <cp:revision>191</cp:revision>
  <cp:lastPrinted>2018-11-21T14:18:16Z</cp:lastPrinted>
  <dcterms:created xsi:type="dcterms:W3CDTF">2010-12-13T12:58:48Z</dcterms:created>
  <dcterms:modified xsi:type="dcterms:W3CDTF">2019-05-16T06:53:22Z</dcterms:modified>
</cp:coreProperties>
</file>