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909" r:id="rId5"/>
  </p:sldMasterIdLst>
  <p:notesMasterIdLst>
    <p:notesMasterId r:id="rId28"/>
  </p:notesMasterIdLst>
  <p:sldIdLst>
    <p:sldId id="256" r:id="rId6"/>
    <p:sldId id="265" r:id="rId7"/>
    <p:sldId id="281" r:id="rId8"/>
    <p:sldId id="275" r:id="rId9"/>
    <p:sldId id="282" r:id="rId10"/>
    <p:sldId id="271" r:id="rId11"/>
    <p:sldId id="283" r:id="rId12"/>
    <p:sldId id="273" r:id="rId13"/>
    <p:sldId id="284" r:id="rId14"/>
    <p:sldId id="272" r:id="rId15"/>
    <p:sldId id="280" r:id="rId16"/>
    <p:sldId id="257" r:id="rId17"/>
    <p:sldId id="279" r:id="rId18"/>
    <p:sldId id="278" r:id="rId19"/>
    <p:sldId id="268" r:id="rId20"/>
    <p:sldId id="266" r:id="rId21"/>
    <p:sldId id="277" r:id="rId22"/>
    <p:sldId id="276" r:id="rId23"/>
    <p:sldId id="270" r:id="rId24"/>
    <p:sldId id="863" r:id="rId25"/>
    <p:sldId id="860" r:id="rId26"/>
    <p:sldId id="861" r:id="rId27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60546" autoAdjust="0"/>
  </p:normalViewPr>
  <p:slideViewPr>
    <p:cSldViewPr snapToGrid="0">
      <p:cViewPr varScale="1">
        <p:scale>
          <a:sx n="52" d="100"/>
          <a:sy n="52" d="100"/>
        </p:scale>
        <p:origin x="182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610226-001\Desktop\Kustf&#229;gelinv%20&#214;sterg&#246;tland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Tordmule</a:t>
            </a:r>
          </a:p>
        </c:rich>
      </c:tx>
      <c:layout>
        <c:manualLayout>
          <c:xMode val="edge"/>
          <c:yMode val="edge"/>
          <c:x val="0.41880461523506141"/>
          <c:y val="4.03225806451612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51857004142751"/>
          <c:y val="0.22983870967741934"/>
          <c:w val="0.77493093096435117"/>
          <c:h val="0.60483870967741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'Summor-diagram'!$B$1:$D$1</c:f>
              <c:numCache>
                <c:formatCode>General</c:formatCode>
                <c:ptCount val="3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</c:numCache>
            </c:numRef>
          </c:cat>
          <c:val>
            <c:numRef>
              <c:f>'Summor-diagram'!$B$35:$E$35</c:f>
              <c:numCache>
                <c:formatCode>General</c:formatCode>
                <c:ptCount val="4"/>
                <c:pt idx="0">
                  <c:v>120</c:v>
                </c:pt>
                <c:pt idx="1">
                  <c:v>219</c:v>
                </c:pt>
                <c:pt idx="2">
                  <c:v>404</c:v>
                </c:pt>
                <c:pt idx="3">
                  <c:v>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B-4CC5-AD31-613904CC7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258088"/>
        <c:axId val="1"/>
      </c:barChart>
      <c:catAx>
        <c:axId val="391258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584045584045586E-2"/>
              <c:y val="0.4314516129032258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1258088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Silvertärna</a:t>
            </a:r>
          </a:p>
        </c:rich>
      </c:tx>
      <c:layout>
        <c:manualLayout>
          <c:xMode val="edge"/>
          <c:yMode val="edge"/>
          <c:x val="0.40740860383905003"/>
          <c:y val="4.03225806451612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227976506790049"/>
          <c:y val="0.22983870967741934"/>
          <c:w val="0.75783686631072578"/>
          <c:h val="0.60483870967741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'Summor-diagram'!$B$34:$E$34</c:f>
              <c:numCache>
                <c:formatCode>General</c:formatCode>
                <c:ptCount val="4"/>
                <c:pt idx="0">
                  <c:v>393</c:v>
                </c:pt>
                <c:pt idx="1">
                  <c:v>1184</c:v>
                </c:pt>
                <c:pt idx="2">
                  <c:v>1713</c:v>
                </c:pt>
                <c:pt idx="3">
                  <c:v>2483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A8-487A-B150-B12DA61E8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493936"/>
        <c:axId val="1"/>
      </c:barChart>
      <c:catAx>
        <c:axId val="46849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584045584045586E-2"/>
              <c:y val="0.4314516129032258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468493936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Svärta</a:t>
            </a:r>
          </a:p>
        </c:rich>
      </c:tx>
      <c:layout>
        <c:manualLayout>
          <c:xMode val="edge"/>
          <c:yMode val="edge"/>
          <c:x val="0.44318256334463046"/>
          <c:y val="4.016064257028112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65934706163867"/>
          <c:y val="0.22891656044710265"/>
          <c:w val="0.7755692576588824"/>
          <c:h val="0.606428081184429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'Summor-diagram'!$B$16:$E$16</c:f>
              <c:numCache>
                <c:formatCode>General</c:formatCode>
                <c:ptCount val="4"/>
                <c:pt idx="0">
                  <c:v>228</c:v>
                </c:pt>
                <c:pt idx="1">
                  <c:v>84</c:v>
                </c:pt>
                <c:pt idx="2">
                  <c:v>135</c:v>
                </c:pt>
                <c:pt idx="3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B-4313-A820-985A8E01C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356928"/>
        <c:axId val="1"/>
      </c:barChart>
      <c:catAx>
        <c:axId val="3913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454560898334315E-2"/>
              <c:y val="0.429720562038178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1356928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Ejderkullar</a:t>
            </a:r>
          </a:p>
        </c:rich>
      </c:tx>
      <c:layout>
        <c:manualLayout>
          <c:xMode val="edge"/>
          <c:yMode val="edge"/>
          <c:x val="0.40131977550425246"/>
          <c:y val="3.999991899160752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13597733711048"/>
          <c:y val="0.22800044531336974"/>
          <c:w val="0.77620396600566577"/>
          <c:h val="0.608001187502319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'Summor-diagram'!$B$41:$E$41</c:f>
              <c:numCache>
                <c:formatCode>General</c:formatCode>
                <c:ptCount val="4"/>
                <c:pt idx="0">
                  <c:v>270</c:v>
                </c:pt>
                <c:pt idx="1">
                  <c:v>600</c:v>
                </c:pt>
                <c:pt idx="2">
                  <c:v>104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49-4304-A02B-A24A33FB8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456784"/>
        <c:axId val="1"/>
      </c:barChart>
      <c:catAx>
        <c:axId val="39545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325779036827198E-2"/>
              <c:y val="0.4320008398950130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5456784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Havstrut</a:t>
            </a:r>
          </a:p>
        </c:rich>
      </c:tx>
      <c:layout>
        <c:manualLayout>
          <c:xMode val="edge"/>
          <c:yMode val="edge"/>
          <c:x val="0.42776203966005666"/>
          <c:y val="4.016063781500996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13597733711048"/>
          <c:y val="0.22891656044710265"/>
          <c:w val="0.77620396600566577"/>
          <c:h val="0.606428081184429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'Summor-diagram'!$B$26:$E$26</c:f>
              <c:numCache>
                <c:formatCode>General</c:formatCode>
                <c:ptCount val="4"/>
                <c:pt idx="0">
                  <c:v>133</c:v>
                </c:pt>
                <c:pt idx="1">
                  <c:v>459</c:v>
                </c:pt>
                <c:pt idx="2">
                  <c:v>339</c:v>
                </c:pt>
                <c:pt idx="3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1-4210-9D60-4469462D0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582328"/>
        <c:axId val="1"/>
      </c:barChart>
      <c:catAx>
        <c:axId val="39158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325779036827198E-2"/>
              <c:y val="0.429720363901880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1582328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Silltrut</a:t>
            </a:r>
          </a:p>
        </c:rich>
      </c:tx>
      <c:layout>
        <c:manualLayout>
          <c:xMode val="edge"/>
          <c:yMode val="edge"/>
          <c:x val="0.44444564087608707"/>
          <c:y val="4.032248799088792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51857004142751"/>
          <c:y val="0.22983870967741934"/>
          <c:w val="0.77493093096435117"/>
          <c:h val="0.604838709677419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'Summor-diagram'!$B$27:$E$27</c:f>
              <c:numCache>
                <c:formatCode>General</c:formatCode>
                <c:ptCount val="4"/>
                <c:pt idx="0">
                  <c:v>175</c:v>
                </c:pt>
                <c:pt idx="1">
                  <c:v>27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03-45B8-9DDC-12CE26F85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255552"/>
        <c:axId val="1"/>
      </c:barChart>
      <c:catAx>
        <c:axId val="46825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584045584045586E-2"/>
              <c:y val="0.43145169118011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468255552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Knölsvan</a:t>
            </a:r>
          </a:p>
        </c:rich>
      </c:tx>
      <c:layout>
        <c:manualLayout>
          <c:xMode val="edge"/>
          <c:yMode val="edge"/>
          <c:x val="0.40509915014164305"/>
          <c:y val="0.0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13597733711048"/>
          <c:y val="0.22800044531336974"/>
          <c:w val="0.77620396600566577"/>
          <c:h val="0.608001187502319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'Summor-diagram'!$B$4:$E$4</c:f>
              <c:numCache>
                <c:formatCode>General</c:formatCode>
                <c:ptCount val="4"/>
                <c:pt idx="0">
                  <c:v>46</c:v>
                </c:pt>
                <c:pt idx="1">
                  <c:v>183</c:v>
                </c:pt>
                <c:pt idx="2">
                  <c:v>223</c:v>
                </c:pt>
                <c:pt idx="3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F4-4128-ABFC-C6B25E9AC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452192"/>
        <c:axId val="1"/>
      </c:barChart>
      <c:catAx>
        <c:axId val="39545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325779036827198E-2"/>
              <c:y val="0.4320008398950130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5452192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v-SE"/>
              <a:t>Roskarl</a:t>
            </a:r>
          </a:p>
        </c:rich>
      </c:tx>
      <c:layout>
        <c:manualLayout>
          <c:xMode val="edge"/>
          <c:yMode val="edge"/>
          <c:x val="0.40509915014164305"/>
          <c:y val="0.0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13597733711048"/>
          <c:y val="0.22416614534396428"/>
          <c:w val="0.77620396600566577"/>
          <c:h val="0.611835494709077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'Summor-diagram'!$B$1:$E$1</c:f>
              <c:numCache>
                <c:formatCode>General</c:formatCode>
                <c:ptCount val="4"/>
                <c:pt idx="0">
                  <c:v>1981</c:v>
                </c:pt>
                <c:pt idx="1">
                  <c:v>1997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'Summor-diagram'!$B$21:$E$21</c:f>
              <c:numCache>
                <c:formatCode>General</c:formatCode>
                <c:ptCount val="4"/>
                <c:pt idx="0">
                  <c:v>32</c:v>
                </c:pt>
                <c:pt idx="1">
                  <c:v>20</c:v>
                </c:pt>
                <c:pt idx="2">
                  <c:v>28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D2-4354-90BE-6E1379C24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589216"/>
        <c:axId val="1"/>
      </c:barChart>
      <c:catAx>
        <c:axId val="39158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/>
                  <a:t>Par/antal</a:t>
                </a:r>
              </a:p>
            </c:rich>
          </c:tx>
          <c:layout>
            <c:manualLayout>
              <c:xMode val="edge"/>
              <c:yMode val="edge"/>
              <c:x val="4.5325779036827198E-2"/>
              <c:y val="0.4320008398950130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391589216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CCFFCC"/>
    </a:solidFill>
    <a:ln w="3175">
      <a:solidFill>
        <a:srgbClr val="000000"/>
      </a:solidFill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045C5-FCC7-498B-8D63-D99FD308F00F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FEBD-CA0B-4C55-89EB-AED2AA81CD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0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worked</a:t>
            </a:r>
            <a:r>
              <a:rPr lang="sv-SE" dirty="0"/>
              <a:t> at CAB Östergötland, division </a:t>
            </a:r>
            <a:r>
              <a:rPr lang="sv-SE" dirty="0" err="1"/>
              <a:t>of</a:t>
            </a:r>
            <a:r>
              <a:rPr lang="sv-SE" dirty="0"/>
              <a:t> Nature </a:t>
            </a:r>
            <a:r>
              <a:rPr lang="sv-SE" dirty="0" err="1"/>
              <a:t>protection</a:t>
            </a:r>
            <a:r>
              <a:rPr lang="sv-SE" dirty="0"/>
              <a:t>, </a:t>
            </a:r>
            <a:r>
              <a:rPr lang="sv-SE" dirty="0" err="1"/>
              <a:t>since</a:t>
            </a:r>
            <a:r>
              <a:rPr lang="sv-SE" dirty="0"/>
              <a:t> 1993. I do revisions </a:t>
            </a:r>
            <a:r>
              <a:rPr lang="sv-SE" dirty="0" err="1"/>
              <a:t>of</a:t>
            </a:r>
            <a:r>
              <a:rPr lang="sv-SE" dirty="0"/>
              <a:t> Bird and </a:t>
            </a:r>
            <a:r>
              <a:rPr lang="sv-SE" dirty="0" err="1"/>
              <a:t>Seal</a:t>
            </a:r>
            <a:r>
              <a:rPr lang="sv-SE" dirty="0"/>
              <a:t> </a:t>
            </a:r>
            <a:r>
              <a:rPr lang="sv-SE" dirty="0" err="1"/>
              <a:t>sanctuaries</a:t>
            </a:r>
            <a:r>
              <a:rPr lang="sv-SE" dirty="0"/>
              <a:t> and </a:t>
            </a:r>
            <a:r>
              <a:rPr lang="sv-SE" dirty="0" err="1"/>
              <a:t>establish</a:t>
            </a:r>
            <a:r>
              <a:rPr lang="sv-SE" dirty="0"/>
              <a:t> new marine MPA, marine </a:t>
            </a:r>
            <a:r>
              <a:rPr lang="sv-SE" dirty="0" err="1"/>
              <a:t>mapping</a:t>
            </a:r>
            <a:r>
              <a:rPr lang="sv-SE" dirty="0"/>
              <a:t> and </a:t>
            </a:r>
            <a:r>
              <a:rPr lang="sv-SE" dirty="0" err="1"/>
              <a:t>monitoring</a:t>
            </a:r>
            <a:r>
              <a:rPr lang="sv-SE" dirty="0"/>
              <a:t> and </a:t>
            </a:r>
            <a:r>
              <a:rPr lang="sv-SE" dirty="0" err="1"/>
              <a:t>recently</a:t>
            </a:r>
            <a:r>
              <a:rPr lang="sv-SE" dirty="0"/>
              <a:t> I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handle</a:t>
            </a:r>
            <a:r>
              <a:rPr lang="sv-SE" dirty="0"/>
              <a:t> </a:t>
            </a:r>
            <a:r>
              <a:rPr lang="sv-SE" dirty="0" err="1"/>
              <a:t>fishing</a:t>
            </a:r>
            <a:r>
              <a:rPr lang="sv-SE" dirty="0"/>
              <a:t> </a:t>
            </a:r>
            <a:r>
              <a:rPr lang="sv-SE" dirty="0" err="1"/>
              <a:t>matters</a:t>
            </a:r>
            <a:r>
              <a:rPr lang="sv-SE" dirty="0"/>
              <a:t>. PHOTO: Vesa Jussila.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860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Velvet scooter (svärta) shows a general </a:t>
            </a:r>
            <a:r>
              <a:rPr lang="sv-SE" dirty="0" err="1"/>
              <a:t>decrease</a:t>
            </a:r>
            <a:r>
              <a:rPr lang="sv-SE" dirty="0"/>
              <a:t> in the Swedish central Baltic </a:t>
            </a:r>
            <a:r>
              <a:rPr lang="sv-SE" dirty="0" err="1"/>
              <a:t>coast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>
                <a:effectLst/>
              </a:rPr>
              <a:t>50–60 % the last 10–25 </a:t>
            </a:r>
            <a:r>
              <a:rPr lang="sv-SE" dirty="0" err="1">
                <a:effectLst/>
              </a:rPr>
              <a:t>years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Threats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are</a:t>
            </a:r>
            <a:r>
              <a:rPr lang="sv-SE" dirty="0">
                <a:effectLst/>
              </a:rPr>
              <a:t> predation (</a:t>
            </a:r>
            <a:r>
              <a:rPr lang="sv-SE" dirty="0" err="1">
                <a:effectLst/>
              </a:rPr>
              <a:t>American</a:t>
            </a:r>
            <a:r>
              <a:rPr lang="sv-SE" dirty="0">
                <a:effectLst/>
              </a:rPr>
              <a:t> Mink), </a:t>
            </a:r>
            <a:r>
              <a:rPr lang="sv-SE" dirty="0" err="1">
                <a:effectLst/>
              </a:rPr>
              <a:t>oil</a:t>
            </a:r>
            <a:r>
              <a:rPr lang="sv-SE" dirty="0">
                <a:effectLst/>
              </a:rPr>
              <a:t> spill, </a:t>
            </a:r>
            <a:r>
              <a:rPr lang="sv-SE" dirty="0" err="1">
                <a:effectLst/>
              </a:rPr>
              <a:t>turbid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water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disturbance</a:t>
            </a:r>
            <a:r>
              <a:rPr lang="sv-SE" dirty="0">
                <a:effectLst/>
              </a:rPr>
              <a:t> (</a:t>
            </a:r>
            <a:r>
              <a:rPr lang="sv-SE" dirty="0" err="1">
                <a:effectLst/>
              </a:rPr>
              <a:t>boat-tourism</a:t>
            </a:r>
            <a:r>
              <a:rPr lang="sv-SE" dirty="0">
                <a:effectLst/>
              </a:rPr>
              <a:t>). </a:t>
            </a:r>
            <a:r>
              <a:rPr lang="sv-SE" dirty="0" err="1">
                <a:effectLst/>
              </a:rPr>
              <a:t>Needs</a:t>
            </a:r>
            <a:r>
              <a:rPr lang="sv-SE" dirty="0">
                <a:effectLst/>
              </a:rPr>
              <a:t> small </a:t>
            </a:r>
            <a:r>
              <a:rPr lang="sv-SE" dirty="0" err="1">
                <a:effectLst/>
              </a:rPr>
              <a:t>bushes</a:t>
            </a:r>
            <a:r>
              <a:rPr lang="sv-SE" dirty="0">
                <a:effectLst/>
              </a:rPr>
              <a:t> or </a:t>
            </a:r>
            <a:r>
              <a:rPr lang="sv-SE" dirty="0" err="1">
                <a:effectLst/>
              </a:rPr>
              <a:t>high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grass</a:t>
            </a:r>
            <a:r>
              <a:rPr lang="sv-SE" dirty="0">
                <a:effectLst/>
              </a:rPr>
              <a:t> as </a:t>
            </a:r>
            <a:r>
              <a:rPr lang="sv-SE" dirty="0" err="1">
                <a:effectLst/>
              </a:rPr>
              <a:t>nest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shelter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Breeding</a:t>
            </a:r>
            <a:r>
              <a:rPr lang="sv-SE" dirty="0">
                <a:effectLst/>
              </a:rPr>
              <a:t> in </a:t>
            </a:r>
            <a:r>
              <a:rPr lang="sv-SE" dirty="0" err="1">
                <a:effectLst/>
              </a:rPr>
              <a:t>colonies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of</a:t>
            </a:r>
            <a:r>
              <a:rPr lang="sv-SE" dirty="0">
                <a:effectLst/>
              </a:rPr>
              <a:t> Gulls </a:t>
            </a:r>
            <a:r>
              <a:rPr lang="sv-SE" dirty="0" err="1">
                <a:effectLst/>
              </a:rPr>
              <a:t>favorable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Dives</a:t>
            </a:r>
            <a:r>
              <a:rPr lang="sv-SE" dirty="0">
                <a:effectLst/>
              </a:rPr>
              <a:t> for </a:t>
            </a:r>
            <a:r>
              <a:rPr lang="sv-SE" dirty="0" err="1">
                <a:effectLst/>
              </a:rPr>
              <a:t>mussels</a:t>
            </a:r>
            <a:r>
              <a:rPr lang="sv-SE" dirty="0">
                <a:effectLst/>
              </a:rPr>
              <a:t> (musslor) and </a:t>
            </a:r>
            <a:r>
              <a:rPr lang="sv-SE" dirty="0" err="1">
                <a:effectLst/>
              </a:rPr>
              <a:t>invertebrates</a:t>
            </a:r>
            <a:r>
              <a:rPr lang="sv-SE" dirty="0">
                <a:effectLst/>
              </a:rPr>
              <a:t>. </a:t>
            </a:r>
            <a:r>
              <a:rPr lang="sv-SE" sz="1200" dirty="0"/>
              <a:t>PHOTO: Ulrik Lötberg.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04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Eider (ejder) shows a </a:t>
            </a:r>
            <a:r>
              <a:rPr lang="sv-SE" sz="1200" dirty="0" err="1"/>
              <a:t>very</a:t>
            </a:r>
            <a:r>
              <a:rPr lang="sv-SE" sz="1200" dirty="0"/>
              <a:t> strong </a:t>
            </a:r>
            <a:r>
              <a:rPr lang="sv-SE" sz="1200" dirty="0" err="1"/>
              <a:t>decrease</a:t>
            </a:r>
            <a:r>
              <a:rPr lang="sv-SE" sz="1200" dirty="0"/>
              <a:t> in the </a:t>
            </a:r>
            <a:r>
              <a:rPr lang="sv-SE" sz="1200" dirty="0" err="1"/>
              <a:t>latest</a:t>
            </a:r>
            <a:r>
              <a:rPr lang="sv-SE" sz="1200" dirty="0"/>
              <a:t> </a:t>
            </a:r>
            <a:r>
              <a:rPr lang="sv-SE" sz="1200" dirty="0" err="1"/>
              <a:t>years</a:t>
            </a:r>
            <a:r>
              <a:rPr lang="sv-SE" sz="1200" dirty="0"/>
              <a:t>. </a:t>
            </a:r>
            <a:r>
              <a:rPr lang="sv-SE" sz="1200" dirty="0" err="1"/>
              <a:t>We</a:t>
            </a:r>
            <a:r>
              <a:rPr lang="sv-SE" sz="1200" dirty="0"/>
              <a:t> </a:t>
            </a:r>
            <a:r>
              <a:rPr lang="sv-SE" sz="1200" dirty="0" err="1"/>
              <a:t>see</a:t>
            </a:r>
            <a:r>
              <a:rPr lang="sv-SE" sz="1200" dirty="0"/>
              <a:t> </a:t>
            </a:r>
            <a:r>
              <a:rPr lang="sv-SE" sz="1200" dirty="0" err="1"/>
              <a:t>extremely</a:t>
            </a:r>
            <a:r>
              <a:rPr lang="sv-SE" sz="1200" dirty="0"/>
              <a:t> </a:t>
            </a:r>
            <a:r>
              <a:rPr lang="sv-SE" sz="1200" dirty="0" err="1"/>
              <a:t>few</a:t>
            </a:r>
            <a:r>
              <a:rPr lang="sv-SE" sz="1200" dirty="0"/>
              <a:t> </a:t>
            </a:r>
            <a:r>
              <a:rPr lang="sv-SE" sz="1200" dirty="0" err="1"/>
              <a:t>clutches</a:t>
            </a:r>
            <a:r>
              <a:rPr lang="sv-SE" sz="1200" dirty="0"/>
              <a:t> in the </a:t>
            </a:r>
            <a:r>
              <a:rPr lang="sv-SE" sz="1200" dirty="0" err="1"/>
              <a:t>water</a:t>
            </a:r>
            <a:r>
              <a:rPr lang="sv-SE" sz="1200" dirty="0"/>
              <a:t> in recent </a:t>
            </a:r>
            <a:r>
              <a:rPr lang="sv-SE" sz="1200" dirty="0" err="1"/>
              <a:t>years</a:t>
            </a:r>
            <a:r>
              <a:rPr lang="sv-SE" sz="1200" dirty="0"/>
              <a:t>. </a:t>
            </a:r>
            <a:r>
              <a:rPr lang="sv-SE" sz="1200" dirty="0" err="1"/>
              <a:t>Preferrably</a:t>
            </a:r>
            <a:r>
              <a:rPr lang="sv-SE" sz="1200" dirty="0"/>
              <a:t> </a:t>
            </a:r>
            <a:r>
              <a:rPr lang="sv-SE" sz="1200" dirty="0" err="1"/>
              <a:t>hide</a:t>
            </a:r>
            <a:r>
              <a:rPr lang="sv-SE" sz="1200" dirty="0"/>
              <a:t> </a:t>
            </a:r>
            <a:r>
              <a:rPr lang="sv-SE" sz="1200" dirty="0" err="1"/>
              <a:t>its</a:t>
            </a:r>
            <a:r>
              <a:rPr lang="sv-SE" sz="1200" dirty="0"/>
              <a:t> </a:t>
            </a:r>
            <a:r>
              <a:rPr lang="sv-SE" sz="1200" dirty="0" err="1"/>
              <a:t>nests</a:t>
            </a:r>
            <a:r>
              <a:rPr lang="sv-SE" sz="1200" dirty="0"/>
              <a:t> in </a:t>
            </a:r>
            <a:r>
              <a:rPr lang="sv-SE" sz="1200" dirty="0" err="1"/>
              <a:t>grass</a:t>
            </a:r>
            <a:r>
              <a:rPr lang="sv-SE" sz="1200" dirty="0"/>
              <a:t> or under a bush. </a:t>
            </a:r>
            <a:r>
              <a:rPr lang="sv-SE" sz="1200" dirty="0" err="1"/>
              <a:t>Feed</a:t>
            </a:r>
            <a:r>
              <a:rPr lang="sv-SE" sz="1200" dirty="0"/>
              <a:t> on </a:t>
            </a:r>
            <a:r>
              <a:rPr lang="sv-SE" sz="1200" dirty="0" err="1"/>
              <a:t>Blue</a:t>
            </a:r>
            <a:r>
              <a:rPr lang="sv-SE" sz="1200" dirty="0"/>
              <a:t> </a:t>
            </a:r>
            <a:r>
              <a:rPr lang="sv-SE" sz="1200" dirty="0" err="1"/>
              <a:t>mussels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about</a:t>
            </a:r>
            <a:r>
              <a:rPr lang="sv-SE" sz="1200" dirty="0"/>
              <a:t> 17-18 mm in </a:t>
            </a:r>
            <a:r>
              <a:rPr lang="sv-SE" sz="1200" dirty="0" err="1"/>
              <a:t>size</a:t>
            </a:r>
            <a:r>
              <a:rPr lang="sv-SE" sz="1200" dirty="0"/>
              <a:t>. </a:t>
            </a:r>
            <a:r>
              <a:rPr lang="sv-SE" sz="1200" dirty="0" err="1"/>
              <a:t>Blue</a:t>
            </a:r>
            <a:r>
              <a:rPr lang="sv-SE" sz="1200" dirty="0"/>
              <a:t> </a:t>
            </a:r>
            <a:r>
              <a:rPr lang="sv-SE" sz="1200" dirty="0" err="1"/>
              <a:t>mussels</a:t>
            </a:r>
            <a:r>
              <a:rPr lang="sv-SE" sz="1200" dirty="0"/>
              <a:t> </a:t>
            </a:r>
            <a:r>
              <a:rPr lang="sv-SE" sz="1200" dirty="0" err="1"/>
              <a:t>have</a:t>
            </a:r>
            <a:r>
              <a:rPr lang="sv-SE" sz="1200" dirty="0"/>
              <a:t> </a:t>
            </a:r>
            <a:r>
              <a:rPr lang="sv-SE" sz="1200" dirty="0" err="1"/>
              <a:t>increased</a:t>
            </a:r>
            <a:r>
              <a:rPr lang="sv-SE" sz="1200" dirty="0"/>
              <a:t> in </a:t>
            </a:r>
            <a:r>
              <a:rPr lang="sv-SE" sz="1200" dirty="0" err="1"/>
              <a:t>numbers</a:t>
            </a:r>
            <a:r>
              <a:rPr lang="sv-SE" sz="1200" dirty="0"/>
              <a:t> in late 1900 </a:t>
            </a:r>
            <a:r>
              <a:rPr lang="sv-SE" sz="1200" dirty="0" err="1"/>
              <a:t>century</a:t>
            </a:r>
            <a:r>
              <a:rPr lang="sv-SE" sz="1200" dirty="0"/>
              <a:t>. In </a:t>
            </a:r>
            <a:r>
              <a:rPr lang="sv-SE" sz="1200" dirty="0" err="1"/>
              <a:t>winter</a:t>
            </a:r>
            <a:r>
              <a:rPr lang="sv-SE" sz="1200" dirty="0"/>
              <a:t> </a:t>
            </a:r>
            <a:r>
              <a:rPr lang="sv-SE" sz="1200" dirty="0" err="1"/>
              <a:t>they</a:t>
            </a:r>
            <a:r>
              <a:rPr lang="sv-SE" sz="1200" dirty="0"/>
              <a:t> </a:t>
            </a:r>
            <a:r>
              <a:rPr lang="sv-SE" sz="1200" dirty="0" err="1"/>
              <a:t>need</a:t>
            </a:r>
            <a:r>
              <a:rPr lang="sv-SE" sz="1200" dirty="0"/>
              <a:t> to </a:t>
            </a:r>
            <a:r>
              <a:rPr lang="sv-SE" sz="1200" dirty="0" err="1"/>
              <a:t>eat</a:t>
            </a:r>
            <a:r>
              <a:rPr lang="sv-SE" sz="1200" dirty="0"/>
              <a:t> </a:t>
            </a:r>
            <a:r>
              <a:rPr lang="sv-SE" sz="1200" dirty="0" err="1"/>
              <a:t>mussels</a:t>
            </a:r>
            <a:r>
              <a:rPr lang="sv-SE" sz="1200" dirty="0"/>
              <a:t> in </a:t>
            </a:r>
            <a:r>
              <a:rPr lang="sv-SE" sz="1200" dirty="0" err="1"/>
              <a:t>quantities</a:t>
            </a:r>
            <a:r>
              <a:rPr lang="sv-SE" sz="1200" dirty="0"/>
              <a:t> </a:t>
            </a:r>
            <a:r>
              <a:rPr lang="sv-SE" sz="1200" dirty="0" err="1"/>
              <a:t>equal</a:t>
            </a:r>
            <a:r>
              <a:rPr lang="sv-SE" sz="1200" dirty="0"/>
              <a:t> to </a:t>
            </a:r>
            <a:r>
              <a:rPr lang="sv-SE" sz="1200" dirty="0" err="1"/>
              <a:t>their</a:t>
            </a:r>
            <a:r>
              <a:rPr lang="sv-SE" sz="1200" dirty="0"/>
              <a:t> </a:t>
            </a:r>
            <a:r>
              <a:rPr lang="sv-SE" sz="1200" dirty="0" err="1"/>
              <a:t>body</a:t>
            </a:r>
            <a:r>
              <a:rPr lang="sv-SE" sz="1200" dirty="0"/>
              <a:t> </a:t>
            </a:r>
            <a:r>
              <a:rPr lang="sv-SE" sz="1200" dirty="0" err="1"/>
              <a:t>mass</a:t>
            </a:r>
            <a:r>
              <a:rPr lang="sv-SE" sz="1200" dirty="0"/>
              <a:t> per </a:t>
            </a:r>
            <a:r>
              <a:rPr lang="sv-SE" sz="1200" dirty="0" err="1"/>
              <a:t>day</a:t>
            </a:r>
            <a:r>
              <a:rPr lang="sv-SE" sz="1200" dirty="0"/>
              <a:t>…</a:t>
            </a:r>
          </a:p>
          <a:p>
            <a:r>
              <a:rPr lang="sv-SE" sz="1200" dirty="0" err="1"/>
              <a:t>Threats</a:t>
            </a:r>
            <a:r>
              <a:rPr lang="sv-SE" sz="1200" dirty="0"/>
              <a:t>: predation (Mink and Sea Eagle) , bias in sex-</a:t>
            </a:r>
            <a:r>
              <a:rPr lang="sv-SE" sz="1200" dirty="0" err="1"/>
              <a:t>ratio</a:t>
            </a:r>
            <a:r>
              <a:rPr lang="sv-SE" sz="1200" dirty="0"/>
              <a:t> 40-60 % (less </a:t>
            </a:r>
            <a:r>
              <a:rPr lang="sv-SE" sz="1200" dirty="0" err="1"/>
              <a:t>females</a:t>
            </a:r>
            <a:r>
              <a:rPr lang="sv-SE" sz="1200" dirty="0"/>
              <a:t>), </a:t>
            </a:r>
            <a:r>
              <a:rPr lang="sv-SE" sz="1200" dirty="0" err="1"/>
              <a:t>eutrophication</a:t>
            </a:r>
            <a:r>
              <a:rPr lang="sv-SE" sz="1200" dirty="0"/>
              <a:t>, </a:t>
            </a:r>
            <a:r>
              <a:rPr lang="sv-SE" sz="1200" dirty="0" err="1"/>
              <a:t>climate</a:t>
            </a:r>
            <a:r>
              <a:rPr lang="sv-SE" sz="1200" dirty="0"/>
              <a:t> </a:t>
            </a:r>
            <a:r>
              <a:rPr lang="sv-SE" sz="1200" dirty="0" err="1"/>
              <a:t>changes</a:t>
            </a:r>
            <a:r>
              <a:rPr lang="sv-SE" sz="1200" dirty="0"/>
              <a:t>, lack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thiamine</a:t>
            </a:r>
            <a:r>
              <a:rPr lang="sv-SE" sz="1200" dirty="0"/>
              <a:t>, less </a:t>
            </a:r>
            <a:r>
              <a:rPr lang="sv-SE" sz="1200" dirty="0" err="1"/>
              <a:t>yeld</a:t>
            </a:r>
            <a:r>
              <a:rPr lang="sv-SE" sz="1200" dirty="0"/>
              <a:t> per </a:t>
            </a:r>
            <a:r>
              <a:rPr lang="sv-SE" sz="1200" dirty="0" err="1"/>
              <a:t>musslel</a:t>
            </a:r>
            <a:r>
              <a:rPr lang="sv-SE" sz="1200" dirty="0"/>
              <a:t>, mussel-</a:t>
            </a:r>
            <a:r>
              <a:rPr lang="sv-SE" sz="1200" dirty="0" err="1"/>
              <a:t>fishing</a:t>
            </a:r>
            <a:r>
              <a:rPr lang="sv-SE" sz="1200" dirty="0"/>
              <a:t> in </a:t>
            </a:r>
            <a:r>
              <a:rPr lang="sv-SE" sz="1200" dirty="0" err="1"/>
              <a:t>winter</a:t>
            </a:r>
            <a:r>
              <a:rPr lang="sv-SE" sz="1200" dirty="0"/>
              <a:t> </a:t>
            </a:r>
            <a:r>
              <a:rPr lang="sv-SE" sz="1200" dirty="0" err="1"/>
              <a:t>quarters</a:t>
            </a:r>
            <a:r>
              <a:rPr lang="sv-SE" sz="1200" dirty="0"/>
              <a:t>, eg. DK) and </a:t>
            </a:r>
            <a:r>
              <a:rPr lang="sv-SE" sz="1200" dirty="0" err="1"/>
              <a:t>maybe</a:t>
            </a:r>
            <a:r>
              <a:rPr lang="sv-SE" sz="1200" dirty="0"/>
              <a:t> access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food</a:t>
            </a:r>
            <a:r>
              <a:rPr lang="sv-SE" sz="1200" dirty="0"/>
              <a:t> (</a:t>
            </a:r>
            <a:r>
              <a:rPr lang="sv-SE" sz="1200" dirty="0" err="1"/>
              <a:t>mainly</a:t>
            </a:r>
            <a:r>
              <a:rPr lang="sv-SE" sz="1200" dirty="0"/>
              <a:t> </a:t>
            </a:r>
            <a:r>
              <a:rPr lang="sv-SE" sz="1200" i="1" dirty="0" err="1"/>
              <a:t>Crustaceans</a:t>
            </a:r>
            <a:r>
              <a:rPr lang="sv-SE" sz="1200" dirty="0"/>
              <a:t>) for the </a:t>
            </a:r>
            <a:r>
              <a:rPr lang="sv-SE" sz="1200" dirty="0" err="1"/>
              <a:t>youngs</a:t>
            </a:r>
            <a:r>
              <a:rPr lang="sv-SE" sz="1200" dirty="0"/>
              <a:t>. </a:t>
            </a:r>
            <a:r>
              <a:rPr lang="sv-SE" sz="1200" dirty="0" err="1"/>
              <a:t>We</a:t>
            </a:r>
            <a:r>
              <a:rPr lang="sv-SE" sz="1200" dirty="0"/>
              <a:t> </a:t>
            </a:r>
            <a:r>
              <a:rPr lang="sv-SE" sz="1200" dirty="0" err="1"/>
              <a:t>shal</a:t>
            </a:r>
            <a:r>
              <a:rPr lang="sv-SE" sz="1200" dirty="0"/>
              <a:t> </a:t>
            </a:r>
            <a:r>
              <a:rPr lang="sv-SE" sz="1200" dirty="0" err="1"/>
              <a:t>though</a:t>
            </a:r>
            <a:r>
              <a:rPr lang="sv-SE" sz="1200" dirty="0"/>
              <a:t> </a:t>
            </a:r>
            <a:r>
              <a:rPr lang="sv-SE" sz="1200" dirty="0" err="1"/>
              <a:t>remember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the Eider </a:t>
            </a:r>
            <a:r>
              <a:rPr lang="sv-SE" sz="1200" dirty="0" err="1"/>
              <a:t>was</a:t>
            </a:r>
            <a:r>
              <a:rPr lang="sv-SE" sz="1200" dirty="0"/>
              <a:t> not so common in the </a:t>
            </a:r>
            <a:r>
              <a:rPr lang="sv-SE" sz="1200" dirty="0" err="1"/>
              <a:t>early</a:t>
            </a:r>
            <a:r>
              <a:rPr lang="sv-SE" sz="1200" dirty="0"/>
              <a:t> 1900s. So the Eider has </a:t>
            </a:r>
            <a:r>
              <a:rPr lang="sv-SE" sz="1200" dirty="0" err="1"/>
              <a:t>increased</a:t>
            </a:r>
            <a:r>
              <a:rPr lang="sv-SE" sz="1200" dirty="0"/>
              <a:t> and </a:t>
            </a:r>
            <a:r>
              <a:rPr lang="sv-SE" sz="1200" dirty="0" err="1"/>
              <a:t>then</a:t>
            </a:r>
            <a:r>
              <a:rPr lang="sv-SE" sz="1200" dirty="0"/>
              <a:t> </a:t>
            </a:r>
            <a:r>
              <a:rPr lang="sv-SE" sz="1200" dirty="0" err="1"/>
              <a:t>decrased</a:t>
            </a:r>
            <a:r>
              <a:rPr lang="sv-SE" sz="1200" dirty="0"/>
              <a:t>. In general over the last 50 </a:t>
            </a:r>
            <a:r>
              <a:rPr lang="sv-SE" sz="1200" dirty="0" err="1"/>
              <a:t>years</a:t>
            </a:r>
            <a:r>
              <a:rPr lang="sv-SE" sz="1200" dirty="0"/>
              <a:t> the </a:t>
            </a:r>
            <a:r>
              <a:rPr lang="sv-SE" sz="1200" dirty="0" err="1"/>
              <a:t>curves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Eiderpoulation</a:t>
            </a:r>
            <a:r>
              <a:rPr lang="sv-SE" sz="1200" dirty="0"/>
              <a:t> and </a:t>
            </a:r>
            <a:r>
              <a:rPr lang="sv-SE" sz="1200" dirty="0" err="1"/>
              <a:t>eutrophication</a:t>
            </a:r>
            <a:r>
              <a:rPr lang="sv-SE" sz="1200" dirty="0"/>
              <a:t> shows </a:t>
            </a:r>
            <a:r>
              <a:rPr lang="sv-SE" sz="1200" dirty="0" err="1"/>
              <a:t>consitency</a:t>
            </a:r>
            <a:r>
              <a:rPr lang="sv-SE" sz="1200" dirty="0"/>
              <a:t>…PHOTO: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102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Herring</a:t>
            </a:r>
            <a:r>
              <a:rPr lang="sv-SE" dirty="0"/>
              <a:t> Gull (gråtrut) </a:t>
            </a:r>
            <a:r>
              <a:rPr lang="sv-SE" i="1" dirty="0" err="1"/>
              <a:t>Larus</a:t>
            </a:r>
            <a:r>
              <a:rPr lang="sv-SE" i="1" dirty="0"/>
              <a:t> </a:t>
            </a:r>
            <a:r>
              <a:rPr lang="sv-SE" i="1" dirty="0" err="1"/>
              <a:t>argentatus</a:t>
            </a:r>
            <a:r>
              <a:rPr lang="sv-SE" i="1" dirty="0"/>
              <a:t> </a:t>
            </a:r>
            <a:r>
              <a:rPr lang="sv-SE" i="0" dirty="0"/>
              <a:t>NT</a:t>
            </a:r>
            <a:r>
              <a:rPr lang="sv-SE" i="1" dirty="0"/>
              <a:t>, </a:t>
            </a:r>
            <a:r>
              <a:rPr lang="sv-SE" dirty="0"/>
              <a:t>shows a strong </a:t>
            </a:r>
            <a:r>
              <a:rPr lang="sv-SE" dirty="0" err="1"/>
              <a:t>decline</a:t>
            </a:r>
            <a:r>
              <a:rPr lang="sv-SE" dirty="0"/>
              <a:t> </a:t>
            </a:r>
            <a:r>
              <a:rPr lang="sv-SE" dirty="0" err="1"/>
              <a:t>along</a:t>
            </a:r>
            <a:r>
              <a:rPr lang="sv-SE" dirty="0"/>
              <a:t> Swedish central Baltic </a:t>
            </a:r>
            <a:r>
              <a:rPr lang="sv-SE" dirty="0" err="1"/>
              <a:t>coast</a:t>
            </a:r>
            <a:r>
              <a:rPr lang="sv-SE" dirty="0"/>
              <a:t>. Breeds </a:t>
            </a:r>
            <a:r>
              <a:rPr lang="sv-SE" dirty="0" err="1"/>
              <a:t>generally</a:t>
            </a:r>
            <a:r>
              <a:rPr lang="sv-SE" dirty="0"/>
              <a:t> in </a:t>
            </a:r>
            <a:r>
              <a:rPr lang="sv-SE" dirty="0" err="1"/>
              <a:t>colonies</a:t>
            </a:r>
            <a:r>
              <a:rPr lang="sv-SE" dirty="0"/>
              <a:t> </a:t>
            </a:r>
            <a:r>
              <a:rPr lang="sv-SE" dirty="0" err="1"/>
              <a:t>often</a:t>
            </a:r>
            <a:r>
              <a:rPr lang="sv-SE" dirty="0"/>
              <a:t> </a:t>
            </a:r>
            <a:r>
              <a:rPr lang="sv-SE" dirty="0" err="1"/>
              <a:t>associated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 species, </a:t>
            </a:r>
            <a:r>
              <a:rPr lang="sv-SE" dirty="0" err="1"/>
              <a:t>often</a:t>
            </a:r>
            <a:r>
              <a:rPr lang="sv-SE" dirty="0"/>
              <a:t> on </a:t>
            </a:r>
            <a:r>
              <a:rPr lang="sv-SE" dirty="0" err="1"/>
              <a:t>rocky</a:t>
            </a:r>
            <a:r>
              <a:rPr lang="sv-SE" dirty="0"/>
              <a:t> and </a:t>
            </a:r>
            <a:r>
              <a:rPr lang="sv-SE" dirty="0" err="1"/>
              <a:t>tree-free</a:t>
            </a:r>
            <a:r>
              <a:rPr lang="sv-SE" dirty="0"/>
              <a:t> </a:t>
            </a:r>
            <a:r>
              <a:rPr lang="sv-SE" dirty="0" err="1"/>
              <a:t>skerries</a:t>
            </a:r>
            <a:r>
              <a:rPr lang="sv-SE" dirty="0"/>
              <a:t>. </a:t>
            </a:r>
            <a:r>
              <a:rPr lang="sv-SE" dirty="0" err="1"/>
              <a:t>Omnivourus</a:t>
            </a:r>
            <a:r>
              <a:rPr lang="sv-SE" dirty="0"/>
              <a:t> –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>
                <a:effectLst/>
              </a:rPr>
              <a:t>fish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dumped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fish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fishwaste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rodents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birds</a:t>
            </a:r>
            <a:r>
              <a:rPr lang="sv-SE" dirty="0">
                <a:effectLst/>
              </a:rPr>
              <a:t> and eggs, human </a:t>
            </a:r>
            <a:r>
              <a:rPr lang="sv-SE" dirty="0" err="1">
                <a:effectLst/>
              </a:rPr>
              <a:t>waste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frogs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worms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mussels</a:t>
            </a:r>
            <a:r>
              <a:rPr lang="sv-SE" dirty="0">
                <a:effectLst/>
              </a:rPr>
              <a:t>, </a:t>
            </a:r>
            <a:r>
              <a:rPr lang="sv-SE" dirty="0" err="1">
                <a:effectLst/>
              </a:rPr>
              <a:t>seeds</a:t>
            </a:r>
            <a:r>
              <a:rPr lang="sv-SE" dirty="0">
                <a:effectLst/>
              </a:rPr>
              <a:t>. 30-years </a:t>
            </a:r>
            <a:r>
              <a:rPr lang="sv-SE" dirty="0" err="1">
                <a:effectLst/>
              </a:rPr>
              <a:t>ago</a:t>
            </a:r>
            <a:r>
              <a:rPr lang="sv-SE" dirty="0">
                <a:effectLst/>
              </a:rPr>
              <a:t> human </a:t>
            </a:r>
            <a:r>
              <a:rPr lang="sv-SE" dirty="0" err="1">
                <a:effectLst/>
              </a:rPr>
              <a:t>waste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waste</a:t>
            </a:r>
            <a:r>
              <a:rPr lang="sv-SE" dirty="0">
                <a:effectLst/>
              </a:rPr>
              <a:t> from </a:t>
            </a:r>
            <a:r>
              <a:rPr lang="sv-SE" dirty="0" err="1">
                <a:effectLst/>
              </a:rPr>
              <a:t>comercial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fishing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was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important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food</a:t>
            </a:r>
            <a:r>
              <a:rPr lang="sv-SE" dirty="0">
                <a:effectLst/>
              </a:rPr>
              <a:t> source. </a:t>
            </a:r>
            <a:r>
              <a:rPr lang="sv-SE" dirty="0" err="1">
                <a:effectLst/>
              </a:rPr>
              <a:t>Threats</a:t>
            </a:r>
            <a:r>
              <a:rPr lang="sv-SE" dirty="0">
                <a:effectLst/>
              </a:rPr>
              <a:t>: less </a:t>
            </a:r>
            <a:r>
              <a:rPr lang="sv-SE" dirty="0" err="1">
                <a:effectLst/>
              </a:rPr>
              <a:t>waste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available</a:t>
            </a:r>
            <a:r>
              <a:rPr lang="sv-SE" dirty="0">
                <a:effectLst/>
              </a:rPr>
              <a:t>, lack </a:t>
            </a:r>
            <a:r>
              <a:rPr lang="sv-SE" dirty="0" err="1">
                <a:effectLst/>
              </a:rPr>
              <a:t>of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thiamine</a:t>
            </a:r>
            <a:r>
              <a:rPr lang="sv-SE" dirty="0">
                <a:effectLst/>
              </a:rPr>
              <a:t> (B1). The species is </a:t>
            </a:r>
            <a:r>
              <a:rPr lang="sv-SE" dirty="0" err="1">
                <a:effectLst/>
              </a:rPr>
              <a:t>important</a:t>
            </a:r>
            <a:r>
              <a:rPr lang="sv-SE" dirty="0">
                <a:effectLst/>
              </a:rPr>
              <a:t> as </a:t>
            </a:r>
            <a:r>
              <a:rPr lang="sv-SE" dirty="0" err="1">
                <a:effectLst/>
              </a:rPr>
              <a:t>their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colonies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attracts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other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breeding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seabirds</a:t>
            </a:r>
            <a:r>
              <a:rPr lang="sv-SE" dirty="0">
                <a:effectLst/>
              </a:rPr>
              <a:t>. </a:t>
            </a:r>
            <a:r>
              <a:rPr lang="sv-SE" sz="1200" dirty="0"/>
              <a:t>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34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a general </a:t>
            </a:r>
            <a:r>
              <a:rPr lang="sv-SE" dirty="0" err="1"/>
              <a:t>decline</a:t>
            </a:r>
            <a:r>
              <a:rPr lang="sv-SE" dirty="0"/>
              <a:t> in the </a:t>
            </a:r>
            <a:r>
              <a:rPr lang="sv-SE" dirty="0" err="1"/>
              <a:t>three</a:t>
            </a:r>
            <a:r>
              <a:rPr lang="sv-SE" dirty="0"/>
              <a:t> species </a:t>
            </a:r>
            <a:r>
              <a:rPr lang="sv-SE" dirty="0" err="1"/>
              <a:t>of</a:t>
            </a:r>
            <a:r>
              <a:rPr lang="sv-SE" dirty="0"/>
              <a:t> Gulls in Östergötland</a:t>
            </a:r>
            <a:r>
              <a:rPr lang="sv-SE" b="0" dirty="0"/>
              <a:t>. </a:t>
            </a:r>
            <a:r>
              <a:rPr lang="sv-SE" b="0" dirty="0" err="1"/>
              <a:t>Great</a:t>
            </a:r>
            <a:r>
              <a:rPr lang="sv-SE" b="0" dirty="0"/>
              <a:t> Black-</a:t>
            </a:r>
            <a:r>
              <a:rPr lang="sv-SE" b="0" dirty="0" err="1"/>
              <a:t>backed</a:t>
            </a:r>
            <a:r>
              <a:rPr lang="sv-SE" b="0" dirty="0"/>
              <a:t> Gull (havstrut), </a:t>
            </a:r>
            <a:r>
              <a:rPr lang="sv-SE" b="0" dirty="0" err="1"/>
              <a:t>Lesser</a:t>
            </a:r>
            <a:r>
              <a:rPr lang="sv-SE" b="0" dirty="0"/>
              <a:t> Black-</a:t>
            </a:r>
            <a:r>
              <a:rPr lang="sv-SE" b="0" dirty="0" err="1"/>
              <a:t>backed</a:t>
            </a:r>
            <a:r>
              <a:rPr lang="sv-SE" b="0" dirty="0"/>
              <a:t> Gull (silltrut) and </a:t>
            </a:r>
            <a:r>
              <a:rPr lang="sv-SE" b="0" dirty="0" err="1"/>
              <a:t>Herring</a:t>
            </a:r>
            <a:r>
              <a:rPr lang="sv-SE" b="0" dirty="0"/>
              <a:t> Gull (gråtrut). </a:t>
            </a:r>
            <a:r>
              <a:rPr lang="sv-SE" b="0" dirty="0" err="1"/>
              <a:t>Great</a:t>
            </a:r>
            <a:r>
              <a:rPr lang="sv-SE" b="0" dirty="0"/>
              <a:t> Black-</a:t>
            </a:r>
            <a:r>
              <a:rPr lang="sv-SE" b="0" dirty="0" err="1"/>
              <a:t>backed</a:t>
            </a:r>
            <a:r>
              <a:rPr lang="sv-SE" b="0" dirty="0"/>
              <a:t> Gull has </a:t>
            </a:r>
            <a:r>
              <a:rPr lang="sv-SE" b="0" dirty="0" err="1"/>
              <a:t>decreased</a:t>
            </a:r>
            <a:r>
              <a:rPr lang="sv-SE" b="0" dirty="0"/>
              <a:t> 50 % in 20 </a:t>
            </a:r>
            <a:r>
              <a:rPr lang="sv-SE" b="0" dirty="0" err="1"/>
              <a:t>years</a:t>
            </a:r>
            <a:r>
              <a:rPr lang="sv-SE" b="0" dirty="0"/>
              <a:t>. </a:t>
            </a:r>
            <a:r>
              <a:rPr lang="sv-SE" b="0" dirty="0" err="1"/>
              <a:t>We</a:t>
            </a:r>
            <a:r>
              <a:rPr lang="sv-SE" b="0" dirty="0"/>
              <a:t> </a:t>
            </a:r>
            <a:r>
              <a:rPr lang="sv-SE" b="0" dirty="0" err="1"/>
              <a:t>have</a:t>
            </a:r>
            <a:r>
              <a:rPr lang="sv-SE" b="0" dirty="0"/>
              <a:t> </a:t>
            </a:r>
            <a:r>
              <a:rPr lang="sv-SE" b="0" dirty="0" err="1"/>
              <a:t>only</a:t>
            </a:r>
            <a:r>
              <a:rPr lang="sv-SE" b="0" dirty="0"/>
              <a:t> a </a:t>
            </a:r>
            <a:r>
              <a:rPr lang="sv-SE" b="0" dirty="0" err="1"/>
              <a:t>few</a:t>
            </a:r>
            <a:r>
              <a:rPr lang="sv-SE" b="0" dirty="0"/>
              <a:t> pairs </a:t>
            </a:r>
            <a:r>
              <a:rPr lang="sv-SE" b="0" dirty="0" err="1"/>
              <a:t>left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the </a:t>
            </a:r>
            <a:r>
              <a:rPr lang="sv-SE" b="0" dirty="0" err="1"/>
              <a:t>Lesser</a:t>
            </a:r>
            <a:r>
              <a:rPr lang="sv-SE" b="0" dirty="0"/>
              <a:t> Black-</a:t>
            </a:r>
            <a:r>
              <a:rPr lang="sv-SE" b="0" dirty="0" err="1"/>
              <a:t>backed</a:t>
            </a:r>
            <a:r>
              <a:rPr lang="sv-SE" b="0" dirty="0"/>
              <a:t> Gull </a:t>
            </a:r>
            <a:r>
              <a:rPr lang="sv-SE" b="0" dirty="0" err="1"/>
              <a:t>although</a:t>
            </a:r>
            <a:r>
              <a:rPr lang="sv-SE" b="0" dirty="0"/>
              <a:t> it is a </a:t>
            </a:r>
            <a:r>
              <a:rPr lang="sv-SE" b="0" dirty="0" err="1"/>
              <a:t>fish-eater</a:t>
            </a:r>
            <a:r>
              <a:rPr lang="sv-SE" b="0" dirty="0"/>
              <a:t>…. </a:t>
            </a:r>
            <a:r>
              <a:rPr lang="sv-SE" b="0" dirty="0" err="1"/>
              <a:t>Threats</a:t>
            </a:r>
            <a:r>
              <a:rPr lang="sv-SE" b="0" dirty="0"/>
              <a:t> </a:t>
            </a:r>
            <a:r>
              <a:rPr lang="sv-SE" b="0" dirty="0" err="1"/>
              <a:t>are</a:t>
            </a:r>
            <a:r>
              <a:rPr lang="sv-SE" b="0" dirty="0"/>
              <a:t> predation, toxins, less </a:t>
            </a:r>
            <a:r>
              <a:rPr lang="sv-SE" b="0" dirty="0" err="1"/>
              <a:t>available</a:t>
            </a:r>
            <a:r>
              <a:rPr lang="sv-SE" b="0" dirty="0"/>
              <a:t> </a:t>
            </a:r>
            <a:r>
              <a:rPr lang="sv-SE" b="0" dirty="0" err="1"/>
              <a:t>fish-waste</a:t>
            </a:r>
            <a:r>
              <a:rPr lang="sv-SE" b="0" dirty="0"/>
              <a:t>, </a:t>
            </a:r>
            <a:r>
              <a:rPr lang="sv-SE" b="0" dirty="0" err="1"/>
              <a:t>hunting</a:t>
            </a:r>
            <a:r>
              <a:rPr lang="sv-SE" b="0" dirty="0"/>
              <a:t> and </a:t>
            </a:r>
            <a:r>
              <a:rPr lang="sv-SE" b="0" dirty="0" err="1"/>
              <a:t>changes</a:t>
            </a:r>
            <a:r>
              <a:rPr lang="sv-SE" b="0" dirty="0"/>
              <a:t> in </a:t>
            </a:r>
            <a:r>
              <a:rPr lang="sv-SE" b="0" dirty="0" err="1"/>
              <a:t>winter</a:t>
            </a:r>
            <a:r>
              <a:rPr lang="sv-SE" b="0" dirty="0"/>
              <a:t> </a:t>
            </a:r>
            <a:r>
              <a:rPr lang="sv-SE" b="0" dirty="0" err="1"/>
              <a:t>quarters</a:t>
            </a:r>
            <a:r>
              <a:rPr lang="sv-SE" b="0" dirty="0"/>
              <a:t> (</a:t>
            </a:r>
            <a:r>
              <a:rPr lang="sv-SE" b="0" dirty="0" err="1"/>
              <a:t>Africa</a:t>
            </a:r>
            <a:r>
              <a:rPr lang="sv-SE" b="0" dirty="0"/>
              <a:t>). </a:t>
            </a:r>
            <a:r>
              <a:rPr lang="sv-SE" b="0" dirty="0" err="1"/>
              <a:t>Typical</a:t>
            </a:r>
            <a:r>
              <a:rPr lang="sv-SE" b="0" dirty="0"/>
              <a:t> species in the habitats 1260 &amp; 1620. The </a:t>
            </a:r>
            <a:r>
              <a:rPr lang="sv-SE" b="0" dirty="0" err="1"/>
              <a:t>Great</a:t>
            </a:r>
            <a:r>
              <a:rPr lang="sv-SE" b="0" dirty="0"/>
              <a:t> Black-</a:t>
            </a:r>
            <a:r>
              <a:rPr lang="sv-SE" b="0" dirty="0" err="1"/>
              <a:t>backed</a:t>
            </a:r>
            <a:r>
              <a:rPr lang="sv-SE" b="0" dirty="0"/>
              <a:t> Gull </a:t>
            </a:r>
            <a:r>
              <a:rPr lang="sv-SE" b="0" dirty="0" err="1"/>
              <a:t>breeds</a:t>
            </a:r>
            <a:r>
              <a:rPr lang="sv-SE" b="0" dirty="0"/>
              <a:t> </a:t>
            </a:r>
            <a:r>
              <a:rPr lang="sv-SE" b="0" dirty="0" err="1"/>
              <a:t>mostly</a:t>
            </a:r>
            <a:r>
              <a:rPr lang="sv-SE" b="0" dirty="0"/>
              <a:t> </a:t>
            </a:r>
            <a:r>
              <a:rPr lang="sv-SE" b="0" dirty="0" err="1"/>
              <a:t>solitary</a:t>
            </a:r>
            <a:r>
              <a:rPr lang="sv-SE" b="0" dirty="0"/>
              <a:t>. It is </a:t>
            </a:r>
            <a:r>
              <a:rPr lang="sv-SE" b="0" dirty="0" err="1"/>
              <a:t>omnivourus</a:t>
            </a:r>
            <a:r>
              <a:rPr lang="sv-SE" b="0" dirty="0"/>
              <a:t>. </a:t>
            </a:r>
            <a:r>
              <a:rPr lang="sv-SE" sz="1200" dirty="0"/>
              <a:t>PHOTO: Lars Gezelius.</a:t>
            </a:r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8144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The </a:t>
            </a:r>
            <a:r>
              <a:rPr lang="sv-SE" b="0" dirty="0" err="1"/>
              <a:t>Mute</a:t>
            </a:r>
            <a:r>
              <a:rPr lang="sv-SE" b="0" dirty="0"/>
              <a:t> Swan </a:t>
            </a:r>
            <a:r>
              <a:rPr lang="sv-SE" b="1" dirty="0"/>
              <a:t>(</a:t>
            </a:r>
            <a:r>
              <a:rPr lang="sv-SE" dirty="0"/>
              <a:t>knölsvan) </a:t>
            </a:r>
            <a:r>
              <a:rPr lang="sv-SE" i="1" dirty="0" err="1"/>
              <a:t>Cygnus</a:t>
            </a:r>
            <a:r>
              <a:rPr lang="sv-SE" i="1" dirty="0"/>
              <a:t> </a:t>
            </a:r>
            <a:r>
              <a:rPr lang="sv-SE" i="1" dirty="0" err="1"/>
              <a:t>olor</a:t>
            </a:r>
            <a:r>
              <a:rPr lang="sv-SE" i="1" dirty="0"/>
              <a:t> </a:t>
            </a:r>
            <a:r>
              <a:rPr lang="sv-SE" dirty="0"/>
              <a:t>is an </a:t>
            </a:r>
            <a:r>
              <a:rPr lang="sv-SE" dirty="0" err="1"/>
              <a:t>example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an </a:t>
            </a:r>
            <a:r>
              <a:rPr lang="sv-SE" dirty="0" err="1"/>
              <a:t>increasing</a:t>
            </a:r>
            <a:r>
              <a:rPr lang="sv-SE" dirty="0"/>
              <a:t> </a:t>
            </a:r>
            <a:r>
              <a:rPr lang="sv-SE" dirty="0" err="1"/>
              <a:t>waterbird</a:t>
            </a:r>
            <a:r>
              <a:rPr lang="sv-SE" dirty="0"/>
              <a:t> </a:t>
            </a:r>
            <a:r>
              <a:rPr lang="sv-SE" dirty="0" err="1"/>
              <a:t>along</a:t>
            </a:r>
            <a:r>
              <a:rPr lang="sv-SE" dirty="0"/>
              <a:t> the Baltic </a:t>
            </a:r>
            <a:r>
              <a:rPr lang="sv-SE" dirty="0" err="1"/>
              <a:t>coast</a:t>
            </a:r>
            <a:r>
              <a:rPr lang="sv-SE" dirty="0"/>
              <a:t> </a:t>
            </a:r>
            <a:r>
              <a:rPr lang="sv-SE" dirty="0" err="1"/>
              <a:t>feeding</a:t>
            </a:r>
            <a:r>
              <a:rPr lang="sv-SE" dirty="0"/>
              <a:t> on plants and </a:t>
            </a:r>
            <a:r>
              <a:rPr lang="sv-SE" dirty="0" err="1"/>
              <a:t>traditionally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a </a:t>
            </a:r>
            <a:r>
              <a:rPr lang="sv-SE" dirty="0" err="1"/>
              <a:t>freshwater</a:t>
            </a:r>
            <a:r>
              <a:rPr lang="sv-SE" dirty="0"/>
              <a:t> species. </a:t>
            </a:r>
            <a:r>
              <a:rPr lang="sv-SE" sz="1200" dirty="0"/>
              <a:t>PHOTO: Lars Gezelius.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8297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 err="1"/>
              <a:t>Turnstone</a:t>
            </a:r>
            <a:r>
              <a:rPr lang="sv-SE" b="1" dirty="0"/>
              <a:t> </a:t>
            </a:r>
            <a:r>
              <a:rPr lang="sv-SE" dirty="0"/>
              <a:t>(roskarl) </a:t>
            </a:r>
            <a:r>
              <a:rPr lang="sv-SE" i="1" dirty="0"/>
              <a:t>Arenaria </a:t>
            </a:r>
            <a:r>
              <a:rPr lang="sv-SE" i="1" dirty="0" err="1"/>
              <a:t>interpres</a:t>
            </a:r>
            <a:r>
              <a:rPr lang="sv-SE" dirty="0"/>
              <a:t>. Is a </a:t>
            </a:r>
            <a:r>
              <a:rPr lang="sv-SE" dirty="0" err="1"/>
              <a:t>sparse</a:t>
            </a:r>
            <a:r>
              <a:rPr lang="sv-SE" dirty="0"/>
              <a:t> breeder, </a:t>
            </a:r>
            <a:r>
              <a:rPr lang="sv-SE" dirty="0" err="1"/>
              <a:t>mostly</a:t>
            </a:r>
            <a:r>
              <a:rPr lang="sv-SE" dirty="0"/>
              <a:t> in </a:t>
            </a:r>
            <a:r>
              <a:rPr lang="sv-SE" dirty="0" err="1"/>
              <a:t>skerries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colony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Gulls or terns.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a 50 % </a:t>
            </a:r>
            <a:r>
              <a:rPr lang="sv-SE" dirty="0" err="1"/>
              <a:t>decline</a:t>
            </a:r>
            <a:r>
              <a:rPr lang="sv-SE" dirty="0"/>
              <a:t> the last </a:t>
            </a:r>
            <a:r>
              <a:rPr lang="sv-SE" dirty="0" err="1"/>
              <a:t>decades</a:t>
            </a:r>
            <a:r>
              <a:rPr lang="sv-SE" dirty="0"/>
              <a:t>. </a:t>
            </a:r>
            <a:r>
              <a:rPr lang="sv-SE" dirty="0" err="1"/>
              <a:t>Probably</a:t>
            </a:r>
            <a:r>
              <a:rPr lang="sv-SE" dirty="0"/>
              <a:t> </a:t>
            </a:r>
            <a:r>
              <a:rPr lang="sv-SE" dirty="0" err="1"/>
              <a:t>negatively</a:t>
            </a:r>
            <a:r>
              <a:rPr lang="sv-SE" dirty="0"/>
              <a:t> </a:t>
            </a:r>
            <a:r>
              <a:rPr lang="sv-SE" dirty="0" err="1"/>
              <a:t>affected</a:t>
            </a:r>
            <a:r>
              <a:rPr lang="sv-SE" dirty="0"/>
              <a:t> by 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grazing</a:t>
            </a:r>
            <a:r>
              <a:rPr lang="sv-SE" dirty="0"/>
              <a:t> and </a:t>
            </a:r>
            <a:r>
              <a:rPr lang="sv-SE" dirty="0" err="1"/>
              <a:t>overgrowing</a:t>
            </a:r>
            <a:r>
              <a:rPr lang="sv-SE" dirty="0"/>
              <a:t>. </a:t>
            </a:r>
            <a:r>
              <a:rPr lang="sv-SE" dirty="0" err="1"/>
              <a:t>Probably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suffer</a:t>
            </a:r>
            <a:r>
              <a:rPr lang="sv-SE" dirty="0"/>
              <a:t> from predation by </a:t>
            </a:r>
            <a:r>
              <a:rPr lang="sv-SE" dirty="0" err="1"/>
              <a:t>American</a:t>
            </a:r>
            <a:r>
              <a:rPr lang="sv-SE" dirty="0"/>
              <a:t> Mink and the </a:t>
            </a:r>
            <a:r>
              <a:rPr lang="sv-SE" dirty="0" err="1"/>
              <a:t>declining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Herring</a:t>
            </a:r>
            <a:r>
              <a:rPr lang="sv-SE" dirty="0"/>
              <a:t> Gull (gråtrut) </a:t>
            </a:r>
            <a:r>
              <a:rPr lang="sv-SE" b="0" i="1" dirty="0" err="1"/>
              <a:t>Larus</a:t>
            </a:r>
            <a:r>
              <a:rPr lang="sv-SE" b="0" i="1" dirty="0"/>
              <a:t> </a:t>
            </a:r>
            <a:r>
              <a:rPr lang="sv-SE" b="0" i="1" dirty="0" err="1"/>
              <a:t>argentatus</a:t>
            </a:r>
            <a:r>
              <a:rPr lang="sv-SE" dirty="0"/>
              <a:t>. </a:t>
            </a:r>
            <a:r>
              <a:rPr lang="sv-SE" sz="1200" dirty="0"/>
              <a:t>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299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direct</a:t>
            </a:r>
            <a:r>
              <a:rPr lang="sv-SE" dirty="0"/>
              <a:t> human </a:t>
            </a:r>
            <a:r>
              <a:rPr lang="sv-SE" dirty="0" err="1"/>
              <a:t>caused</a:t>
            </a:r>
            <a:r>
              <a:rPr lang="sv-SE" dirty="0"/>
              <a:t> </a:t>
            </a:r>
            <a:r>
              <a:rPr lang="sv-SE" dirty="0" err="1"/>
              <a:t>impact</a:t>
            </a:r>
            <a:r>
              <a:rPr lang="sv-SE" dirty="0"/>
              <a:t> on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different kinds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exploitation</a:t>
            </a:r>
            <a:r>
              <a:rPr lang="sv-SE" dirty="0"/>
              <a:t>, </a:t>
            </a:r>
            <a:r>
              <a:rPr lang="sv-SE" dirty="0" err="1"/>
              <a:t>hunting</a:t>
            </a:r>
            <a:r>
              <a:rPr lang="sv-SE" dirty="0"/>
              <a:t>, </a:t>
            </a:r>
            <a:r>
              <a:rPr lang="sv-SE" dirty="0" err="1"/>
              <a:t>oil</a:t>
            </a:r>
            <a:r>
              <a:rPr lang="sv-SE" dirty="0"/>
              <a:t> spill and by-</a:t>
            </a:r>
            <a:r>
              <a:rPr lang="sv-SE" dirty="0" err="1"/>
              <a:t>catching</a:t>
            </a:r>
            <a:r>
              <a:rPr lang="sv-SE" dirty="0"/>
              <a:t>. </a:t>
            </a:r>
            <a:r>
              <a:rPr lang="sv-SE" sz="1200" dirty="0"/>
              <a:t>PHOTOS: Kjell Larsson.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3078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marine </a:t>
            </a:r>
            <a:r>
              <a:rPr lang="sv-SE" dirty="0" err="1"/>
              <a:t>ecosystem</a:t>
            </a:r>
            <a:r>
              <a:rPr lang="sv-SE" dirty="0"/>
              <a:t> in central Baltic has </a:t>
            </a:r>
            <a:r>
              <a:rPr lang="sv-SE" dirty="0" err="1"/>
              <a:t>changed</a:t>
            </a:r>
            <a:r>
              <a:rPr lang="sv-SE" dirty="0"/>
              <a:t> </a:t>
            </a:r>
            <a:r>
              <a:rPr lang="sv-SE" dirty="0" err="1"/>
              <a:t>quite</a:t>
            </a:r>
            <a:r>
              <a:rPr lang="sv-SE" dirty="0"/>
              <a:t> </a:t>
            </a:r>
            <a:r>
              <a:rPr lang="sv-SE" dirty="0" err="1"/>
              <a:t>dramatically</a:t>
            </a:r>
            <a:r>
              <a:rPr lang="sv-SE" dirty="0"/>
              <a:t> the last 50 </a:t>
            </a:r>
            <a:r>
              <a:rPr lang="sv-SE" dirty="0" err="1"/>
              <a:t>years</a:t>
            </a:r>
            <a:r>
              <a:rPr lang="sv-SE" dirty="0"/>
              <a:t> as has the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</a:t>
            </a:r>
            <a:r>
              <a:rPr lang="sv-SE" dirty="0"/>
              <a:t> fauna in </a:t>
            </a:r>
            <a:r>
              <a:rPr lang="sv-SE" dirty="0" err="1"/>
              <a:t>response</a:t>
            </a:r>
            <a:r>
              <a:rPr lang="sv-SE" dirty="0"/>
              <a:t>. Human </a:t>
            </a:r>
            <a:r>
              <a:rPr lang="sv-SE" dirty="0" err="1"/>
              <a:t>induced</a:t>
            </a:r>
            <a:r>
              <a:rPr lang="sv-SE" dirty="0"/>
              <a:t> </a:t>
            </a:r>
            <a:r>
              <a:rPr lang="sv-SE" dirty="0" err="1"/>
              <a:t>changes</a:t>
            </a:r>
            <a:r>
              <a:rPr lang="sv-SE" dirty="0"/>
              <a:t> in </a:t>
            </a:r>
            <a:r>
              <a:rPr lang="sv-SE" dirty="0" err="1"/>
              <a:t>waterquality</a:t>
            </a:r>
            <a:r>
              <a:rPr lang="sv-SE" dirty="0"/>
              <a:t> and </a:t>
            </a:r>
            <a:r>
              <a:rPr lang="sv-SE" dirty="0" err="1"/>
              <a:t>throphic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 has </a:t>
            </a:r>
            <a:r>
              <a:rPr lang="sv-SE" dirty="0" err="1"/>
              <a:t>lead</a:t>
            </a:r>
            <a:r>
              <a:rPr lang="sv-SE" dirty="0"/>
              <a:t> to different </a:t>
            </a:r>
            <a:r>
              <a:rPr lang="sv-SE" dirty="0" err="1"/>
              <a:t>cascade</a:t>
            </a:r>
            <a:r>
              <a:rPr lang="sv-SE" dirty="0"/>
              <a:t> </a:t>
            </a:r>
            <a:r>
              <a:rPr lang="sv-SE" dirty="0" err="1"/>
              <a:t>effects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changed</a:t>
            </a:r>
            <a:r>
              <a:rPr lang="sv-SE" dirty="0"/>
              <a:t> the </a:t>
            </a:r>
            <a:r>
              <a:rPr lang="sv-SE" dirty="0" err="1"/>
              <a:t>food</a:t>
            </a:r>
            <a:r>
              <a:rPr lang="sv-SE" dirty="0"/>
              <a:t> </a:t>
            </a:r>
            <a:r>
              <a:rPr lang="sv-SE" dirty="0" err="1"/>
              <a:t>abundance</a:t>
            </a:r>
            <a:r>
              <a:rPr lang="sv-SE" dirty="0"/>
              <a:t> and/or </a:t>
            </a:r>
            <a:r>
              <a:rPr lang="sv-SE" dirty="0" err="1"/>
              <a:t>quality</a:t>
            </a:r>
            <a:r>
              <a:rPr lang="sv-SE" dirty="0"/>
              <a:t> for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winners</a:t>
            </a:r>
            <a:r>
              <a:rPr lang="sv-SE" dirty="0"/>
              <a:t> and </a:t>
            </a:r>
            <a:r>
              <a:rPr lang="sv-SE" dirty="0" err="1"/>
              <a:t>others</a:t>
            </a:r>
            <a:r>
              <a:rPr lang="sv-SE" dirty="0"/>
              <a:t> </a:t>
            </a:r>
            <a:r>
              <a:rPr lang="sv-SE" dirty="0" err="1"/>
              <a:t>loosers</a:t>
            </a:r>
            <a:r>
              <a:rPr lang="sv-SE" dirty="0"/>
              <a:t>. PHOTO: Lars Gezelius.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1588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seen</a:t>
            </a:r>
            <a:r>
              <a:rPr lang="sv-SE" dirty="0"/>
              <a:t> an </a:t>
            </a:r>
            <a:r>
              <a:rPr lang="sv-SE" dirty="0" err="1"/>
              <a:t>increase</a:t>
            </a:r>
            <a:r>
              <a:rPr lang="sv-SE" dirty="0"/>
              <a:t> in predation from White-</a:t>
            </a:r>
            <a:r>
              <a:rPr lang="sv-SE" dirty="0" err="1"/>
              <a:t>tailed</a:t>
            </a:r>
            <a:r>
              <a:rPr lang="sv-SE" dirty="0"/>
              <a:t> Sea-eagle (Havsörn) </a:t>
            </a:r>
            <a:r>
              <a:rPr lang="sv-SE" i="1" dirty="0" err="1">
                <a:effectLst/>
              </a:rPr>
              <a:t>Haliaeetus</a:t>
            </a:r>
            <a:r>
              <a:rPr lang="sv-SE" i="1" dirty="0">
                <a:effectLst/>
              </a:rPr>
              <a:t> </a:t>
            </a:r>
            <a:r>
              <a:rPr lang="sv-SE" i="1" dirty="0" err="1">
                <a:effectLst/>
              </a:rPr>
              <a:t>albicilla</a:t>
            </a:r>
            <a:r>
              <a:rPr lang="sv-SE" i="1" dirty="0">
                <a:effectLst/>
              </a:rPr>
              <a:t>. Most </a:t>
            </a:r>
            <a:r>
              <a:rPr lang="sv-SE" i="1" dirty="0" err="1">
                <a:effectLst/>
              </a:rPr>
              <a:t>obvious</a:t>
            </a:r>
            <a:r>
              <a:rPr lang="sv-SE" i="1" dirty="0">
                <a:effectLst/>
              </a:rPr>
              <a:t> on </a:t>
            </a:r>
            <a:r>
              <a:rPr lang="sv-SE" i="1" dirty="0" err="1">
                <a:effectLst/>
              </a:rPr>
              <a:t>Caspian</a:t>
            </a:r>
            <a:r>
              <a:rPr lang="sv-SE" i="1" dirty="0">
                <a:effectLst/>
              </a:rPr>
              <a:t> Tern (skräntärna). </a:t>
            </a:r>
            <a:r>
              <a:rPr lang="sv-SE" sz="1200" dirty="0"/>
              <a:t>PHOTOS: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98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Owergrowing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skerries</a:t>
            </a:r>
            <a:r>
              <a:rPr lang="sv-SE" dirty="0"/>
              <a:t> is an </a:t>
            </a:r>
            <a:r>
              <a:rPr lang="sv-SE" dirty="0" err="1"/>
              <a:t>effect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 </a:t>
            </a:r>
            <a:r>
              <a:rPr lang="sv-SE" dirty="0" err="1"/>
              <a:t>sucession</a:t>
            </a:r>
            <a:r>
              <a:rPr lang="sv-SE" dirty="0"/>
              <a:t>, to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extent</a:t>
            </a:r>
            <a:r>
              <a:rPr lang="sv-SE" dirty="0"/>
              <a:t> </a:t>
            </a:r>
            <a:r>
              <a:rPr lang="sv-SE" dirty="0" err="1"/>
              <a:t>speeded</a:t>
            </a:r>
            <a:r>
              <a:rPr lang="sv-SE" dirty="0"/>
              <a:t> by </a:t>
            </a:r>
            <a:r>
              <a:rPr lang="sv-SE" dirty="0" err="1"/>
              <a:t>atmospheric</a:t>
            </a:r>
            <a:r>
              <a:rPr lang="sv-SE" dirty="0"/>
              <a:t> </a:t>
            </a:r>
            <a:r>
              <a:rPr lang="sv-SE" dirty="0" err="1"/>
              <a:t>deposits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nutrients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reduced</a:t>
            </a:r>
            <a:r>
              <a:rPr lang="sv-SE" dirty="0"/>
              <a:t> </a:t>
            </a:r>
            <a:r>
              <a:rPr lang="sv-SE" dirty="0" err="1"/>
              <a:t>grazing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and </a:t>
            </a:r>
            <a:r>
              <a:rPr lang="sv-SE" dirty="0" err="1"/>
              <a:t>reduced</a:t>
            </a:r>
            <a:r>
              <a:rPr lang="sv-SE" dirty="0"/>
              <a:t> human </a:t>
            </a:r>
            <a:r>
              <a:rPr lang="sv-SE" dirty="0" err="1"/>
              <a:t>wood</a:t>
            </a:r>
            <a:r>
              <a:rPr lang="sv-SE" dirty="0"/>
              <a:t> </a:t>
            </a:r>
            <a:r>
              <a:rPr lang="sv-SE" dirty="0" err="1"/>
              <a:t>harvest</a:t>
            </a:r>
            <a:r>
              <a:rPr lang="sv-SE" dirty="0"/>
              <a:t> in the last </a:t>
            </a:r>
            <a:r>
              <a:rPr lang="sv-SE" dirty="0" err="1"/>
              <a:t>say</a:t>
            </a:r>
            <a:r>
              <a:rPr lang="sv-SE" dirty="0"/>
              <a:t> 50 </a:t>
            </a:r>
            <a:r>
              <a:rPr lang="sv-SE" dirty="0" err="1"/>
              <a:t>years</a:t>
            </a:r>
            <a:r>
              <a:rPr lang="sv-SE" dirty="0"/>
              <a:t>. </a:t>
            </a:r>
            <a:r>
              <a:rPr lang="sv-SE" sz="1200" dirty="0"/>
              <a:t>PHOTO: Martin Larsson.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566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The </a:t>
            </a:r>
            <a:r>
              <a:rPr lang="sv-SE" sz="1200" dirty="0" err="1"/>
              <a:t>seabirds</a:t>
            </a:r>
            <a:r>
              <a:rPr lang="sv-SE" sz="1200" dirty="0"/>
              <a:t> at the Baltic </a:t>
            </a:r>
            <a:r>
              <a:rPr lang="sv-SE" sz="1200" dirty="0" err="1"/>
              <a:t>coast</a:t>
            </a:r>
            <a:r>
              <a:rPr lang="sv-SE" sz="1200" dirty="0"/>
              <a:t> </a:t>
            </a:r>
            <a:r>
              <a:rPr lang="sv-SE" sz="1200" dirty="0" err="1"/>
              <a:t>comprises</a:t>
            </a:r>
            <a:r>
              <a:rPr lang="sv-SE" sz="1200" dirty="0"/>
              <a:t> </a:t>
            </a:r>
            <a:r>
              <a:rPr lang="sv-SE" sz="1200" dirty="0" err="1"/>
              <a:t>around</a:t>
            </a:r>
            <a:r>
              <a:rPr lang="sv-SE" sz="1200" dirty="0"/>
              <a:t> 40 species in the </a:t>
            </a:r>
            <a:r>
              <a:rPr lang="sv-SE" sz="1200" dirty="0" err="1"/>
              <a:t>groups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Grebes</a:t>
            </a:r>
            <a:r>
              <a:rPr lang="sv-SE" sz="1200" dirty="0"/>
              <a:t>, Swans, </a:t>
            </a:r>
            <a:r>
              <a:rPr lang="sv-SE" sz="1200" dirty="0" err="1"/>
              <a:t>Cormorants</a:t>
            </a:r>
            <a:r>
              <a:rPr lang="sv-SE" sz="1200" dirty="0"/>
              <a:t>, </a:t>
            </a:r>
            <a:r>
              <a:rPr lang="sv-SE" sz="1200" dirty="0" err="1"/>
              <a:t>Ducks</a:t>
            </a:r>
            <a:r>
              <a:rPr lang="sv-SE" sz="1200" dirty="0"/>
              <a:t>, </a:t>
            </a:r>
            <a:r>
              <a:rPr lang="sv-SE" sz="1200" dirty="0" err="1"/>
              <a:t>Waders</a:t>
            </a:r>
            <a:r>
              <a:rPr lang="sv-SE" sz="1200" dirty="0"/>
              <a:t>, </a:t>
            </a:r>
            <a:r>
              <a:rPr lang="sv-SE" sz="1200" dirty="0" err="1"/>
              <a:t>Skuas</a:t>
            </a:r>
            <a:r>
              <a:rPr lang="sv-SE" sz="1200" dirty="0"/>
              <a:t>, Gulls, Terns and </a:t>
            </a:r>
            <a:r>
              <a:rPr lang="sv-SE" sz="1200" dirty="0" err="1"/>
              <a:t>Auks</a:t>
            </a:r>
            <a:r>
              <a:rPr lang="sv-SE" sz="1200" dirty="0"/>
              <a:t> (</a:t>
            </a:r>
            <a:r>
              <a:rPr lang="sv-SE" sz="1100" dirty="0"/>
              <a:t>doppingar, skarvar, svanar, änder, labbar, måsar, tärnor, alkor.) In general terms the </a:t>
            </a:r>
            <a:r>
              <a:rPr lang="sv-SE" sz="1100" dirty="0" err="1"/>
              <a:t>coastal</a:t>
            </a:r>
            <a:r>
              <a:rPr lang="sv-SE" sz="1100" dirty="0"/>
              <a:t> </a:t>
            </a:r>
            <a:r>
              <a:rPr lang="sv-SE" sz="1100" dirty="0" err="1"/>
              <a:t>birdfauna</a:t>
            </a:r>
            <a:r>
              <a:rPr lang="sv-SE" sz="1100" dirty="0"/>
              <a:t> in Östergötland has </a:t>
            </a:r>
            <a:r>
              <a:rPr lang="sv-SE" sz="1100" dirty="0" err="1"/>
              <a:t>become</a:t>
            </a:r>
            <a:r>
              <a:rPr lang="sv-SE" sz="1100" dirty="0"/>
              <a:t> less </a:t>
            </a:r>
            <a:r>
              <a:rPr lang="sv-SE" sz="1100" dirty="0" err="1"/>
              <a:t>maritime</a:t>
            </a:r>
            <a:r>
              <a:rPr lang="sv-SE" sz="1100" dirty="0"/>
              <a:t>. </a:t>
            </a:r>
            <a:r>
              <a:rPr lang="sv-SE" sz="1100" dirty="0" err="1"/>
              <a:t>Freshwater</a:t>
            </a:r>
            <a:r>
              <a:rPr lang="sv-SE" sz="1100" dirty="0"/>
              <a:t> species/vegetarians </a:t>
            </a:r>
            <a:r>
              <a:rPr lang="sv-SE" sz="1100" dirty="0" err="1"/>
              <a:t>have</a:t>
            </a:r>
            <a:r>
              <a:rPr lang="sv-SE" sz="1100" dirty="0"/>
              <a:t> </a:t>
            </a:r>
            <a:r>
              <a:rPr lang="sv-SE" sz="1100" dirty="0" err="1"/>
              <a:t>increased</a:t>
            </a:r>
            <a:r>
              <a:rPr lang="sv-SE" sz="1100" dirty="0"/>
              <a:t>. </a:t>
            </a:r>
            <a:r>
              <a:rPr lang="sv-SE" sz="1100" dirty="0" err="1"/>
              <a:t>Herring</a:t>
            </a:r>
            <a:r>
              <a:rPr lang="sv-SE" sz="1100" dirty="0"/>
              <a:t> Gull (gråtrut) </a:t>
            </a:r>
            <a:r>
              <a:rPr lang="sv-SE" sz="1100" i="1" dirty="0" err="1"/>
              <a:t>Larus</a:t>
            </a:r>
            <a:r>
              <a:rPr lang="sv-SE" sz="1100" i="1" dirty="0"/>
              <a:t> </a:t>
            </a:r>
            <a:r>
              <a:rPr lang="sv-SE" sz="1100" i="1" dirty="0" err="1"/>
              <a:t>argentatus</a:t>
            </a:r>
            <a:r>
              <a:rPr lang="sv-SE" sz="1100" i="1" dirty="0"/>
              <a:t> </a:t>
            </a:r>
            <a:r>
              <a:rPr lang="sv-SE" sz="1100" dirty="0"/>
              <a:t>is a </a:t>
            </a:r>
            <a:r>
              <a:rPr lang="sv-SE" sz="1100" dirty="0" err="1"/>
              <a:t>key</a:t>
            </a:r>
            <a:r>
              <a:rPr lang="sv-SE" sz="1100" dirty="0"/>
              <a:t>-species as </a:t>
            </a:r>
            <a:r>
              <a:rPr lang="sv-SE" sz="1100" dirty="0" err="1"/>
              <a:t>their</a:t>
            </a:r>
            <a:r>
              <a:rPr lang="sv-SE" sz="1100" dirty="0"/>
              <a:t> </a:t>
            </a:r>
            <a:r>
              <a:rPr lang="sv-SE" sz="1100" dirty="0" err="1"/>
              <a:t>colonies</a:t>
            </a:r>
            <a:r>
              <a:rPr lang="sv-SE" sz="1100" dirty="0"/>
              <a:t> </a:t>
            </a:r>
            <a:r>
              <a:rPr lang="sv-SE" sz="1100" dirty="0" err="1"/>
              <a:t>are</a:t>
            </a:r>
            <a:r>
              <a:rPr lang="sv-SE" sz="1100" dirty="0"/>
              <a:t> </a:t>
            </a:r>
            <a:r>
              <a:rPr lang="sv-SE" sz="1100" dirty="0" err="1"/>
              <a:t>important</a:t>
            </a:r>
            <a:r>
              <a:rPr lang="sv-SE" sz="1100" dirty="0"/>
              <a:t> </a:t>
            </a:r>
            <a:r>
              <a:rPr lang="sv-SE" sz="1100" dirty="0" err="1"/>
              <a:t>breeding</a:t>
            </a:r>
            <a:r>
              <a:rPr lang="sv-SE" sz="1100" dirty="0"/>
              <a:t> sites for </a:t>
            </a:r>
            <a:r>
              <a:rPr lang="sv-SE" sz="1100" dirty="0" err="1"/>
              <a:t>other</a:t>
            </a:r>
            <a:r>
              <a:rPr lang="sv-SE" sz="1100" dirty="0"/>
              <a:t> Gulls, </a:t>
            </a:r>
            <a:r>
              <a:rPr lang="sv-SE" sz="1100" dirty="0" err="1"/>
              <a:t>Ducks</a:t>
            </a:r>
            <a:r>
              <a:rPr lang="sv-SE" sz="1100" dirty="0"/>
              <a:t> and </a:t>
            </a:r>
            <a:r>
              <a:rPr lang="sv-SE" sz="1100" dirty="0" err="1"/>
              <a:t>Waders</a:t>
            </a:r>
            <a:r>
              <a:rPr lang="sv-SE" sz="1100" dirty="0"/>
              <a:t>. The </a:t>
            </a:r>
            <a:r>
              <a:rPr lang="sv-SE" sz="1100" dirty="0" err="1"/>
              <a:t>coastal</a:t>
            </a:r>
            <a:r>
              <a:rPr lang="sv-SE" sz="1100" dirty="0"/>
              <a:t> </a:t>
            </a:r>
            <a:r>
              <a:rPr lang="sv-SE" sz="1100" dirty="0" err="1"/>
              <a:t>bird</a:t>
            </a:r>
            <a:r>
              <a:rPr lang="sv-SE" sz="1100" dirty="0"/>
              <a:t> fauna has </a:t>
            </a:r>
            <a:r>
              <a:rPr lang="sv-SE" sz="1100" dirty="0" err="1"/>
              <a:t>changed</a:t>
            </a:r>
            <a:r>
              <a:rPr lang="sv-SE" sz="1100" dirty="0"/>
              <a:t> </a:t>
            </a:r>
            <a:r>
              <a:rPr lang="sv-SE" sz="1100" dirty="0" err="1"/>
              <a:t>significantly</a:t>
            </a:r>
            <a:r>
              <a:rPr lang="sv-SE" sz="1100" dirty="0"/>
              <a:t> in </a:t>
            </a:r>
            <a:r>
              <a:rPr lang="sv-SE" sz="1100" dirty="0" err="1"/>
              <a:t>many</a:t>
            </a:r>
            <a:r>
              <a:rPr lang="sv-SE" sz="1100" dirty="0"/>
              <a:t> </a:t>
            </a:r>
            <a:r>
              <a:rPr lang="sv-SE" sz="1100" dirty="0" err="1"/>
              <a:t>respects</a:t>
            </a:r>
            <a:r>
              <a:rPr lang="sv-SE" sz="1100" dirty="0"/>
              <a:t> the last </a:t>
            </a:r>
            <a:r>
              <a:rPr lang="sv-SE" sz="1100" dirty="0" err="1"/>
              <a:t>decades</a:t>
            </a:r>
            <a:r>
              <a:rPr lang="sv-SE" sz="1100" dirty="0"/>
              <a:t>. PHOTOS: Lars Gezelius.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5358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The CAB:s </a:t>
            </a:r>
            <a:r>
              <a:rPr lang="sv-SE" dirty="0" err="1"/>
              <a:t>accomplish</a:t>
            </a:r>
            <a:r>
              <a:rPr lang="sv-SE" dirty="0"/>
              <a:t> </a:t>
            </a:r>
            <a:r>
              <a:rPr lang="sv-SE" dirty="0" err="1"/>
              <a:t>monitoring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breeding</a:t>
            </a:r>
            <a:r>
              <a:rPr lang="sv-SE" dirty="0"/>
              <a:t> </a:t>
            </a:r>
            <a:r>
              <a:rPr lang="sv-SE" dirty="0" err="1"/>
              <a:t>bird</a:t>
            </a:r>
            <a:r>
              <a:rPr lang="sv-SE" dirty="0"/>
              <a:t> populations </a:t>
            </a:r>
            <a:r>
              <a:rPr lang="sv-SE" dirty="0" err="1"/>
              <a:t>before</a:t>
            </a:r>
            <a:r>
              <a:rPr lang="sv-SE" dirty="0"/>
              <a:t> and </a:t>
            </a:r>
            <a:r>
              <a:rPr lang="sv-SE" dirty="0" err="1"/>
              <a:t>after</a:t>
            </a:r>
            <a:r>
              <a:rPr lang="sv-SE" dirty="0"/>
              <a:t> the clearing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skerries</a:t>
            </a:r>
            <a:r>
              <a:rPr lang="sv-SE" dirty="0"/>
              <a:t>.  </a:t>
            </a:r>
            <a:r>
              <a:rPr lang="sv-SE" dirty="0" err="1"/>
              <a:t>Evaluation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ongoing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data to be </a:t>
            </a:r>
            <a:r>
              <a:rPr lang="sv-SE" dirty="0" err="1"/>
              <a:t>collected</a:t>
            </a:r>
            <a:r>
              <a:rPr lang="sv-SE" dirty="0"/>
              <a:t> in the </a:t>
            </a:r>
            <a:r>
              <a:rPr lang="sv-SE" dirty="0" err="1"/>
              <a:t>upcoming</a:t>
            </a:r>
            <a:r>
              <a:rPr lang="sv-SE" dirty="0"/>
              <a:t> </a:t>
            </a:r>
            <a:r>
              <a:rPr lang="sv-SE" dirty="0" err="1"/>
              <a:t>breeding</a:t>
            </a:r>
            <a:r>
              <a:rPr lang="sv-SE" dirty="0"/>
              <a:t> </a:t>
            </a:r>
            <a:r>
              <a:rPr lang="sv-SE" dirty="0" err="1"/>
              <a:t>season</a:t>
            </a:r>
            <a:r>
              <a:rPr lang="sv-SE" dirty="0"/>
              <a:t> 2019. A </a:t>
            </a:r>
            <a:r>
              <a:rPr lang="sv-SE" dirty="0" err="1"/>
              <a:t>report</a:t>
            </a:r>
            <a:r>
              <a:rPr lang="sv-SE" dirty="0"/>
              <a:t> over the restoration actions on the </a:t>
            </a:r>
            <a:r>
              <a:rPr lang="sv-SE" dirty="0" err="1"/>
              <a:t>bird-skerries</a:t>
            </a:r>
            <a:r>
              <a:rPr lang="sv-SE" dirty="0"/>
              <a:t> and the </a:t>
            </a:r>
            <a:r>
              <a:rPr lang="sv-SE" dirty="0" err="1"/>
              <a:t>monitoring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response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breeding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published</a:t>
            </a:r>
            <a:r>
              <a:rPr lang="sv-SE" dirty="0"/>
              <a:t> in </a:t>
            </a:r>
            <a:r>
              <a:rPr lang="sv-SE" dirty="0" err="1"/>
              <a:t>ths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(</a:t>
            </a:r>
            <a:r>
              <a:rPr lang="sv-SE" dirty="0" err="1"/>
              <a:t>autumn</a:t>
            </a:r>
            <a:r>
              <a:rPr lang="sv-SE" dirty="0"/>
              <a:t> 2019).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2493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 an </a:t>
            </a:r>
            <a:r>
              <a:rPr lang="sv-SE" dirty="0" err="1"/>
              <a:t>evaluation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similar</a:t>
            </a:r>
            <a:r>
              <a:rPr lang="sv-SE" dirty="0"/>
              <a:t> projekt in Lake Vänern, Sweden, (LIFE Vänern)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sign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immediate</a:t>
            </a:r>
            <a:r>
              <a:rPr lang="sv-SE" dirty="0"/>
              <a:t> positiv </a:t>
            </a:r>
            <a:r>
              <a:rPr lang="sv-SE" dirty="0" err="1"/>
              <a:t>response</a:t>
            </a:r>
            <a:r>
              <a:rPr lang="sv-SE" dirty="0"/>
              <a:t> to clearing actions at 200 </a:t>
            </a:r>
            <a:r>
              <a:rPr lang="sv-SE" dirty="0" err="1"/>
              <a:t>skerries</a:t>
            </a:r>
            <a:r>
              <a:rPr lang="sv-SE" dirty="0"/>
              <a:t> in the </a:t>
            </a:r>
            <a:r>
              <a:rPr lang="sv-SE" dirty="0" err="1"/>
              <a:t>years</a:t>
            </a:r>
            <a:r>
              <a:rPr lang="sv-SE" dirty="0"/>
              <a:t> 2014-2018. Lund University </a:t>
            </a:r>
            <a:r>
              <a:rPr lang="sv-SE" dirty="0" err="1"/>
              <a:t>suggest</a:t>
            </a:r>
            <a:r>
              <a:rPr lang="sv-SE" dirty="0"/>
              <a:t> </a:t>
            </a:r>
            <a:r>
              <a:rPr lang="sv-SE" dirty="0" err="1"/>
              <a:t>though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actions has </a:t>
            </a:r>
            <a:r>
              <a:rPr lang="sv-SE" dirty="0" err="1"/>
              <a:t>contributed</a:t>
            </a:r>
            <a:r>
              <a:rPr lang="sv-SE" dirty="0"/>
              <a:t> to </a:t>
            </a:r>
            <a:r>
              <a:rPr lang="sv-SE" dirty="0" err="1"/>
              <a:t>stabilaze</a:t>
            </a:r>
            <a:r>
              <a:rPr lang="sv-SE" dirty="0"/>
              <a:t> the population </a:t>
            </a:r>
            <a:r>
              <a:rPr lang="sv-SE" dirty="0" err="1"/>
              <a:t>levels</a:t>
            </a:r>
            <a:r>
              <a:rPr lang="sv-SE" dirty="0"/>
              <a:t>. </a:t>
            </a:r>
            <a:r>
              <a:rPr lang="en-US" i="0" dirty="0">
                <a:effectLst/>
              </a:rPr>
              <a:t>The objectives for the clearings was to restore important breeding sites for colony nesting birds such as terns, gulls and other species connected to the bird colonies. </a:t>
            </a:r>
            <a:r>
              <a:rPr lang="sv-SE" sz="1200" dirty="0"/>
              <a:t>PHOTOS: Gunnar Lagerkvist/LIFE Vänern.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616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After</a:t>
            </a:r>
            <a:r>
              <a:rPr lang="sv-SE" dirty="0"/>
              <a:t> restoration  (</a:t>
            </a:r>
            <a:r>
              <a:rPr lang="sv-SE" dirty="0" err="1"/>
              <a:t>years</a:t>
            </a:r>
            <a:r>
              <a:rPr lang="sv-SE" dirty="0"/>
              <a:t> 1 and 2) </a:t>
            </a:r>
            <a:r>
              <a:rPr lang="sv-SE" dirty="0" err="1"/>
              <a:t>of</a:t>
            </a:r>
            <a:r>
              <a:rPr lang="sv-SE" dirty="0"/>
              <a:t> 200 </a:t>
            </a:r>
            <a:r>
              <a:rPr lang="sv-SE" dirty="0" err="1"/>
              <a:t>skerries</a:t>
            </a:r>
            <a:r>
              <a:rPr lang="sv-SE" dirty="0"/>
              <a:t> in Lake Vänern, Sweden,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species </a:t>
            </a:r>
            <a:r>
              <a:rPr lang="sv-SE" dirty="0" err="1"/>
              <a:t>showing</a:t>
            </a:r>
            <a:r>
              <a:rPr lang="sv-SE" dirty="0"/>
              <a:t> </a:t>
            </a:r>
            <a:r>
              <a:rPr lang="sv-SE" dirty="0" err="1"/>
              <a:t>increase</a:t>
            </a:r>
            <a:r>
              <a:rPr lang="sv-SE" dirty="0"/>
              <a:t> in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breeding</a:t>
            </a:r>
            <a:r>
              <a:rPr lang="sv-SE" dirty="0"/>
              <a:t> pairs </a:t>
            </a:r>
            <a:r>
              <a:rPr lang="sv-SE" dirty="0" err="1"/>
              <a:t>compared</a:t>
            </a:r>
            <a:r>
              <a:rPr lang="sv-SE" dirty="0"/>
              <a:t> to the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before</a:t>
            </a:r>
            <a:r>
              <a:rPr lang="sv-SE" dirty="0"/>
              <a:t> the actions (</a:t>
            </a:r>
            <a:r>
              <a:rPr lang="sv-SE" dirty="0" err="1"/>
              <a:t>years</a:t>
            </a:r>
            <a:r>
              <a:rPr lang="sv-SE" dirty="0"/>
              <a:t> -5 to -1) –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Barnacle</a:t>
            </a:r>
            <a:r>
              <a:rPr lang="sv-SE" dirty="0"/>
              <a:t> </a:t>
            </a:r>
            <a:r>
              <a:rPr lang="sv-SE" dirty="0" err="1"/>
              <a:t>Goose</a:t>
            </a:r>
            <a:r>
              <a:rPr lang="sv-SE" dirty="0"/>
              <a:t> (</a:t>
            </a:r>
            <a:r>
              <a:rPr lang="sv-SE" dirty="0" err="1"/>
              <a:t>vitkindad</a:t>
            </a:r>
            <a:r>
              <a:rPr lang="sv-SE" dirty="0"/>
              <a:t> gås</a:t>
            </a:r>
            <a:r>
              <a:rPr lang="sv-SE" i="1" dirty="0"/>
              <a:t>) Branta </a:t>
            </a:r>
            <a:r>
              <a:rPr lang="sv-SE" i="1" dirty="0" err="1"/>
              <a:t>leucopsis</a:t>
            </a:r>
            <a:r>
              <a:rPr lang="sv-SE" dirty="0"/>
              <a:t>, Black-</a:t>
            </a:r>
            <a:r>
              <a:rPr lang="sv-SE" dirty="0" err="1"/>
              <a:t>headed</a:t>
            </a:r>
            <a:r>
              <a:rPr lang="sv-SE" dirty="0"/>
              <a:t> Gull (skrattmås) </a:t>
            </a:r>
            <a:r>
              <a:rPr lang="sv-SE" i="1" dirty="0" err="1"/>
              <a:t>Croicocephalus</a:t>
            </a:r>
            <a:r>
              <a:rPr lang="sv-SE" i="1" dirty="0"/>
              <a:t> </a:t>
            </a:r>
            <a:r>
              <a:rPr lang="sv-SE" i="1" dirty="0" err="1"/>
              <a:t>ridibundus</a:t>
            </a:r>
            <a:r>
              <a:rPr lang="sv-SE" i="1" dirty="0"/>
              <a:t> </a:t>
            </a:r>
            <a:r>
              <a:rPr lang="sv-SE" dirty="0"/>
              <a:t>and Common tern (silvertärna) </a:t>
            </a:r>
            <a:r>
              <a:rPr lang="sv-SE" i="1" dirty="0" err="1"/>
              <a:t>Sterna</a:t>
            </a:r>
            <a:r>
              <a:rPr lang="sv-SE" i="1" dirty="0"/>
              <a:t> </a:t>
            </a:r>
            <a:r>
              <a:rPr lang="sv-SE" i="1" dirty="0" err="1"/>
              <a:t>hirundo</a:t>
            </a:r>
            <a:r>
              <a:rPr lang="sv-SE" dirty="0"/>
              <a:t>. Data from LIFE Vänern and Lund University, Martin Green.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71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 Östergötland </a:t>
            </a:r>
            <a:r>
              <a:rPr lang="sv-SE" dirty="0" err="1"/>
              <a:t>we</a:t>
            </a:r>
            <a:r>
              <a:rPr lang="sv-SE" dirty="0"/>
              <a:t> monitor the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in </a:t>
            </a:r>
            <a:r>
              <a:rPr lang="sv-SE" dirty="0" err="1"/>
              <a:t>three</a:t>
            </a:r>
            <a:r>
              <a:rPr lang="sv-SE" dirty="0"/>
              <a:t> programs </a:t>
            </a:r>
            <a:r>
              <a:rPr lang="sv-SE" dirty="0" err="1"/>
              <a:t>within</a:t>
            </a:r>
            <a:r>
              <a:rPr lang="sv-SE" dirty="0"/>
              <a:t> the CAB:s regional </a:t>
            </a:r>
            <a:r>
              <a:rPr lang="sv-SE" dirty="0" err="1"/>
              <a:t>environmental</a:t>
            </a:r>
            <a:r>
              <a:rPr lang="sv-SE" dirty="0"/>
              <a:t> </a:t>
            </a:r>
            <a:r>
              <a:rPr lang="sv-SE" dirty="0" err="1"/>
              <a:t>monitoring</a:t>
            </a:r>
            <a:r>
              <a:rPr lang="sv-SE" dirty="0"/>
              <a:t> program. The </a:t>
            </a:r>
            <a:r>
              <a:rPr lang="sv-SE" dirty="0" err="1"/>
              <a:t>map</a:t>
            </a:r>
            <a:r>
              <a:rPr lang="sv-SE" dirty="0"/>
              <a:t> shows </a:t>
            </a:r>
            <a:r>
              <a:rPr lang="sv-SE" dirty="0" err="1"/>
              <a:t>monitored</a:t>
            </a:r>
            <a:r>
              <a:rPr lang="sv-SE" dirty="0"/>
              <a:t> </a:t>
            </a:r>
            <a:r>
              <a:rPr lang="sv-SE" dirty="0" err="1"/>
              <a:t>zones</a:t>
            </a:r>
            <a:r>
              <a:rPr lang="sv-SE" dirty="0"/>
              <a:t> in the </a:t>
            </a:r>
            <a:r>
              <a:rPr lang="sv-SE" dirty="0" err="1"/>
              <a:t>extended</a:t>
            </a:r>
            <a:r>
              <a:rPr lang="sv-SE" dirty="0"/>
              <a:t> </a:t>
            </a:r>
            <a:r>
              <a:rPr lang="sv-SE" dirty="0" err="1"/>
              <a:t>monitoring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</a:t>
            </a:r>
            <a:r>
              <a:rPr lang="sv-SE" dirty="0" err="1"/>
              <a:t>performed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10:th </a:t>
            </a:r>
            <a:r>
              <a:rPr lang="sv-SE" dirty="0" err="1"/>
              <a:t>year</a:t>
            </a:r>
            <a:r>
              <a:rPr lang="sv-SE" dirty="0"/>
              <a:t>, </a:t>
            </a:r>
            <a:r>
              <a:rPr lang="sv-SE" dirty="0" err="1"/>
              <a:t>comprising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2000 </a:t>
            </a:r>
            <a:r>
              <a:rPr lang="sv-SE" dirty="0" err="1"/>
              <a:t>islands</a:t>
            </a:r>
            <a:r>
              <a:rPr lang="sv-SE" dirty="0"/>
              <a:t> and </a:t>
            </a:r>
            <a:r>
              <a:rPr lang="sv-SE" dirty="0" err="1"/>
              <a:t>skerries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1300 </a:t>
            </a:r>
            <a:r>
              <a:rPr lang="sv-SE" dirty="0" err="1"/>
              <a:t>hectares</a:t>
            </a:r>
            <a:r>
              <a:rPr lang="sv-SE" dirty="0"/>
              <a:t>. All </a:t>
            </a:r>
            <a:r>
              <a:rPr lang="sv-SE" dirty="0" err="1"/>
              <a:t>monitoring</a:t>
            </a:r>
            <a:r>
              <a:rPr lang="sv-SE" dirty="0"/>
              <a:t> covers </a:t>
            </a:r>
            <a:r>
              <a:rPr lang="sv-SE" dirty="0" err="1"/>
              <a:t>mainly</a:t>
            </a:r>
            <a:r>
              <a:rPr lang="sv-SE" dirty="0"/>
              <a:t> central and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archipelago</a:t>
            </a:r>
            <a:r>
              <a:rPr lang="sv-SE" dirty="0"/>
              <a:t>. </a:t>
            </a:r>
            <a:r>
              <a:rPr lang="sv-SE" sz="1200" dirty="0"/>
              <a:t>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45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birds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different </a:t>
            </a:r>
            <a:r>
              <a:rPr lang="sv-SE" dirty="0" err="1"/>
              <a:t>requirements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breeding</a:t>
            </a:r>
            <a:r>
              <a:rPr lang="sv-SE" dirty="0"/>
              <a:t>. For </a:t>
            </a:r>
            <a:r>
              <a:rPr lang="sv-SE" dirty="0" err="1"/>
              <a:t>many</a:t>
            </a:r>
            <a:r>
              <a:rPr lang="sv-SE" dirty="0"/>
              <a:t> species the </a:t>
            </a:r>
            <a:r>
              <a:rPr lang="sv-SE" dirty="0" err="1"/>
              <a:t>breeding</a:t>
            </a:r>
            <a:r>
              <a:rPr lang="sv-SE" dirty="0"/>
              <a:t> sites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relatively</a:t>
            </a:r>
            <a:r>
              <a:rPr lang="sv-SE" dirty="0"/>
              <a:t> </a:t>
            </a:r>
            <a:r>
              <a:rPr lang="sv-SE" dirty="0" err="1"/>
              <a:t>similar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the </a:t>
            </a:r>
            <a:r>
              <a:rPr lang="sv-SE" dirty="0" err="1"/>
              <a:t>feeding</a:t>
            </a:r>
            <a:r>
              <a:rPr lang="sv-SE" dirty="0"/>
              <a:t> </a:t>
            </a:r>
            <a:r>
              <a:rPr lang="sv-SE" dirty="0" err="1"/>
              <a:t>grounds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fundamentally</a:t>
            </a:r>
            <a:r>
              <a:rPr lang="sv-SE" dirty="0"/>
              <a:t> different.  Gulls, Terns and </a:t>
            </a:r>
            <a:r>
              <a:rPr lang="sv-SE" dirty="0" err="1"/>
              <a:t>Aauks</a:t>
            </a:r>
            <a:r>
              <a:rPr lang="sv-SE" dirty="0"/>
              <a:t> (trutar, tärnor och alkor)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feed</a:t>
            </a:r>
            <a:r>
              <a:rPr lang="sv-SE" dirty="0"/>
              <a:t> far from the </a:t>
            </a:r>
            <a:r>
              <a:rPr lang="sv-SE" dirty="0" err="1"/>
              <a:t>breeding</a:t>
            </a:r>
            <a:r>
              <a:rPr lang="sv-SE" dirty="0"/>
              <a:t> sites. Wades and </a:t>
            </a:r>
            <a:r>
              <a:rPr lang="sv-SE" dirty="0" err="1"/>
              <a:t>ducks</a:t>
            </a:r>
            <a:r>
              <a:rPr lang="sv-SE" dirty="0"/>
              <a:t> (vadare och änder) </a:t>
            </a:r>
            <a:r>
              <a:rPr lang="sv-SE" dirty="0" err="1"/>
              <a:t>feed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to </a:t>
            </a:r>
            <a:r>
              <a:rPr lang="sv-SE" dirty="0" err="1"/>
              <a:t>breeding</a:t>
            </a:r>
            <a:r>
              <a:rPr lang="sv-SE" dirty="0"/>
              <a:t> site. </a:t>
            </a:r>
            <a:r>
              <a:rPr lang="sv-SE" sz="1200" dirty="0"/>
              <a:t>PHOTO: Kjell Larsson.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1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Razorbill</a:t>
            </a:r>
            <a:r>
              <a:rPr lang="sv-SE" dirty="0"/>
              <a:t> has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fourfold</a:t>
            </a:r>
            <a:r>
              <a:rPr lang="sv-SE" dirty="0"/>
              <a:t> in Östergötland in the last 35 </a:t>
            </a:r>
            <a:r>
              <a:rPr lang="sv-SE" dirty="0" err="1"/>
              <a:t>years</a:t>
            </a:r>
            <a:r>
              <a:rPr lang="sv-SE" dirty="0"/>
              <a:t>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breed</a:t>
            </a:r>
            <a:r>
              <a:rPr lang="sv-SE" dirty="0"/>
              <a:t> on </a:t>
            </a:r>
            <a:r>
              <a:rPr lang="sv-SE" dirty="0" err="1"/>
              <a:t>rocky</a:t>
            </a:r>
            <a:r>
              <a:rPr lang="sv-SE" dirty="0"/>
              <a:t> </a:t>
            </a:r>
            <a:r>
              <a:rPr lang="sv-SE" dirty="0" err="1"/>
              <a:t>skerries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cracks and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boulders</a:t>
            </a:r>
            <a:r>
              <a:rPr lang="sv-SE" dirty="0"/>
              <a:t> in the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achipelago</a:t>
            </a:r>
            <a:r>
              <a:rPr lang="sv-SE" dirty="0"/>
              <a:t>. It is a </a:t>
            </a:r>
            <a:r>
              <a:rPr lang="sv-SE" dirty="0" err="1"/>
              <a:t>typical</a:t>
            </a:r>
            <a:r>
              <a:rPr lang="sv-SE" dirty="0"/>
              <a:t> species in the habitats 1260 (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Vegetated sea cliffs of the Atlantic and Baltic coasts ) </a:t>
            </a:r>
            <a:r>
              <a:rPr lang="sv-SE" dirty="0"/>
              <a:t>and 1620 (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Boreal Baltic islets and small islands)</a:t>
            </a:r>
            <a:r>
              <a:rPr lang="sv-SE" dirty="0"/>
              <a:t>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feed</a:t>
            </a:r>
            <a:r>
              <a:rPr lang="sv-SE" dirty="0"/>
              <a:t> on </a:t>
            </a:r>
            <a:r>
              <a:rPr lang="sv-SE" dirty="0" err="1"/>
              <a:t>pelagic</a:t>
            </a:r>
            <a:r>
              <a:rPr lang="sv-SE" dirty="0"/>
              <a:t> </a:t>
            </a:r>
            <a:r>
              <a:rPr lang="sv-SE" dirty="0" err="1"/>
              <a:t>fish</a:t>
            </a:r>
            <a:r>
              <a:rPr lang="sv-SE" dirty="0"/>
              <a:t> and </a:t>
            </a:r>
            <a:r>
              <a:rPr lang="sv-SE" dirty="0" err="1"/>
              <a:t>dives</a:t>
            </a:r>
            <a:r>
              <a:rPr lang="sv-SE" dirty="0"/>
              <a:t> down to 40-50 meters </a:t>
            </a:r>
            <a:r>
              <a:rPr lang="sv-SE" dirty="0" err="1"/>
              <a:t>deepth</a:t>
            </a:r>
            <a:r>
              <a:rPr lang="sv-SE" dirty="0"/>
              <a:t> and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feed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10-20 km from </a:t>
            </a:r>
            <a:r>
              <a:rPr lang="sv-SE" dirty="0" err="1"/>
              <a:t>nesting</a:t>
            </a:r>
            <a:r>
              <a:rPr lang="sv-SE" dirty="0"/>
              <a:t> sites. </a:t>
            </a:r>
            <a:r>
              <a:rPr lang="sv-SE" sz="1200" dirty="0"/>
              <a:t>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429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Black </a:t>
            </a:r>
            <a:r>
              <a:rPr lang="sv-SE" b="0" dirty="0" err="1"/>
              <a:t>Guillemot</a:t>
            </a:r>
            <a:r>
              <a:rPr lang="sv-SE" b="0" dirty="0"/>
              <a:t> </a:t>
            </a:r>
            <a:r>
              <a:rPr lang="sv-SE" dirty="0"/>
              <a:t>(tobisgrissla) </a:t>
            </a:r>
            <a:r>
              <a:rPr lang="sv-SE" i="1" dirty="0" err="1"/>
              <a:t>Cepphus</a:t>
            </a:r>
            <a:r>
              <a:rPr lang="sv-SE" i="1" dirty="0"/>
              <a:t> </a:t>
            </a:r>
            <a:r>
              <a:rPr lang="sv-SE" i="1" dirty="0" err="1"/>
              <a:t>grylle</a:t>
            </a:r>
            <a:r>
              <a:rPr lang="sv-SE" i="1" dirty="0"/>
              <a:t>, </a:t>
            </a:r>
            <a:r>
              <a:rPr lang="sv-SE" i="0" dirty="0"/>
              <a:t>has </a:t>
            </a:r>
            <a:r>
              <a:rPr lang="sv-SE" i="0" dirty="0" err="1"/>
              <a:t>decreased</a:t>
            </a:r>
            <a:r>
              <a:rPr lang="sv-SE" i="0" dirty="0"/>
              <a:t> in Östergötland and in the Swedish central Baltic. In </a:t>
            </a:r>
            <a:r>
              <a:rPr lang="sv-SE" i="0" dirty="0" err="1"/>
              <a:t>Stockhom</a:t>
            </a:r>
            <a:r>
              <a:rPr lang="sv-SE" i="0" dirty="0"/>
              <a:t> </a:t>
            </a:r>
            <a:r>
              <a:rPr lang="sv-SE" i="0" dirty="0" err="1"/>
              <a:t>archipelago</a:t>
            </a:r>
            <a:r>
              <a:rPr lang="sv-SE" i="0" dirty="0"/>
              <a:t> the </a:t>
            </a:r>
            <a:r>
              <a:rPr lang="sv-SE" i="0" dirty="0" err="1"/>
              <a:t>decrease</a:t>
            </a:r>
            <a:r>
              <a:rPr lang="sv-SE" i="0" dirty="0"/>
              <a:t> </a:t>
            </a:r>
            <a:r>
              <a:rPr lang="sv-SE" i="0" dirty="0" err="1"/>
              <a:t>was</a:t>
            </a:r>
            <a:r>
              <a:rPr lang="sv-SE" i="0" dirty="0"/>
              <a:t> 78 % </a:t>
            </a:r>
            <a:r>
              <a:rPr lang="sv-SE" i="0" dirty="0" err="1"/>
              <a:t>between</a:t>
            </a:r>
            <a:r>
              <a:rPr lang="sv-SE" i="0" dirty="0"/>
              <a:t> 1975 and 1999. </a:t>
            </a:r>
            <a:r>
              <a:rPr lang="sv-SE" sz="1200" dirty="0"/>
              <a:t>Total </a:t>
            </a:r>
            <a:r>
              <a:rPr lang="sv-SE" sz="1200" dirty="0" err="1"/>
              <a:t>decrease</a:t>
            </a:r>
            <a:r>
              <a:rPr lang="sv-SE" sz="1200" dirty="0"/>
              <a:t> in Sweden the last 20 </a:t>
            </a:r>
            <a:r>
              <a:rPr lang="sv-SE" sz="1200" dirty="0" err="1"/>
              <a:t>years</a:t>
            </a:r>
            <a:r>
              <a:rPr lang="sv-SE" sz="1200" dirty="0"/>
              <a:t> is 20 %. It </a:t>
            </a:r>
            <a:r>
              <a:rPr lang="sv-SE" sz="1200" dirty="0" err="1"/>
              <a:t>feed</a:t>
            </a:r>
            <a:r>
              <a:rPr lang="sv-SE" sz="1200" dirty="0"/>
              <a:t> on </a:t>
            </a:r>
            <a:r>
              <a:rPr lang="sv-SE" sz="1200" dirty="0" err="1"/>
              <a:t>fish</a:t>
            </a:r>
            <a:r>
              <a:rPr lang="sv-SE" sz="1200" dirty="0"/>
              <a:t> and </a:t>
            </a:r>
            <a:r>
              <a:rPr lang="sv-SE" sz="1200" dirty="0" err="1"/>
              <a:t>also</a:t>
            </a:r>
            <a:r>
              <a:rPr lang="sv-SE" sz="1200" dirty="0"/>
              <a:t> </a:t>
            </a:r>
            <a:r>
              <a:rPr lang="sv-SE" sz="1200" dirty="0" err="1"/>
              <a:t>invertebrates</a:t>
            </a:r>
            <a:r>
              <a:rPr lang="sv-SE" sz="1200" dirty="0"/>
              <a:t>. The </a:t>
            </a:r>
            <a:r>
              <a:rPr lang="sv-SE" sz="1200" dirty="0" err="1"/>
              <a:t>breeding</a:t>
            </a:r>
            <a:r>
              <a:rPr lang="sv-SE" sz="1200" dirty="0"/>
              <a:t> habitat </a:t>
            </a:r>
            <a:r>
              <a:rPr lang="sv-SE" sz="1200" dirty="0" err="1"/>
              <a:t>may</a:t>
            </a:r>
            <a:r>
              <a:rPr lang="sv-SE" sz="1200" dirty="0"/>
              <a:t> be </a:t>
            </a:r>
            <a:r>
              <a:rPr lang="sv-SE" sz="1200" dirty="0" err="1"/>
              <a:t>improved</a:t>
            </a:r>
            <a:r>
              <a:rPr lang="sv-SE" sz="1200" dirty="0"/>
              <a:t> by </a:t>
            </a:r>
            <a:r>
              <a:rPr lang="sv-SE" sz="1200" dirty="0" err="1"/>
              <a:t>making</a:t>
            </a:r>
            <a:r>
              <a:rPr lang="sv-SE" sz="1200" dirty="0"/>
              <a:t> </a:t>
            </a:r>
            <a:r>
              <a:rPr lang="sv-SE" sz="1200" dirty="0" err="1"/>
              <a:t>artificial</a:t>
            </a:r>
            <a:r>
              <a:rPr lang="sv-SE" sz="1200" dirty="0"/>
              <a:t> </a:t>
            </a:r>
            <a:r>
              <a:rPr lang="sv-SE" sz="1200" dirty="0" err="1"/>
              <a:t>nesting</a:t>
            </a:r>
            <a:r>
              <a:rPr lang="sv-SE" sz="1200" dirty="0"/>
              <a:t> </a:t>
            </a:r>
            <a:r>
              <a:rPr lang="sv-SE" sz="1200" dirty="0" err="1"/>
              <a:t>cavities</a:t>
            </a:r>
            <a:r>
              <a:rPr lang="sv-SE" sz="1200" dirty="0"/>
              <a:t>. PHOTO: Lars Gezelius.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29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/>
              <a:t>PHOTO: Lars Gezelius.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64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In Östergötland the </a:t>
            </a:r>
            <a:r>
              <a:rPr lang="sv-SE" dirty="0" err="1"/>
              <a:t>Caspian</a:t>
            </a:r>
            <a:r>
              <a:rPr lang="sv-SE" dirty="0"/>
              <a:t> tern </a:t>
            </a:r>
            <a:r>
              <a:rPr lang="sv-SE" dirty="0" err="1"/>
              <a:t>breeds</a:t>
            </a:r>
            <a:r>
              <a:rPr lang="sv-SE" dirty="0"/>
              <a:t> in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colonies</a:t>
            </a:r>
            <a:r>
              <a:rPr lang="sv-SE" dirty="0"/>
              <a:t>, </a:t>
            </a:r>
            <a:r>
              <a:rPr lang="sv-SE" dirty="0" err="1"/>
              <a:t>one</a:t>
            </a:r>
            <a:r>
              <a:rPr lang="sv-SE" dirty="0"/>
              <a:t> in the </a:t>
            </a:r>
            <a:r>
              <a:rPr lang="sv-SE" dirty="0" err="1"/>
              <a:t>north</a:t>
            </a:r>
            <a:r>
              <a:rPr lang="sv-SE" dirty="0"/>
              <a:t> and </a:t>
            </a:r>
            <a:r>
              <a:rPr lang="sv-SE" dirty="0" err="1"/>
              <a:t>one</a:t>
            </a:r>
            <a:r>
              <a:rPr lang="sv-SE" dirty="0"/>
              <a:t> in the </a:t>
            </a:r>
            <a:r>
              <a:rPr lang="sv-SE" dirty="0" err="1"/>
              <a:t>south</a:t>
            </a:r>
            <a:r>
              <a:rPr lang="sv-SE" dirty="0"/>
              <a:t>. The population is </a:t>
            </a:r>
            <a:r>
              <a:rPr lang="sv-SE" dirty="0" err="1"/>
              <a:t>vulnerably</a:t>
            </a:r>
            <a:r>
              <a:rPr lang="sv-SE" dirty="0"/>
              <a:t> small (60-100 pairs), </a:t>
            </a:r>
            <a:r>
              <a:rPr lang="sv-SE" dirty="0" err="1"/>
              <a:t>fluctuating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relatively</a:t>
            </a:r>
            <a:r>
              <a:rPr lang="sv-SE" dirty="0"/>
              <a:t> </a:t>
            </a:r>
            <a:r>
              <a:rPr lang="sv-SE" dirty="0" err="1"/>
              <a:t>stable</a:t>
            </a:r>
            <a:r>
              <a:rPr lang="sv-SE" dirty="0"/>
              <a:t>. Main </a:t>
            </a:r>
            <a:r>
              <a:rPr lang="sv-SE" dirty="0" err="1"/>
              <a:t>threat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predation from </a:t>
            </a:r>
            <a:r>
              <a:rPr lang="sv-SE" dirty="0" err="1"/>
              <a:t>American</a:t>
            </a:r>
            <a:r>
              <a:rPr lang="sv-SE" dirty="0"/>
              <a:t> Mink, </a:t>
            </a:r>
            <a:r>
              <a:rPr lang="sv-SE" dirty="0" err="1"/>
              <a:t>Herring</a:t>
            </a:r>
            <a:r>
              <a:rPr lang="sv-SE" dirty="0"/>
              <a:t> Gull (gråtrut) and White-</a:t>
            </a:r>
            <a:r>
              <a:rPr lang="sv-SE" dirty="0" err="1"/>
              <a:t>tailed</a:t>
            </a:r>
            <a:r>
              <a:rPr lang="sv-SE" dirty="0"/>
              <a:t> Sea Eagle (havsörn).  It </a:t>
            </a:r>
            <a:r>
              <a:rPr lang="sv-SE" dirty="0" err="1"/>
              <a:t>feed</a:t>
            </a:r>
            <a:r>
              <a:rPr lang="sv-SE" dirty="0"/>
              <a:t> on </a:t>
            </a:r>
            <a:r>
              <a:rPr lang="sv-SE" dirty="0" err="1"/>
              <a:t>fish</a:t>
            </a:r>
            <a:r>
              <a:rPr lang="sv-SE" dirty="0"/>
              <a:t> in </a:t>
            </a:r>
            <a:r>
              <a:rPr lang="sv-SE" dirty="0" err="1"/>
              <a:t>shallow</a:t>
            </a:r>
            <a:r>
              <a:rPr lang="sv-SE" dirty="0"/>
              <a:t> </a:t>
            </a:r>
            <a:r>
              <a:rPr lang="sv-SE" dirty="0" err="1"/>
              <a:t>zones</a:t>
            </a:r>
            <a:r>
              <a:rPr lang="sv-SE" dirty="0"/>
              <a:t>, </a:t>
            </a:r>
            <a:r>
              <a:rPr lang="sv-SE" dirty="0" err="1"/>
              <a:t>often</a:t>
            </a:r>
            <a:r>
              <a:rPr lang="sv-SE" altLang="sv-SE" sz="1200" dirty="0"/>
              <a:t> in inland </a:t>
            </a:r>
            <a:r>
              <a:rPr lang="sv-SE" altLang="sv-SE" sz="1200" dirty="0" err="1"/>
              <a:t>shallow</a:t>
            </a:r>
            <a:r>
              <a:rPr lang="sv-SE" altLang="sv-SE" sz="1200" dirty="0"/>
              <a:t> lakes or </a:t>
            </a:r>
            <a:r>
              <a:rPr lang="sv-SE" altLang="sv-SE" sz="1200" dirty="0" err="1"/>
              <a:t>coastal</a:t>
            </a:r>
            <a:r>
              <a:rPr lang="sv-SE" altLang="sv-SE" sz="1200" dirty="0"/>
              <a:t> </a:t>
            </a:r>
            <a:r>
              <a:rPr lang="sv-SE" altLang="sv-SE" sz="1200" dirty="0" err="1"/>
              <a:t>lagoons</a:t>
            </a:r>
            <a:r>
              <a:rPr lang="sv-SE" altLang="sv-SE" sz="1200" dirty="0"/>
              <a:t> </a:t>
            </a:r>
            <a:r>
              <a:rPr lang="sv-SE" altLang="sv-SE" sz="1200" dirty="0" err="1"/>
              <a:t>several</a:t>
            </a:r>
            <a:r>
              <a:rPr lang="sv-SE" altLang="sv-SE" sz="1200" dirty="0"/>
              <a:t> 10:th </a:t>
            </a:r>
            <a:r>
              <a:rPr lang="sv-SE" altLang="sv-SE" sz="1200" dirty="0" err="1"/>
              <a:t>of</a:t>
            </a:r>
            <a:r>
              <a:rPr lang="sv-SE" altLang="sv-SE" sz="1200" dirty="0"/>
              <a:t> kilometers from the </a:t>
            </a:r>
            <a:r>
              <a:rPr lang="sv-SE" altLang="sv-SE" sz="1200" dirty="0" err="1"/>
              <a:t>breeding</a:t>
            </a:r>
            <a:r>
              <a:rPr lang="sv-SE" altLang="sv-SE" sz="1200" dirty="0"/>
              <a:t> site. </a:t>
            </a:r>
            <a:r>
              <a:rPr lang="sv-SE" altLang="sv-SE" sz="1200" dirty="0" err="1"/>
              <a:t>Mainly</a:t>
            </a:r>
            <a:r>
              <a:rPr lang="sv-SE" altLang="sv-SE" sz="1200" dirty="0"/>
              <a:t> </a:t>
            </a:r>
            <a:r>
              <a:rPr lang="sv-SE" altLang="sv-SE" sz="1200" dirty="0" err="1"/>
              <a:t>Perch</a:t>
            </a:r>
            <a:r>
              <a:rPr lang="sv-SE" altLang="sv-SE" sz="1200" dirty="0"/>
              <a:t> (abborre) </a:t>
            </a:r>
            <a:r>
              <a:rPr lang="sv-SE" altLang="sv-SE" sz="1200" i="1" dirty="0" err="1"/>
              <a:t>Perca</a:t>
            </a:r>
            <a:r>
              <a:rPr lang="sv-SE" altLang="sv-SE" sz="1200" i="1" dirty="0"/>
              <a:t> </a:t>
            </a:r>
            <a:r>
              <a:rPr lang="sv-SE" altLang="sv-SE" sz="1200" i="1" dirty="0" err="1"/>
              <a:t>fluviatilis</a:t>
            </a:r>
            <a:r>
              <a:rPr lang="sv-SE" altLang="sv-SE" sz="1200" i="1" dirty="0"/>
              <a:t> </a:t>
            </a:r>
            <a:r>
              <a:rPr lang="sv-SE" altLang="sv-SE" sz="1200" dirty="0"/>
              <a:t>/ </a:t>
            </a:r>
            <a:r>
              <a:rPr lang="sv-SE" altLang="sv-SE" sz="1200" dirty="0" err="1"/>
              <a:t>Roach</a:t>
            </a:r>
            <a:r>
              <a:rPr lang="sv-SE" altLang="sv-SE" sz="1200" dirty="0"/>
              <a:t> (mört) </a:t>
            </a:r>
            <a:r>
              <a:rPr lang="sv-SE" altLang="sv-SE" sz="1200" i="1" dirty="0" err="1"/>
              <a:t>Rutilus</a:t>
            </a:r>
            <a:r>
              <a:rPr lang="sv-SE" altLang="sv-SE" sz="1200" i="1" dirty="0"/>
              <a:t> </a:t>
            </a:r>
            <a:r>
              <a:rPr lang="sv-SE" altLang="sv-SE" sz="1200" i="1" dirty="0" err="1"/>
              <a:t>rutilus</a:t>
            </a:r>
            <a:r>
              <a:rPr lang="sv-SE" altLang="sv-SE" sz="1200" dirty="0"/>
              <a:t>. </a:t>
            </a:r>
            <a:r>
              <a:rPr lang="sv-SE" sz="1200" dirty="0"/>
              <a:t>PHOTOS: Lars Gezelius.</a:t>
            </a:r>
            <a:endParaRPr lang="sv-SE" alt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374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sv-SE" altLang="sv-SE" dirty="0"/>
              <a:t>The Arctic tern (silvertärna) shows a strong </a:t>
            </a:r>
            <a:r>
              <a:rPr lang="sv-SE" altLang="sv-SE" dirty="0" err="1"/>
              <a:t>increase</a:t>
            </a:r>
            <a:r>
              <a:rPr lang="sv-SE" altLang="sv-SE" dirty="0"/>
              <a:t> in Östergötland </a:t>
            </a:r>
            <a:r>
              <a:rPr lang="sv-SE" altLang="sv-SE" dirty="0" err="1"/>
              <a:t>since</a:t>
            </a:r>
            <a:r>
              <a:rPr lang="sv-SE" altLang="sv-SE" dirty="0"/>
              <a:t> 1981! It </a:t>
            </a:r>
            <a:r>
              <a:rPr lang="sv-SE" altLang="sv-SE" dirty="0" err="1"/>
              <a:t>feeds</a:t>
            </a:r>
            <a:r>
              <a:rPr lang="sv-SE" altLang="sv-SE" dirty="0"/>
              <a:t> on small </a:t>
            </a:r>
            <a:r>
              <a:rPr lang="sv-SE" altLang="sv-SE" dirty="0" err="1"/>
              <a:t>fish</a:t>
            </a:r>
            <a:r>
              <a:rPr lang="sv-SE" altLang="sv-SE" dirty="0"/>
              <a:t> in </a:t>
            </a:r>
            <a:r>
              <a:rPr lang="sv-SE" altLang="sv-SE" dirty="0" err="1"/>
              <a:t>shallow</a:t>
            </a:r>
            <a:r>
              <a:rPr lang="sv-SE" altLang="sv-SE" dirty="0"/>
              <a:t> </a:t>
            </a:r>
            <a:r>
              <a:rPr lang="sv-SE" altLang="sv-SE" dirty="0" err="1"/>
              <a:t>zones</a:t>
            </a:r>
            <a:r>
              <a:rPr lang="sv-SE" altLang="sv-SE" dirty="0"/>
              <a:t>– </a:t>
            </a:r>
            <a:r>
              <a:rPr lang="sv-SE" altLang="sv-SE" dirty="0" err="1"/>
              <a:t>e.g</a:t>
            </a:r>
            <a:r>
              <a:rPr lang="sv-SE" altLang="sv-SE" dirty="0"/>
              <a:t>. </a:t>
            </a:r>
            <a:r>
              <a:rPr lang="sv-SE" altLang="sv-SE" dirty="0" err="1"/>
              <a:t>Sticklebacks</a:t>
            </a:r>
            <a:r>
              <a:rPr lang="sv-SE" altLang="sv-SE" dirty="0"/>
              <a:t> (spigg) </a:t>
            </a:r>
            <a:r>
              <a:rPr lang="sv-S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Gasterosteus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aculeatus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dirty="0"/>
              <a:t>PHOTO: Lars Gezelius.</a:t>
            </a:r>
            <a:endParaRPr lang="sv-SE" altLang="sv-SE" i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FEBD-CA0B-4C55-89EB-AED2AA81CD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90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2A2A57-6279-4EEC-B6C0-5BFD5A66E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5217C8C-CC69-41A7-8924-7BF3E56A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68F597-797D-4C70-93AE-F9A69D4D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EA48B4-347F-4524-AA2C-460A6FA5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7F6E61-9C76-408B-A580-1569D50E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42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BD7E52-A613-45DC-AD3A-F29386F8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823859-6A51-49E8-8010-AE6C8FF66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8A91AE-747F-4602-96AE-F3D6CE2D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CF29CF-A630-4571-851A-C5F59560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0F7C65-282A-4BB8-90CF-3D764B9B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2BCDCF9-8C9D-4D9F-82A7-E4D9D05EF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78D3C3E-512B-4069-9ACF-246A3850B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AC42F2-2EA3-4B61-A719-AC19815A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20D5F0-1904-48D9-9F81-E54E2915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F002D7-CC12-49DC-99DF-30437E47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41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52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47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40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32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583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06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94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2B9632-CDBC-4B3F-8C5A-5C169F8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3F1CC-BD4F-4AB3-9335-FC864F27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37576F-FED8-49EB-84CA-73CA7AAA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06A5D7-772E-4BC0-BC18-6B94E884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C02FAD-1DDA-481B-8163-CED13CAF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1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30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23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883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CBD1EE-7E5D-4AD8-9B6D-5EB7B5E3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51937F-FF35-40DD-92A9-F4778698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0B97DF-0DCD-4C48-8AF6-8970229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16FF99-A930-4E69-AAE4-B1E62573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B459E1-22C5-4A2E-B3B4-4E1942BF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65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7ED762-BE8C-492F-9171-F8EFDF06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3597C3-181D-48C8-ADD9-293EF164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4D30F06-4C78-434A-A266-C66D94D59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C104E6-2DE6-45EA-A966-90485E37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7B55B4-B522-4B8F-932F-4EE19054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99558F-10B0-43CB-839C-43C92409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2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F8150E-4299-475B-AE51-B32B91BD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2194CC-C5E9-43C1-84C3-660309C11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1C93AC-5379-4CD5-9871-B23389E01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A4941A-1062-4A76-8D6C-299748FE4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624A783-B7A3-442E-AC8B-AE20CB8A1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B885A28-8DAA-4C5F-A707-7D730879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90A0D0F-01D0-43CC-A25C-413C59B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9B43DE-A60A-404C-A69C-5A1BFFBA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97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17196-15CC-43B9-ADD9-B42504D0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00D02B-5D28-4C9F-A920-6BD9506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1A22285-DAA3-436E-8C2B-1C110E02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D20687-ACEE-42E0-AD1E-3717FB24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97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DAFCC8-DEF6-4DCD-A277-82BAE271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E2935F-DF84-422B-BF9F-E85A87E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C8C4A8-0387-4779-B5FD-19B0878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0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2C9D9-80D6-4784-ABEE-9F4116A6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1FE962-0E26-495C-9E01-C934D6FE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FB38EE-568F-4465-AC88-42AF45FD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84A60D-2D75-45DE-B203-6CF8C65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83D400-562C-4F5F-985B-62653481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562F5BA-A9F3-4F8E-B203-1997962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044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3CF36-D0C1-47D2-A123-2F31C879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B3B9A9-99E2-425C-8ACA-6714B0B4E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F517A2-6194-42AC-B49D-2154AB57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B93B0EE-1DB4-4218-88A1-D2B601F0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76B226-3568-4AC6-A4FC-7EECBC67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A2CC90-56F6-43E5-B994-96C5FE00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21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E7D4E56-2C07-4B49-9938-9162B43C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EE06FA-C935-48F9-A226-F9C74DF4B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D388F4-9A81-4486-93BB-EFB28AD3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99A7CA-29CD-49C8-857E-CA366BDB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BB43DB-6681-4D71-82F7-3C5AFFE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13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6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8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objekt 73">
            <a:extLst>
              <a:ext uri="{FF2B5EF4-FFF2-40B4-BE49-F238E27FC236}">
                <a16:creationId xmlns:a16="http://schemas.microsoft.com/office/drawing/2014/main" id="{E2296947-19B5-4763-A8C3-927894319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-2" b="74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32F201CC-625F-4874-9E33-AE3865FBE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357"/>
          <a:stretch/>
        </p:blipFill>
        <p:spPr>
          <a:xfrm>
            <a:off x="-1267749" y="2699532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A6BB77-28C2-4BA4-961A-5F735912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9937" y="530740"/>
            <a:ext cx="4820134" cy="1635639"/>
          </a:xfrm>
        </p:spPr>
        <p:txBody>
          <a:bodyPr anchor="t">
            <a:normAutofit/>
          </a:bodyPr>
          <a:lstStyle/>
          <a:p>
            <a:pPr algn="l"/>
            <a:r>
              <a:rPr lang="sv-SE" sz="4800" dirty="0">
                <a:solidFill>
                  <a:srgbClr val="1A7BE6"/>
                </a:solidFill>
              </a:rPr>
              <a:t>LIFE Coast Benefit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9B09AC-B821-4F4F-9A12-D187F565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0355" y="1038572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sv-SE" sz="3200" dirty="0" err="1">
                <a:solidFill>
                  <a:srgbClr val="1A7BE6"/>
                </a:solidFill>
              </a:rPr>
              <a:t>Coastal</a:t>
            </a:r>
            <a:r>
              <a:rPr lang="sv-SE" sz="3200" dirty="0">
                <a:solidFill>
                  <a:srgbClr val="1A7BE6"/>
                </a:solidFill>
              </a:rPr>
              <a:t> Birds</a:t>
            </a:r>
            <a:r>
              <a:rPr lang="sv-SE" sz="18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86159C4-0BF4-4367-92BF-56EC0A2C8BE7}"/>
              </a:ext>
            </a:extLst>
          </p:cNvPr>
          <p:cNvSpPr/>
          <p:nvPr/>
        </p:nvSpPr>
        <p:spPr>
          <a:xfrm>
            <a:off x="6780355" y="5344722"/>
            <a:ext cx="4613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sv-SE" dirty="0"/>
              <a:t>Lars Gezelius, CAB Östergötland. </a:t>
            </a:r>
          </a:p>
          <a:p>
            <a:r>
              <a:rPr lang="sv-SE" altLang="sv-SE" i="1" dirty="0" err="1"/>
              <a:t>Protection</a:t>
            </a:r>
            <a:r>
              <a:rPr lang="sv-SE" altLang="sv-SE" i="1" dirty="0"/>
              <a:t> and </a:t>
            </a:r>
            <a:r>
              <a:rPr lang="sv-SE" altLang="sv-SE" i="1" dirty="0" err="1"/>
              <a:t>monitoring</a:t>
            </a:r>
            <a:r>
              <a:rPr lang="sv-SE" altLang="sv-SE" i="1" dirty="0"/>
              <a:t>. Marine habitats.</a:t>
            </a:r>
          </a:p>
          <a:p>
            <a:br>
              <a:rPr lang="sv-SE" altLang="sv-SE" dirty="0"/>
            </a:br>
            <a:r>
              <a:rPr lang="sv-SE" altLang="sv-SE" dirty="0"/>
              <a:t>lars.gezelius@lansstyrelsen.se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845BB18-447E-476D-91B2-CEBD7E4A9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355" y="2146551"/>
            <a:ext cx="3958055" cy="293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59131"/>
          </a:xfrm>
        </p:spPr>
        <p:txBody>
          <a:bodyPr>
            <a:normAutofit fontScale="90000"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Infauna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shallow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	 (5-10 m)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20" y="69855"/>
            <a:ext cx="2931765" cy="1674029"/>
          </a:xfrm>
          <a:prstGeom prst="rect">
            <a:avLst/>
          </a:prstGeom>
        </p:spPr>
      </p:pic>
      <p:sp>
        <p:nvSpPr>
          <p:cNvPr id="9" name="Platshållare för innehåll 7">
            <a:extLst>
              <a:ext uri="{FF2B5EF4-FFF2-40B4-BE49-F238E27FC236}">
                <a16:creationId xmlns:a16="http://schemas.microsoft.com/office/drawing/2014/main" id="{D80107B9-4925-4A18-AD03-9D1C116AA37C}"/>
              </a:ext>
            </a:extLst>
          </p:cNvPr>
          <p:cNvSpPr txBox="1">
            <a:spLocks/>
          </p:cNvSpPr>
          <p:nvPr/>
        </p:nvSpPr>
        <p:spPr>
          <a:xfrm>
            <a:off x="1097279" y="1852258"/>
            <a:ext cx="10286005" cy="86229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b="1" dirty="0"/>
              <a:t>Velvet Scooter </a:t>
            </a:r>
            <a:r>
              <a:rPr lang="sv-SE" sz="2400" dirty="0"/>
              <a:t>(svärta) </a:t>
            </a:r>
            <a:r>
              <a:rPr lang="sv-SE" sz="2400" i="1" dirty="0" err="1"/>
              <a:t>Melanitta</a:t>
            </a:r>
            <a:r>
              <a:rPr lang="sv-SE" sz="2400" i="1" dirty="0"/>
              <a:t> </a:t>
            </a:r>
            <a:r>
              <a:rPr lang="sv-SE" sz="2400" i="1" dirty="0" err="1"/>
              <a:t>fusca</a:t>
            </a:r>
            <a:r>
              <a:rPr lang="sv-SE" sz="2400" i="1" dirty="0"/>
              <a:t> </a:t>
            </a:r>
            <a:r>
              <a:rPr lang="sv-SE" sz="2400" dirty="0"/>
              <a:t>(IUCN, </a:t>
            </a:r>
            <a:r>
              <a:rPr lang="sv-SE" sz="2400" dirty="0" err="1"/>
              <a:t>Globally</a:t>
            </a:r>
            <a:r>
              <a:rPr lang="sv-SE" sz="2400" dirty="0"/>
              <a:t> </a:t>
            </a:r>
            <a:r>
              <a:rPr lang="sv-SE" sz="2400" dirty="0" err="1"/>
              <a:t>vulnerable</a:t>
            </a:r>
            <a:r>
              <a:rPr lang="sv-SE" sz="2400" dirty="0"/>
              <a:t>, </a:t>
            </a:r>
            <a:r>
              <a:rPr lang="sv-SE" sz="2400" b="1" dirty="0"/>
              <a:t>VU</a:t>
            </a:r>
            <a:r>
              <a:rPr lang="sv-SE" sz="2400" dirty="0"/>
              <a:t>) </a:t>
            </a:r>
          </a:p>
          <a:p>
            <a:r>
              <a:rPr lang="sv-SE" sz="2200" dirty="0" err="1"/>
              <a:t>Decrease</a:t>
            </a:r>
            <a:r>
              <a:rPr lang="sv-SE" sz="2200" dirty="0"/>
              <a:t>, </a:t>
            </a:r>
            <a:r>
              <a:rPr lang="sv-SE" sz="2200" dirty="0" err="1"/>
              <a:t>but</a:t>
            </a:r>
            <a:r>
              <a:rPr lang="sv-SE" sz="2200" dirty="0"/>
              <a:t> </a:t>
            </a:r>
            <a:r>
              <a:rPr lang="sv-SE" sz="2200" dirty="0" err="1"/>
              <a:t>maybe</a:t>
            </a:r>
            <a:r>
              <a:rPr lang="sv-SE" sz="2200" dirty="0"/>
              <a:t> </a:t>
            </a:r>
            <a:r>
              <a:rPr lang="sv-SE" sz="2200" dirty="0" err="1"/>
              <a:t>sabilization</a:t>
            </a:r>
            <a:r>
              <a:rPr lang="sv-SE" sz="2200" dirty="0"/>
              <a:t> in the last </a:t>
            </a:r>
            <a:r>
              <a:rPr lang="sv-SE" sz="2200" dirty="0" err="1"/>
              <a:t>years</a:t>
            </a:r>
            <a:r>
              <a:rPr lang="sv-SE" sz="2200" dirty="0"/>
              <a:t>? </a:t>
            </a:r>
            <a:r>
              <a:rPr lang="sv-SE" sz="2200" dirty="0" err="1"/>
              <a:t>Threats</a:t>
            </a:r>
            <a:r>
              <a:rPr lang="sv-SE" sz="2200" dirty="0"/>
              <a:t>: Mink, </a:t>
            </a:r>
            <a:r>
              <a:rPr lang="sv-SE" sz="2200" dirty="0" err="1"/>
              <a:t>oil</a:t>
            </a:r>
            <a:r>
              <a:rPr lang="sv-SE" sz="2200" dirty="0"/>
              <a:t> spill, </a:t>
            </a:r>
            <a:r>
              <a:rPr lang="sv-SE" sz="2200" dirty="0" err="1"/>
              <a:t>tourism</a:t>
            </a:r>
            <a:r>
              <a:rPr lang="sv-SE" sz="2200" dirty="0"/>
              <a:t>.</a:t>
            </a:r>
          </a:p>
          <a:p>
            <a:r>
              <a:rPr lang="sv-SE" sz="2200" dirty="0" err="1"/>
              <a:t>Nest</a:t>
            </a:r>
            <a:r>
              <a:rPr lang="sv-SE" sz="2200" dirty="0"/>
              <a:t> </a:t>
            </a:r>
            <a:r>
              <a:rPr lang="sv-SE" sz="2200" dirty="0" err="1"/>
              <a:t>near</a:t>
            </a:r>
            <a:r>
              <a:rPr lang="sv-SE" sz="2200" dirty="0"/>
              <a:t> small bush, </a:t>
            </a:r>
            <a:r>
              <a:rPr lang="sv-SE" sz="2200" dirty="0" err="1"/>
              <a:t>breeding</a:t>
            </a:r>
            <a:r>
              <a:rPr lang="sv-SE" sz="2200" dirty="0"/>
              <a:t> </a:t>
            </a:r>
            <a:r>
              <a:rPr lang="sv-SE" sz="2200" dirty="0" err="1"/>
              <a:t>near</a:t>
            </a:r>
            <a:r>
              <a:rPr lang="sv-SE" sz="2200" dirty="0"/>
              <a:t> Gull </a:t>
            </a:r>
            <a:r>
              <a:rPr lang="sv-SE" sz="2200" dirty="0" err="1"/>
              <a:t>colonies</a:t>
            </a:r>
            <a:r>
              <a:rPr lang="sv-SE" sz="2200" dirty="0"/>
              <a:t> </a:t>
            </a:r>
            <a:r>
              <a:rPr lang="sv-SE" sz="2200" dirty="0" err="1"/>
              <a:t>probably</a:t>
            </a:r>
            <a:r>
              <a:rPr lang="sv-SE" sz="2200" dirty="0"/>
              <a:t> </a:t>
            </a:r>
            <a:r>
              <a:rPr lang="sv-SE" sz="2200" dirty="0" err="1"/>
              <a:t>favourable</a:t>
            </a:r>
            <a:r>
              <a:rPr lang="sv-SE" sz="2200" dirty="0"/>
              <a:t>. </a:t>
            </a:r>
            <a:r>
              <a:rPr lang="sv-SE" sz="2200" dirty="0" err="1"/>
              <a:t>Feed</a:t>
            </a:r>
            <a:r>
              <a:rPr lang="sv-SE" sz="2200" dirty="0"/>
              <a:t> on </a:t>
            </a:r>
            <a:r>
              <a:rPr lang="sv-SE" sz="2200" dirty="0" err="1"/>
              <a:t>mussels</a:t>
            </a:r>
            <a:r>
              <a:rPr lang="sv-SE" sz="2200" dirty="0"/>
              <a:t> and </a:t>
            </a:r>
            <a:r>
              <a:rPr lang="sv-SE" sz="2200" dirty="0" err="1"/>
              <a:t>invertebrates</a:t>
            </a:r>
            <a:r>
              <a:rPr lang="sv-SE" sz="2200" dirty="0"/>
              <a:t>. 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54BD134-41D3-4586-9CFF-1E669DE79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214572"/>
              </p:ext>
            </p:extLst>
          </p:nvPr>
        </p:nvGraphicFramePr>
        <p:xfrm>
          <a:off x="548641" y="3657598"/>
          <a:ext cx="4968241" cy="259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9EB73E5F-261A-445C-9BAB-B06B987EF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366" y="3855936"/>
            <a:ext cx="6489290" cy="21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90" y="556869"/>
            <a:ext cx="10058400" cy="1559131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Bluemussel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shallow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 (5-15 m)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720" y="253456"/>
            <a:ext cx="2407971" cy="1374944"/>
          </a:xfrm>
          <a:prstGeom prst="rect">
            <a:avLst/>
          </a:prstGeom>
        </p:spPr>
      </p:pic>
      <p:sp>
        <p:nvSpPr>
          <p:cNvPr id="9" name="Platshållare för innehåll 7">
            <a:extLst>
              <a:ext uri="{FF2B5EF4-FFF2-40B4-BE49-F238E27FC236}">
                <a16:creationId xmlns:a16="http://schemas.microsoft.com/office/drawing/2014/main" id="{D80107B9-4925-4A18-AD03-9D1C116AA37C}"/>
              </a:ext>
            </a:extLst>
          </p:cNvPr>
          <p:cNvSpPr txBox="1">
            <a:spLocks/>
          </p:cNvSpPr>
          <p:nvPr/>
        </p:nvSpPr>
        <p:spPr>
          <a:xfrm>
            <a:off x="842889" y="1976887"/>
            <a:ext cx="11349111" cy="487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b="1" dirty="0"/>
              <a:t>Eider</a:t>
            </a:r>
            <a:r>
              <a:rPr lang="sv-SE" sz="2400" dirty="0"/>
              <a:t> (ejder) </a:t>
            </a:r>
            <a:r>
              <a:rPr lang="sv-SE" sz="2400" i="1" dirty="0" err="1"/>
              <a:t>Somateria</a:t>
            </a:r>
            <a:r>
              <a:rPr lang="sv-SE" sz="2400" i="1" dirty="0"/>
              <a:t> </a:t>
            </a:r>
            <a:r>
              <a:rPr lang="sv-SE" sz="2400" i="1" dirty="0" err="1"/>
              <a:t>molissima</a:t>
            </a:r>
            <a:r>
              <a:rPr lang="sv-SE" sz="2400" i="1" dirty="0"/>
              <a:t> </a:t>
            </a:r>
            <a:r>
              <a:rPr lang="sv-SE" sz="2400" dirty="0"/>
              <a:t>(IUCN, </a:t>
            </a:r>
            <a:r>
              <a:rPr lang="sv-SE" sz="2400" dirty="0" err="1"/>
              <a:t>Globally</a:t>
            </a:r>
            <a:r>
              <a:rPr lang="sv-SE" sz="2400" dirty="0"/>
              <a:t> </a:t>
            </a:r>
            <a:r>
              <a:rPr lang="sv-SE" sz="2400" dirty="0" err="1"/>
              <a:t>near</a:t>
            </a:r>
            <a:r>
              <a:rPr lang="sv-SE" sz="2400" dirty="0"/>
              <a:t> </a:t>
            </a:r>
            <a:r>
              <a:rPr lang="sv-SE" sz="2400" dirty="0" err="1"/>
              <a:t>threatened</a:t>
            </a:r>
            <a:r>
              <a:rPr lang="sv-SE" sz="2400" dirty="0"/>
              <a:t>, </a:t>
            </a:r>
            <a:r>
              <a:rPr lang="sv-SE" sz="2400" b="1" dirty="0"/>
              <a:t>VU</a:t>
            </a:r>
            <a:r>
              <a:rPr lang="sv-SE" sz="2400" dirty="0"/>
              <a:t> in </a:t>
            </a:r>
            <a:r>
              <a:rPr lang="sv-SE" sz="2400" dirty="0" err="1"/>
              <a:t>Europe</a:t>
            </a:r>
            <a:r>
              <a:rPr lang="sv-SE" sz="2400" dirty="0"/>
              <a:t>)</a:t>
            </a:r>
          </a:p>
          <a:p>
            <a:r>
              <a:rPr lang="sv-SE" sz="2200" dirty="0" err="1"/>
              <a:t>Very</a:t>
            </a:r>
            <a:r>
              <a:rPr lang="sv-SE" sz="2200" dirty="0"/>
              <a:t> strong </a:t>
            </a:r>
            <a:r>
              <a:rPr lang="sv-SE" sz="2200" dirty="0" err="1"/>
              <a:t>decrease</a:t>
            </a:r>
            <a:r>
              <a:rPr lang="sv-SE" sz="2200" dirty="0"/>
              <a:t> in the </a:t>
            </a:r>
            <a:r>
              <a:rPr lang="sv-SE" sz="2200" dirty="0" err="1"/>
              <a:t>latest</a:t>
            </a:r>
            <a:r>
              <a:rPr lang="sv-SE" sz="2200" dirty="0"/>
              <a:t> </a:t>
            </a:r>
            <a:r>
              <a:rPr lang="sv-SE" sz="2200" dirty="0" err="1"/>
              <a:t>years</a:t>
            </a:r>
            <a:r>
              <a:rPr lang="sv-SE" sz="2200" dirty="0"/>
              <a:t>. </a:t>
            </a:r>
            <a:r>
              <a:rPr lang="sv-SE" sz="2200" dirty="0" err="1"/>
              <a:t>Extremely</a:t>
            </a:r>
            <a:r>
              <a:rPr lang="sv-SE" sz="2200" dirty="0"/>
              <a:t> </a:t>
            </a:r>
            <a:r>
              <a:rPr lang="sv-SE" sz="2200" dirty="0" err="1"/>
              <a:t>few</a:t>
            </a:r>
            <a:r>
              <a:rPr lang="sv-SE" sz="2200" dirty="0"/>
              <a:t> </a:t>
            </a:r>
            <a:r>
              <a:rPr lang="sv-SE" sz="2200" dirty="0" err="1"/>
              <a:t>clutches</a:t>
            </a:r>
            <a:r>
              <a:rPr lang="sv-SE" sz="2200" dirty="0"/>
              <a:t> </a:t>
            </a:r>
            <a:r>
              <a:rPr lang="sv-SE" sz="2200" dirty="0" err="1"/>
              <a:t>seen</a:t>
            </a:r>
            <a:r>
              <a:rPr lang="sv-SE" sz="2200" dirty="0"/>
              <a:t> in </a:t>
            </a:r>
            <a:r>
              <a:rPr lang="sv-SE" sz="2200" dirty="0" err="1"/>
              <a:t>water</a:t>
            </a:r>
            <a:r>
              <a:rPr lang="sv-SE" sz="2200" dirty="0"/>
              <a:t> in </a:t>
            </a:r>
            <a:r>
              <a:rPr lang="sv-SE" sz="2200" dirty="0" err="1"/>
              <a:t>june</a:t>
            </a:r>
            <a:r>
              <a:rPr lang="sv-SE" sz="2200" dirty="0"/>
              <a:t>. </a:t>
            </a:r>
          </a:p>
          <a:p>
            <a:r>
              <a:rPr lang="sv-SE" sz="2200" dirty="0" err="1"/>
              <a:t>Threats</a:t>
            </a:r>
            <a:r>
              <a:rPr lang="sv-SE" sz="2200" dirty="0"/>
              <a:t>: predation, bias in sex-</a:t>
            </a:r>
            <a:r>
              <a:rPr lang="sv-SE" sz="2200" dirty="0" err="1"/>
              <a:t>ratio</a:t>
            </a:r>
            <a:r>
              <a:rPr lang="sv-SE" sz="2200" dirty="0"/>
              <a:t> (less </a:t>
            </a:r>
            <a:r>
              <a:rPr lang="sv-SE" sz="2200" dirty="0" err="1"/>
              <a:t>females</a:t>
            </a:r>
            <a:r>
              <a:rPr lang="sv-SE" sz="2200" dirty="0"/>
              <a:t>), lack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Thiamine</a:t>
            </a:r>
            <a:r>
              <a:rPr lang="sv-SE" sz="2200" dirty="0"/>
              <a:t>, less </a:t>
            </a:r>
            <a:r>
              <a:rPr lang="sv-SE" sz="2200" dirty="0" err="1"/>
              <a:t>yeld</a:t>
            </a:r>
            <a:r>
              <a:rPr lang="sv-SE" sz="2200" dirty="0"/>
              <a:t> per </a:t>
            </a:r>
            <a:r>
              <a:rPr lang="sv-SE" sz="2200" dirty="0" err="1"/>
              <a:t>musslel</a:t>
            </a:r>
            <a:endParaRPr lang="sv-SE" sz="22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E43482D-B5C0-4F8F-9165-9A16E3E36F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036007"/>
              </p:ext>
            </p:extLst>
          </p:nvPr>
        </p:nvGraphicFramePr>
        <p:xfrm>
          <a:off x="6423451" y="3519760"/>
          <a:ext cx="4671269" cy="277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1026" descr="ejder_100402_5364_marstr">
            <a:extLst>
              <a:ext uri="{FF2B5EF4-FFF2-40B4-BE49-F238E27FC236}">
                <a16:creationId xmlns:a16="http://schemas.microsoft.com/office/drawing/2014/main" id="{DEE931C9-944C-42DD-B9C8-D578E0553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r="23077" b="8557"/>
          <a:stretch/>
        </p:blipFill>
        <p:spPr bwMode="auto">
          <a:xfrm>
            <a:off x="1097280" y="3519763"/>
            <a:ext cx="4350972" cy="277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2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64" y="339817"/>
            <a:ext cx="10058400" cy="1450757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Herring</a:t>
            </a:r>
            <a:r>
              <a:rPr lang="sv-SE" sz="4000" dirty="0">
                <a:solidFill>
                  <a:srgbClr val="1A7BE6"/>
                </a:solidFill>
              </a:rPr>
              <a:t> Gull  - </a:t>
            </a:r>
            <a:r>
              <a:rPr lang="sv-SE" sz="4000" dirty="0" err="1">
                <a:solidFill>
                  <a:srgbClr val="1A7BE6"/>
                </a:solidFill>
              </a:rPr>
              <a:t>decreasing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key</a:t>
            </a:r>
            <a:r>
              <a:rPr lang="sv-SE" sz="4000" dirty="0">
                <a:solidFill>
                  <a:srgbClr val="1A7BE6"/>
                </a:solidFill>
              </a:rPr>
              <a:t> species		</a:t>
            </a:r>
            <a:r>
              <a:rPr lang="sv-SE" sz="6000" dirty="0">
                <a:solidFill>
                  <a:srgbClr val="1A7BE6"/>
                </a:solidFill>
              </a:rPr>
              <a:t>	</a:t>
            </a:r>
            <a:br>
              <a:rPr lang="sv-SE" sz="3100" dirty="0">
                <a:solidFill>
                  <a:srgbClr val="1A7BE6"/>
                </a:solidFill>
              </a:rPr>
            </a:br>
            <a:r>
              <a:rPr lang="sv-SE" sz="3100" dirty="0">
                <a:solidFill>
                  <a:srgbClr val="1A7BE6"/>
                </a:solidFill>
              </a:rPr>
              <a:t>(</a:t>
            </a:r>
            <a:r>
              <a:rPr lang="sv-SE" sz="3100" dirty="0" err="1">
                <a:solidFill>
                  <a:srgbClr val="1A7BE6"/>
                </a:solidFill>
              </a:rPr>
              <a:t>Omnivourus</a:t>
            </a:r>
            <a:r>
              <a:rPr lang="sv-SE" sz="3100" dirty="0">
                <a:solidFill>
                  <a:srgbClr val="1A7BE6"/>
                </a:solidFill>
              </a:rPr>
              <a:t>)</a:t>
            </a:r>
            <a:endParaRPr lang="sv-SE" sz="31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71" y="116545"/>
            <a:ext cx="2931765" cy="1674029"/>
          </a:xfrm>
          <a:prstGeom prst="rect">
            <a:avLst/>
          </a:prstGeom>
        </p:spPr>
      </p:pic>
      <p:pic>
        <p:nvPicPr>
          <p:cNvPr id="3" name="Platshållare för innehåll 2">
            <a:extLst>
              <a:ext uri="{FF2B5EF4-FFF2-40B4-BE49-F238E27FC236}">
                <a16:creationId xmlns:a16="http://schemas.microsoft.com/office/drawing/2014/main" id="{3528DA25-5701-468A-8FE2-932BE53AD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2116" y="2000603"/>
            <a:ext cx="6029632" cy="350931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EC1B28E-8D88-4CC1-A1F9-D2BC96C40CD0}"/>
              </a:ext>
            </a:extLst>
          </p:cNvPr>
          <p:cNvSpPr txBox="1"/>
          <p:nvPr/>
        </p:nvSpPr>
        <p:spPr>
          <a:xfrm>
            <a:off x="2944927" y="1960632"/>
            <a:ext cx="3694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/>
              <a:t>Number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pairs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b="1" dirty="0" err="1"/>
              <a:t>Herring</a:t>
            </a:r>
            <a:r>
              <a:rPr lang="sv-SE" sz="2000" b="1" dirty="0"/>
              <a:t> Gulls (VU) </a:t>
            </a:r>
            <a:r>
              <a:rPr lang="sv-SE" sz="2000" i="1" dirty="0" err="1"/>
              <a:t>Larus</a:t>
            </a:r>
            <a:r>
              <a:rPr lang="sv-SE" sz="2000" i="1" dirty="0"/>
              <a:t> </a:t>
            </a:r>
            <a:r>
              <a:rPr lang="sv-SE" sz="2000" i="1" dirty="0" err="1"/>
              <a:t>argentatus</a:t>
            </a:r>
            <a:r>
              <a:rPr lang="sv-SE" sz="2000" i="1" dirty="0"/>
              <a:t> </a:t>
            </a:r>
            <a:r>
              <a:rPr lang="sv-SE" sz="2000" dirty="0"/>
              <a:t>at Kalmar </a:t>
            </a:r>
            <a:r>
              <a:rPr lang="sv-SE" sz="2000" dirty="0" err="1"/>
              <a:t>coast</a:t>
            </a:r>
            <a:r>
              <a:rPr lang="sv-SE" sz="2000" dirty="0"/>
              <a:t> 1990-2016.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5BC3F26-47D6-4846-85A4-CCA15B517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6" r="22996" b="9746"/>
          <a:stretch/>
        </p:blipFill>
        <p:spPr>
          <a:xfrm>
            <a:off x="7325368" y="2000603"/>
            <a:ext cx="4424516" cy="322183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D85772E-1429-4704-B9E9-08F2EDA790D2}"/>
              </a:ext>
            </a:extLst>
          </p:cNvPr>
          <p:cNvSpPr txBox="1"/>
          <p:nvPr/>
        </p:nvSpPr>
        <p:spPr>
          <a:xfrm>
            <a:off x="825574" y="5549884"/>
            <a:ext cx="11292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 err="1"/>
              <a:t>Threats</a:t>
            </a:r>
            <a:r>
              <a:rPr lang="sv-SE" sz="2200" dirty="0"/>
              <a:t>: less </a:t>
            </a:r>
            <a:r>
              <a:rPr lang="sv-SE" sz="2200" dirty="0" err="1"/>
              <a:t>waste</a:t>
            </a:r>
            <a:r>
              <a:rPr lang="sv-SE" sz="2200" dirty="0"/>
              <a:t> </a:t>
            </a:r>
            <a:r>
              <a:rPr lang="sv-SE" sz="2200" dirty="0" err="1"/>
              <a:t>available</a:t>
            </a:r>
            <a:r>
              <a:rPr lang="sv-SE" sz="2200" dirty="0"/>
              <a:t>, lack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thiamine</a:t>
            </a:r>
            <a:r>
              <a:rPr lang="sv-SE" sz="2200" dirty="0"/>
              <a:t> (B1). </a:t>
            </a:r>
            <a:r>
              <a:rPr lang="sv-SE" sz="2200" dirty="0" err="1"/>
              <a:t>Needs</a:t>
            </a:r>
            <a:r>
              <a:rPr lang="sv-SE" sz="2200" dirty="0"/>
              <a:t> </a:t>
            </a:r>
            <a:r>
              <a:rPr lang="sv-SE" sz="2200" dirty="0" err="1"/>
              <a:t>tree-free</a:t>
            </a:r>
            <a:r>
              <a:rPr lang="sv-SE" sz="2200" dirty="0"/>
              <a:t> </a:t>
            </a:r>
            <a:r>
              <a:rPr lang="sv-SE" sz="2200" dirty="0" err="1"/>
              <a:t>skerries</a:t>
            </a:r>
            <a:r>
              <a:rPr lang="sv-SE" sz="2200" dirty="0"/>
              <a:t>.</a:t>
            </a:r>
          </a:p>
          <a:p>
            <a:r>
              <a:rPr lang="sv-SE" sz="2200" dirty="0" err="1"/>
              <a:t>Important</a:t>
            </a:r>
            <a:r>
              <a:rPr lang="sv-SE" sz="2200" dirty="0"/>
              <a:t> species as </a:t>
            </a:r>
            <a:r>
              <a:rPr lang="sv-SE" sz="2200" dirty="0" err="1"/>
              <a:t>their</a:t>
            </a:r>
            <a:r>
              <a:rPr lang="sv-SE" sz="2200" dirty="0"/>
              <a:t> </a:t>
            </a:r>
            <a:r>
              <a:rPr lang="sv-SE" sz="2200" dirty="0" err="1"/>
              <a:t>colonies</a:t>
            </a:r>
            <a:r>
              <a:rPr lang="sv-SE" sz="2200" dirty="0"/>
              <a:t> </a:t>
            </a:r>
            <a:r>
              <a:rPr lang="sv-SE" sz="2200" dirty="0" err="1"/>
              <a:t>attracts</a:t>
            </a:r>
            <a:r>
              <a:rPr lang="sv-SE" sz="2200" dirty="0"/>
              <a:t> </a:t>
            </a:r>
            <a:r>
              <a:rPr lang="sv-SE" sz="2200" dirty="0" err="1"/>
              <a:t>other</a:t>
            </a:r>
            <a:r>
              <a:rPr lang="sv-SE" sz="2200" dirty="0"/>
              <a:t> </a:t>
            </a:r>
            <a:r>
              <a:rPr lang="sv-SE" sz="2200" dirty="0" err="1"/>
              <a:t>breeding</a:t>
            </a:r>
            <a:r>
              <a:rPr lang="sv-SE" sz="2200" dirty="0"/>
              <a:t> </a:t>
            </a:r>
            <a:r>
              <a:rPr lang="sv-SE" sz="2200" dirty="0" err="1"/>
              <a:t>seabirds</a:t>
            </a:r>
            <a:r>
              <a:rPr lang="sv-SE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244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2262"/>
          </a:xfrm>
        </p:spPr>
        <p:txBody>
          <a:bodyPr>
            <a:normAutofit/>
          </a:bodyPr>
          <a:lstStyle/>
          <a:p>
            <a:r>
              <a:rPr lang="sv-SE" sz="4000" dirty="0">
                <a:solidFill>
                  <a:srgbClr val="1A7BE6"/>
                </a:solidFill>
              </a:rPr>
              <a:t>General </a:t>
            </a:r>
            <a:r>
              <a:rPr lang="sv-SE" sz="4000" dirty="0" err="1">
                <a:solidFill>
                  <a:srgbClr val="1A7BE6"/>
                </a:solidFill>
              </a:rPr>
              <a:t>decline</a:t>
            </a:r>
            <a:r>
              <a:rPr lang="sv-SE" sz="4000" dirty="0">
                <a:solidFill>
                  <a:srgbClr val="1A7BE6"/>
                </a:solidFill>
              </a:rPr>
              <a:t> in the Gulls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23" y="1795378"/>
            <a:ext cx="11640877" cy="4023360"/>
          </a:xfrm>
        </p:spPr>
        <p:txBody>
          <a:bodyPr/>
          <a:lstStyle/>
          <a:p>
            <a:pPr marL="0" indent="0">
              <a:buNone/>
            </a:pPr>
            <a:r>
              <a:rPr lang="sv-SE" b="1" dirty="0" err="1"/>
              <a:t>Great</a:t>
            </a:r>
            <a:r>
              <a:rPr lang="sv-SE" b="1" dirty="0"/>
              <a:t> Black-</a:t>
            </a:r>
            <a:r>
              <a:rPr lang="sv-SE" b="1" dirty="0" err="1"/>
              <a:t>backed</a:t>
            </a:r>
            <a:r>
              <a:rPr lang="sv-SE" b="1" dirty="0"/>
              <a:t> Gull </a:t>
            </a:r>
            <a:r>
              <a:rPr lang="sv-SE" dirty="0"/>
              <a:t>(havstrut) </a:t>
            </a:r>
            <a:r>
              <a:rPr lang="sv-SE" i="1" dirty="0" err="1"/>
              <a:t>Larus</a:t>
            </a:r>
            <a:r>
              <a:rPr lang="sv-SE" i="1" dirty="0"/>
              <a:t> </a:t>
            </a:r>
            <a:r>
              <a:rPr lang="sv-SE" i="1" dirty="0" err="1"/>
              <a:t>marinus</a:t>
            </a:r>
            <a:r>
              <a:rPr lang="sv-SE" i="1" dirty="0"/>
              <a:t> &amp; </a:t>
            </a:r>
            <a:r>
              <a:rPr lang="sv-SE" b="1" dirty="0" err="1"/>
              <a:t>Lesser</a:t>
            </a:r>
            <a:r>
              <a:rPr lang="sv-SE" b="1" dirty="0"/>
              <a:t> Black-</a:t>
            </a:r>
            <a:r>
              <a:rPr lang="sv-SE" b="1" dirty="0" err="1"/>
              <a:t>backed</a:t>
            </a:r>
            <a:r>
              <a:rPr lang="sv-SE" b="1" dirty="0"/>
              <a:t> Gull </a:t>
            </a:r>
            <a:r>
              <a:rPr lang="sv-SE" dirty="0"/>
              <a:t>(silltrut) </a:t>
            </a:r>
            <a:r>
              <a:rPr lang="sv-SE" i="1" dirty="0" err="1"/>
              <a:t>Larus</a:t>
            </a:r>
            <a:r>
              <a:rPr lang="sv-SE" i="1" dirty="0"/>
              <a:t> </a:t>
            </a:r>
            <a:r>
              <a:rPr lang="sv-SE" i="1" dirty="0" err="1"/>
              <a:t>fuscus</a:t>
            </a:r>
            <a:r>
              <a:rPr lang="sv-SE" i="1" dirty="0"/>
              <a:t> </a:t>
            </a:r>
            <a:r>
              <a:rPr lang="sv-SE" i="1" dirty="0" err="1"/>
              <a:t>fuscus</a:t>
            </a:r>
            <a:r>
              <a:rPr lang="sv-SE" i="1" dirty="0"/>
              <a:t> </a:t>
            </a:r>
            <a:r>
              <a:rPr lang="sv-SE" dirty="0"/>
              <a:t>(</a:t>
            </a:r>
            <a:r>
              <a:rPr lang="sv-SE" b="1" dirty="0"/>
              <a:t>NT</a:t>
            </a:r>
            <a:r>
              <a:rPr lang="sv-SE" dirty="0"/>
              <a:t>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962749C-C355-44D9-A123-426D9E193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06" b="18438"/>
          <a:stretch/>
        </p:blipFill>
        <p:spPr>
          <a:xfrm>
            <a:off x="4831950" y="3695620"/>
            <a:ext cx="2589059" cy="2173474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3EAC8C-3F6A-49EF-91BF-0FC1854D04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787813"/>
              </p:ext>
            </p:extLst>
          </p:nvPr>
        </p:nvGraphicFramePr>
        <p:xfrm>
          <a:off x="496867" y="2469304"/>
          <a:ext cx="4084966" cy="3399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72DBD54-3F86-43E1-AEF1-E5821FEDE2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375779"/>
              </p:ext>
            </p:extLst>
          </p:nvPr>
        </p:nvGraphicFramePr>
        <p:xfrm>
          <a:off x="7610169" y="2370564"/>
          <a:ext cx="4188541" cy="351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8829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58" y="328411"/>
            <a:ext cx="10058400" cy="1450757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Increase</a:t>
            </a:r>
            <a:r>
              <a:rPr lang="sv-SE" sz="4000" dirty="0">
                <a:solidFill>
                  <a:srgbClr val="1A7BE6"/>
                </a:solidFill>
              </a:rPr>
              <a:t> in </a:t>
            </a:r>
            <a:r>
              <a:rPr lang="sv-SE" sz="4000" dirty="0" err="1">
                <a:solidFill>
                  <a:srgbClr val="1A7BE6"/>
                </a:solidFill>
              </a:rPr>
              <a:t>some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freshwater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widfowl</a:t>
            </a:r>
            <a:br>
              <a:rPr lang="sv-SE" sz="4000" dirty="0">
                <a:solidFill>
                  <a:srgbClr val="1A7BE6"/>
                </a:solidFill>
              </a:rPr>
            </a:br>
            <a:r>
              <a:rPr lang="sv-SE" sz="4000" dirty="0">
                <a:solidFill>
                  <a:srgbClr val="1A7BE6"/>
                </a:solidFill>
              </a:rPr>
              <a:t>(vegetarians)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77" y="50899"/>
            <a:ext cx="2931765" cy="167402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B4B44F-EEEA-4CF9-9F72-E6118D6563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388654"/>
              </p:ext>
            </p:extLst>
          </p:nvPr>
        </p:nvGraphicFramePr>
        <p:xfrm>
          <a:off x="6266796" y="2489509"/>
          <a:ext cx="4632262" cy="342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4" descr="DSC_1250">
            <a:extLst>
              <a:ext uri="{FF2B5EF4-FFF2-40B4-BE49-F238E27FC236}">
                <a16:creationId xmlns:a16="http://schemas.microsoft.com/office/drawing/2014/main" id="{EFA8C61B-A17E-4D8B-BECB-B00E0C187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19255" r="25220" b="15912"/>
          <a:stretch/>
        </p:blipFill>
        <p:spPr bwMode="auto">
          <a:xfrm>
            <a:off x="1686898" y="2489510"/>
            <a:ext cx="410600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77C3A04-C2FD-4A58-9A46-FA3E7FFDF150}"/>
              </a:ext>
            </a:extLst>
          </p:cNvPr>
          <p:cNvSpPr/>
          <p:nvPr/>
        </p:nvSpPr>
        <p:spPr>
          <a:xfrm>
            <a:off x="1686897" y="2029880"/>
            <a:ext cx="85337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b="1" dirty="0" err="1"/>
              <a:t>Mute</a:t>
            </a:r>
            <a:r>
              <a:rPr lang="sv-SE" sz="2200" b="1" dirty="0"/>
              <a:t> Swan (</a:t>
            </a:r>
            <a:r>
              <a:rPr lang="sv-SE" sz="2200" dirty="0"/>
              <a:t>knölsvan) </a:t>
            </a:r>
            <a:r>
              <a:rPr lang="sv-SE" sz="2200" dirty="0" err="1"/>
              <a:t>Cygnus</a:t>
            </a:r>
            <a:r>
              <a:rPr lang="sv-SE" sz="2200" dirty="0"/>
              <a:t> </a:t>
            </a:r>
            <a:r>
              <a:rPr lang="sv-SE" sz="2200" dirty="0" err="1"/>
              <a:t>olor</a:t>
            </a:r>
            <a:r>
              <a:rPr lang="sv-SE" sz="2200" dirty="0"/>
              <a:t>. </a:t>
            </a:r>
            <a:r>
              <a:rPr lang="sv-SE" sz="2200" dirty="0" err="1"/>
              <a:t>More</a:t>
            </a:r>
            <a:r>
              <a:rPr lang="sv-SE" sz="2200" dirty="0"/>
              <a:t> </a:t>
            </a:r>
            <a:r>
              <a:rPr lang="sv-SE" sz="2200" dirty="0" err="1"/>
              <a:t>than</a:t>
            </a:r>
            <a:r>
              <a:rPr lang="sv-SE" sz="2200" dirty="0"/>
              <a:t> a </a:t>
            </a:r>
            <a:r>
              <a:rPr lang="sv-SE" sz="2200" dirty="0" err="1"/>
              <a:t>fourfold</a:t>
            </a:r>
            <a:r>
              <a:rPr lang="sv-SE" sz="2200" dirty="0"/>
              <a:t> </a:t>
            </a:r>
            <a:r>
              <a:rPr lang="sv-SE" sz="2200" dirty="0" err="1"/>
              <a:t>increase</a:t>
            </a:r>
            <a:r>
              <a:rPr lang="sv-SE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317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592155"/>
            <a:ext cx="10058400" cy="1450757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Vaders – </a:t>
            </a:r>
            <a:r>
              <a:rPr lang="sv-SE" dirty="0" err="1">
                <a:solidFill>
                  <a:srgbClr val="1A7BE6"/>
                </a:solidFill>
              </a:rPr>
              <a:t>feeds</a:t>
            </a:r>
            <a:r>
              <a:rPr lang="sv-SE" dirty="0">
                <a:solidFill>
                  <a:srgbClr val="1A7BE6"/>
                </a:solidFill>
              </a:rPr>
              <a:t> on the </a:t>
            </a:r>
            <a:r>
              <a:rPr lang="sv-SE" dirty="0" err="1">
                <a:solidFill>
                  <a:srgbClr val="1A7BE6"/>
                </a:solidFill>
              </a:rPr>
              <a:t>shore</a:t>
            </a:r>
            <a:r>
              <a:rPr lang="sv-SE" dirty="0">
                <a:solidFill>
                  <a:srgbClr val="1A7BE6"/>
                </a:solidFill>
              </a:rPr>
              <a:t>					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200" b="1" dirty="0" err="1"/>
              <a:t>Turnstone</a:t>
            </a:r>
            <a:r>
              <a:rPr lang="sv-SE" sz="2200" b="1" dirty="0"/>
              <a:t> </a:t>
            </a:r>
            <a:r>
              <a:rPr lang="sv-SE" sz="2200" dirty="0"/>
              <a:t>(roskarl) </a:t>
            </a:r>
            <a:r>
              <a:rPr lang="sv-SE" sz="2200" i="1" dirty="0"/>
              <a:t>Arenaria </a:t>
            </a:r>
            <a:r>
              <a:rPr lang="sv-SE" sz="2200" i="1" dirty="0" err="1"/>
              <a:t>interpres</a:t>
            </a:r>
            <a:r>
              <a:rPr lang="sv-SE" sz="2200" dirty="0"/>
              <a:t>. </a:t>
            </a:r>
            <a:r>
              <a:rPr lang="sv-SE" sz="2200" b="1" dirty="0"/>
              <a:t>(VU) </a:t>
            </a:r>
            <a:r>
              <a:rPr lang="sv-SE" sz="2200" dirty="0" err="1"/>
              <a:t>Sparse</a:t>
            </a:r>
            <a:r>
              <a:rPr lang="sv-SE" sz="2200" dirty="0"/>
              <a:t> breeder in </a:t>
            </a:r>
            <a:r>
              <a:rPr lang="sv-SE" sz="2200" dirty="0" err="1"/>
              <a:t>colony-skerries</a:t>
            </a:r>
            <a:r>
              <a:rPr lang="sv-SE" sz="2200" dirty="0"/>
              <a:t>. </a:t>
            </a:r>
            <a:r>
              <a:rPr lang="sv-SE" sz="2200" dirty="0" err="1"/>
              <a:t>Generally</a:t>
            </a:r>
            <a:r>
              <a:rPr lang="sv-SE" sz="2200" dirty="0"/>
              <a:t> </a:t>
            </a:r>
            <a:r>
              <a:rPr lang="sv-SE" sz="2200" dirty="0" err="1"/>
              <a:t>declining</a:t>
            </a:r>
            <a:r>
              <a:rPr lang="sv-SE" sz="2200" dirty="0"/>
              <a:t>. </a:t>
            </a:r>
            <a:r>
              <a:rPr lang="sv-SE" sz="2200" dirty="0" err="1"/>
              <a:t>Adversebly</a:t>
            </a:r>
            <a:r>
              <a:rPr lang="sv-SE" sz="2200" dirty="0"/>
              <a:t> </a:t>
            </a:r>
            <a:r>
              <a:rPr lang="sv-SE" sz="2200" dirty="0" err="1"/>
              <a:t>affected</a:t>
            </a:r>
            <a:r>
              <a:rPr lang="sv-SE" sz="2200" dirty="0"/>
              <a:t> by </a:t>
            </a:r>
            <a:r>
              <a:rPr lang="sv-SE" sz="2200" dirty="0" err="1"/>
              <a:t>overgrowing</a:t>
            </a:r>
            <a:r>
              <a:rPr lang="sv-SE" sz="2200" dirty="0"/>
              <a:t>, </a:t>
            </a:r>
            <a:r>
              <a:rPr lang="sv-SE" sz="2200" dirty="0" err="1"/>
              <a:t>probably</a:t>
            </a:r>
            <a:r>
              <a:rPr lang="sv-SE" sz="2200" dirty="0"/>
              <a:t> </a:t>
            </a:r>
            <a:r>
              <a:rPr lang="sv-SE" sz="2200" dirty="0" err="1"/>
              <a:t>aslo</a:t>
            </a:r>
            <a:r>
              <a:rPr lang="sv-SE" sz="2200" dirty="0"/>
              <a:t> Mink negative as </a:t>
            </a:r>
            <a:r>
              <a:rPr lang="sv-SE" sz="2200" dirty="0" err="1"/>
              <a:t>well</a:t>
            </a:r>
            <a:r>
              <a:rPr lang="sv-SE" sz="2200" dirty="0"/>
              <a:t> as </a:t>
            </a:r>
            <a:r>
              <a:rPr lang="sv-SE" sz="2200" dirty="0" err="1"/>
              <a:t>declining</a:t>
            </a:r>
            <a:r>
              <a:rPr lang="sv-SE" sz="2200" dirty="0"/>
              <a:t> </a:t>
            </a:r>
            <a:r>
              <a:rPr lang="sv-SE" sz="2200" dirty="0" err="1"/>
              <a:t>of</a:t>
            </a:r>
            <a:r>
              <a:rPr lang="sv-SE" sz="2200" dirty="0"/>
              <a:t> Gull </a:t>
            </a:r>
            <a:r>
              <a:rPr lang="sv-SE" sz="2200" dirty="0" err="1"/>
              <a:t>colonies</a:t>
            </a:r>
            <a:r>
              <a:rPr lang="sv-SE" sz="2200" dirty="0"/>
              <a:t>.</a:t>
            </a:r>
          </a:p>
        </p:txBody>
      </p:sp>
      <p:pic>
        <p:nvPicPr>
          <p:cNvPr id="7" name="Picture 3" descr="roskarlar">
            <a:extLst>
              <a:ext uri="{FF2B5EF4-FFF2-40B4-BE49-F238E27FC236}">
                <a16:creationId xmlns:a16="http://schemas.microsoft.com/office/drawing/2014/main" id="{82684045-53B2-44BF-9EDE-2837D253E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24348" r="19368" b="19484"/>
          <a:stretch/>
        </p:blipFill>
        <p:spPr bwMode="auto">
          <a:xfrm>
            <a:off x="5433646" y="2822477"/>
            <a:ext cx="5994595" cy="331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737A60F-1CDC-4B0C-A01F-2104B6E5D3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244957"/>
              </p:ext>
            </p:extLst>
          </p:nvPr>
        </p:nvGraphicFramePr>
        <p:xfrm>
          <a:off x="1036320" y="2822477"/>
          <a:ext cx="4124765" cy="331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96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DA8006E-73A5-44B0-8749-341107AF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8" b="29893"/>
          <a:stretch/>
        </p:blipFill>
        <p:spPr>
          <a:xfrm>
            <a:off x="1237818" y="4019616"/>
            <a:ext cx="3139087" cy="239866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07" y="439721"/>
            <a:ext cx="10058400" cy="172264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Antropogenic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threats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ACF00BD-E264-4B9E-B2DF-32A7C4E83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779" y="1881566"/>
            <a:ext cx="3103892" cy="208451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E5A5BDB-BC92-47F3-BE1B-059F8EC45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646" y="1871039"/>
            <a:ext cx="3223452" cy="218667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2AD0BC9-CB71-45C4-AF25-83D5FAE20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220" y="4179805"/>
            <a:ext cx="3228187" cy="202264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16F7793-7B10-4CCE-A991-5A126350F560}"/>
              </a:ext>
            </a:extLst>
          </p:cNvPr>
          <p:cNvSpPr/>
          <p:nvPr/>
        </p:nvSpPr>
        <p:spPr>
          <a:xfrm>
            <a:off x="4355438" y="1871039"/>
            <a:ext cx="1673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 err="1"/>
              <a:t>Exploitation</a:t>
            </a:r>
            <a:endParaRPr lang="sv-SE" sz="24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F0D9B3E-43FE-4B61-9099-4093B9C17E4F}"/>
              </a:ext>
            </a:extLst>
          </p:cNvPr>
          <p:cNvSpPr/>
          <p:nvPr/>
        </p:nvSpPr>
        <p:spPr>
          <a:xfrm>
            <a:off x="10439098" y="1926571"/>
            <a:ext cx="117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 err="1"/>
              <a:t>Hunting</a:t>
            </a:r>
            <a:endParaRPr lang="sv-SE" sz="240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B1005F5-99C5-4FD7-852B-F59F79B468FD}"/>
              </a:ext>
            </a:extLst>
          </p:cNvPr>
          <p:cNvSpPr/>
          <p:nvPr/>
        </p:nvSpPr>
        <p:spPr>
          <a:xfrm>
            <a:off x="4437250" y="4029004"/>
            <a:ext cx="114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 err="1"/>
              <a:t>Oil</a:t>
            </a:r>
            <a:r>
              <a:rPr lang="sv-SE" sz="2400" dirty="0"/>
              <a:t> Spill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0AF0D42-2103-4388-B456-CCDE3EFF20A3}"/>
              </a:ext>
            </a:extLst>
          </p:cNvPr>
          <p:cNvSpPr/>
          <p:nvPr/>
        </p:nvSpPr>
        <p:spPr>
          <a:xfrm>
            <a:off x="10488407" y="4064512"/>
            <a:ext cx="1621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By-</a:t>
            </a:r>
            <a:r>
              <a:rPr lang="sv-SE" sz="2400" dirty="0" err="1"/>
              <a:t>catching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36915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73" y="455560"/>
            <a:ext cx="10058400" cy="172264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Ecosystem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pressures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16F7793-7B10-4CCE-A991-5A126350F560}"/>
              </a:ext>
            </a:extLst>
          </p:cNvPr>
          <p:cNvSpPr/>
          <p:nvPr/>
        </p:nvSpPr>
        <p:spPr>
          <a:xfrm>
            <a:off x="342231" y="1999335"/>
            <a:ext cx="4146969" cy="461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/>
              <a:t>Many</a:t>
            </a:r>
            <a:r>
              <a:rPr lang="sv-SE" sz="2400" b="1" dirty="0"/>
              <a:t> </a:t>
            </a:r>
            <a:r>
              <a:rPr lang="sv-SE" sz="2400" b="1" dirty="0" err="1"/>
              <a:t>factors</a:t>
            </a:r>
            <a:r>
              <a:rPr lang="sv-SE" sz="2400" b="1" dirty="0"/>
              <a:t> </a:t>
            </a:r>
            <a:r>
              <a:rPr lang="sv-SE" sz="2400" b="1" dirty="0" err="1"/>
              <a:t>affecting</a:t>
            </a:r>
            <a:r>
              <a:rPr lang="sv-SE" sz="2400" b="1" dirty="0"/>
              <a:t>: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Climate</a:t>
            </a:r>
            <a:r>
              <a:rPr lang="sv-SE" sz="2400" dirty="0"/>
              <a:t> </a:t>
            </a:r>
            <a:r>
              <a:rPr lang="sv-SE" sz="2400" dirty="0" err="1"/>
              <a:t>changes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Eutrophication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Overfishing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Trophic</a:t>
            </a:r>
            <a:r>
              <a:rPr lang="sv-SE" sz="2400" dirty="0"/>
              <a:t> </a:t>
            </a:r>
            <a:r>
              <a:rPr lang="sv-SE" sz="2400" dirty="0" err="1"/>
              <a:t>shifts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Changes in </a:t>
            </a:r>
            <a:r>
              <a:rPr lang="sv-SE" sz="2400" dirty="0" err="1"/>
              <a:t>breeding</a:t>
            </a:r>
            <a:r>
              <a:rPr lang="sv-SE" sz="2400" dirty="0"/>
              <a:t> </a:t>
            </a:r>
            <a:r>
              <a:rPr lang="sv-SE" sz="2400" dirty="0" err="1"/>
              <a:t>grounds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Changes in </a:t>
            </a:r>
            <a:r>
              <a:rPr lang="sv-SE" sz="2400" dirty="0" err="1"/>
              <a:t>food</a:t>
            </a:r>
            <a:r>
              <a:rPr lang="sv-SE" sz="2400" dirty="0"/>
              <a:t> web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Lack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Thiamine</a:t>
            </a:r>
            <a:endParaRPr lang="sv-SE" sz="2400" dirty="0"/>
          </a:p>
          <a:p>
            <a:endParaRPr lang="sv-SE" sz="24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A886602-A6BD-4DBC-8085-1D3D95D78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1"/>
          <a:stretch/>
        </p:blipFill>
        <p:spPr>
          <a:xfrm>
            <a:off x="4411157" y="1999335"/>
            <a:ext cx="7674592" cy="410857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201CB3D-F19D-47F5-92AF-DA50F78E5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284" y="5035321"/>
            <a:ext cx="2405465" cy="10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58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17" y="455560"/>
            <a:ext cx="10058400" cy="1057189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Interspecific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threats</a:t>
            </a:r>
            <a:r>
              <a:rPr lang="sv-SE" sz="6000" dirty="0">
                <a:solidFill>
                  <a:srgbClr val="1A7BE6"/>
                </a:solidFill>
              </a:rPr>
              <a:t>			</a:t>
            </a:r>
            <a:endParaRPr lang="sv-SE" sz="4400" b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16F7793-7B10-4CCE-A991-5A126350F560}"/>
              </a:ext>
            </a:extLst>
          </p:cNvPr>
          <p:cNvSpPr/>
          <p:nvPr/>
        </p:nvSpPr>
        <p:spPr>
          <a:xfrm>
            <a:off x="1281601" y="2201101"/>
            <a:ext cx="8832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Predation – Sea Eagle, </a:t>
            </a:r>
            <a:r>
              <a:rPr lang="sv-SE" sz="2400" dirty="0" err="1"/>
              <a:t>American</a:t>
            </a:r>
            <a:r>
              <a:rPr lang="sv-SE" sz="2400" dirty="0"/>
              <a:t> Mink, </a:t>
            </a:r>
            <a:r>
              <a:rPr lang="sv-SE" sz="2400" dirty="0" err="1"/>
              <a:t>Herring</a:t>
            </a:r>
            <a:r>
              <a:rPr lang="sv-SE" sz="2400" dirty="0"/>
              <a:t> Gull, Crow and </a:t>
            </a:r>
            <a:r>
              <a:rPr lang="sv-SE" sz="2400" dirty="0" err="1"/>
              <a:t>others</a:t>
            </a:r>
            <a:r>
              <a:rPr lang="sv-SE" sz="2400" dirty="0"/>
              <a:t>.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6D4728A-744E-4275-B6CC-59086FD35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01" y="2749232"/>
            <a:ext cx="5060206" cy="332780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ADB9752-848D-427A-9992-473EAA2CE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426" y="2749232"/>
            <a:ext cx="3682180" cy="283369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74772C9-AF91-418A-97ED-6BFC953E0451}"/>
              </a:ext>
            </a:extLst>
          </p:cNvPr>
          <p:cNvSpPr txBox="1"/>
          <p:nvPr/>
        </p:nvSpPr>
        <p:spPr>
          <a:xfrm>
            <a:off x="7845264" y="5781368"/>
            <a:ext cx="393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White-</a:t>
            </a:r>
            <a:r>
              <a:rPr lang="sv-SE" dirty="0" err="1"/>
              <a:t>tailed</a:t>
            </a:r>
            <a:r>
              <a:rPr lang="sv-SE" dirty="0"/>
              <a:t> Sea-eagle (havsörn)</a:t>
            </a:r>
          </a:p>
        </p:txBody>
      </p:sp>
    </p:spTree>
    <p:extLst>
      <p:ext uri="{BB962C8B-B14F-4D97-AF65-F5344CB8AC3E}">
        <p14:creationId xmlns:p14="http://schemas.microsoft.com/office/powerpoint/2010/main" val="296756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9" y="638451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Improvment</a:t>
            </a:r>
            <a:r>
              <a:rPr lang="sv-SE" sz="6000" dirty="0">
                <a:solidFill>
                  <a:srgbClr val="1A7BE6"/>
                </a:solidFill>
              </a:rPr>
              <a:t> for </a:t>
            </a:r>
            <a:r>
              <a:rPr lang="sv-SE" sz="6000" dirty="0" err="1">
                <a:solidFill>
                  <a:srgbClr val="1A7BE6"/>
                </a:solidFill>
              </a:rPr>
              <a:t>birds</a:t>
            </a:r>
            <a:r>
              <a:rPr lang="sv-SE" sz="6000" dirty="0">
                <a:solidFill>
                  <a:srgbClr val="1A7BE6"/>
                </a:solidFill>
              </a:rPr>
              <a:t> 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2" y="235399"/>
            <a:ext cx="2639267" cy="1507014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69" y="1816714"/>
            <a:ext cx="5515896" cy="4160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/>
              <a:t>Actions in </a:t>
            </a:r>
            <a:r>
              <a:rPr lang="sv-SE" sz="2400" dirty="0" err="1"/>
              <a:t>this</a:t>
            </a:r>
            <a:r>
              <a:rPr lang="sv-SE" sz="2400" dirty="0"/>
              <a:t> </a:t>
            </a:r>
            <a:r>
              <a:rPr lang="sv-SE" sz="2400" dirty="0" err="1"/>
              <a:t>project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 err="1"/>
              <a:t>Reducing</a:t>
            </a:r>
            <a:r>
              <a:rPr lang="sv-SE" dirty="0"/>
              <a:t> predator </a:t>
            </a:r>
            <a:r>
              <a:rPr lang="sv-SE" dirty="0" err="1"/>
              <a:t>pressure</a:t>
            </a:r>
            <a:r>
              <a:rPr lang="sv-SE" dirty="0"/>
              <a:t> from </a:t>
            </a:r>
            <a:r>
              <a:rPr lang="sv-SE" dirty="0" err="1"/>
              <a:t>American</a:t>
            </a:r>
            <a:r>
              <a:rPr lang="sv-SE" dirty="0"/>
              <a:t> Mink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Restoration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overgrowed</a:t>
            </a:r>
            <a:r>
              <a:rPr lang="sv-SE" dirty="0"/>
              <a:t> </a:t>
            </a:r>
            <a:r>
              <a:rPr lang="sv-SE" dirty="0" err="1"/>
              <a:t>breeding</a:t>
            </a:r>
            <a:r>
              <a:rPr lang="sv-SE" dirty="0"/>
              <a:t> sites </a:t>
            </a:r>
          </a:p>
          <a:p>
            <a:pPr marL="0" indent="0">
              <a:buNone/>
            </a:pPr>
            <a:r>
              <a:rPr lang="sv-SE" u="sng" dirty="0"/>
              <a:t>Species </a:t>
            </a:r>
            <a:r>
              <a:rPr lang="sv-SE" u="sng" dirty="0" err="1"/>
              <a:t>that</a:t>
            </a:r>
            <a:r>
              <a:rPr lang="sv-SE" u="sng" dirty="0"/>
              <a:t> </a:t>
            </a:r>
            <a:r>
              <a:rPr lang="sv-SE" u="sng" dirty="0" err="1"/>
              <a:t>can</a:t>
            </a:r>
            <a:r>
              <a:rPr lang="sv-SE" u="sng" dirty="0"/>
              <a:t> benefit </a:t>
            </a:r>
            <a:r>
              <a:rPr lang="sv-SE" u="sng" dirty="0" err="1"/>
              <a:t>are</a:t>
            </a:r>
            <a:r>
              <a:rPr lang="sv-SE" u="sng" dirty="0"/>
              <a:t>: </a:t>
            </a:r>
          </a:p>
          <a:p>
            <a:pPr marL="0" indent="0">
              <a:buNone/>
            </a:pPr>
            <a:r>
              <a:rPr lang="sv-SE" dirty="0"/>
              <a:t>Gulls and terns – </a:t>
            </a:r>
            <a:r>
              <a:rPr lang="sv-SE" dirty="0" err="1"/>
              <a:t>direct</a:t>
            </a:r>
            <a:endParaRPr lang="sv-SE" dirty="0"/>
          </a:p>
          <a:p>
            <a:pPr marL="0" indent="0">
              <a:buNone/>
            </a:pPr>
            <a:r>
              <a:rPr lang="sv-SE" dirty="0" err="1"/>
              <a:t>Waders</a:t>
            </a:r>
            <a:r>
              <a:rPr lang="sv-SE" dirty="0"/>
              <a:t> – </a:t>
            </a:r>
            <a:r>
              <a:rPr lang="sv-SE" dirty="0" err="1"/>
              <a:t>direct</a:t>
            </a:r>
            <a:r>
              <a:rPr lang="sv-SE" dirty="0"/>
              <a:t> and/or </a:t>
            </a:r>
            <a:r>
              <a:rPr lang="sv-SE" dirty="0" err="1"/>
              <a:t>indirect</a:t>
            </a:r>
            <a:endParaRPr lang="sv-SE" dirty="0"/>
          </a:p>
          <a:p>
            <a:pPr marL="0" indent="0">
              <a:buNone/>
            </a:pPr>
            <a:r>
              <a:rPr lang="sv-SE" dirty="0" err="1"/>
              <a:t>Ducks</a:t>
            </a:r>
            <a:r>
              <a:rPr lang="sv-SE" dirty="0"/>
              <a:t> – </a:t>
            </a:r>
            <a:r>
              <a:rPr lang="sv-SE" dirty="0" err="1"/>
              <a:t>mainly</a:t>
            </a:r>
            <a:r>
              <a:rPr lang="sv-SE" dirty="0"/>
              <a:t> </a:t>
            </a:r>
            <a:r>
              <a:rPr lang="sv-SE" dirty="0" err="1"/>
              <a:t>indirect</a:t>
            </a: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dirty="0"/>
              <a:t>The clearing </a:t>
            </a:r>
            <a:r>
              <a:rPr lang="sv-SE" dirty="0" err="1"/>
              <a:t>will</a:t>
            </a:r>
            <a:r>
              <a:rPr lang="sv-SE" dirty="0"/>
              <a:t> make the sites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attractive</a:t>
            </a:r>
            <a:r>
              <a:rPr lang="sv-SE" dirty="0"/>
              <a:t> for </a:t>
            </a:r>
            <a:r>
              <a:rPr lang="sv-SE" dirty="0" err="1"/>
              <a:t>colony</a:t>
            </a:r>
            <a:r>
              <a:rPr lang="sv-SE" dirty="0"/>
              <a:t> breeders and </a:t>
            </a:r>
            <a:r>
              <a:rPr lang="sv-SE" dirty="0" err="1"/>
              <a:t>reduce</a:t>
            </a:r>
            <a:r>
              <a:rPr lang="sv-SE" dirty="0"/>
              <a:t> risk </a:t>
            </a:r>
            <a:r>
              <a:rPr lang="sv-SE" dirty="0" err="1"/>
              <a:t>of</a:t>
            </a:r>
            <a:r>
              <a:rPr lang="sv-SE" dirty="0"/>
              <a:t> predation from </a:t>
            </a:r>
            <a:r>
              <a:rPr lang="sv-SE" dirty="0" err="1"/>
              <a:t>e.g</a:t>
            </a:r>
            <a:r>
              <a:rPr lang="sv-SE" dirty="0"/>
              <a:t>. Crows, </a:t>
            </a:r>
            <a:r>
              <a:rPr lang="sv-SE" dirty="0" err="1"/>
              <a:t>using</a:t>
            </a:r>
            <a:r>
              <a:rPr lang="sv-SE" dirty="0"/>
              <a:t> the small </a:t>
            </a:r>
            <a:r>
              <a:rPr lang="sv-SE" dirty="0" err="1"/>
              <a:t>trees</a:t>
            </a:r>
            <a:r>
              <a:rPr lang="sv-SE" dirty="0"/>
              <a:t> as </a:t>
            </a:r>
            <a:r>
              <a:rPr lang="sv-SE" dirty="0" err="1"/>
              <a:t>outlook</a:t>
            </a:r>
            <a:r>
              <a:rPr lang="sv-SE" dirty="0"/>
              <a:t> posts.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sz="1800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312BF73-B878-4625-8BA4-D450D01A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7385" b="16344"/>
          <a:stretch/>
        </p:blipFill>
        <p:spPr>
          <a:xfrm>
            <a:off x="6268065" y="1859628"/>
            <a:ext cx="5737122" cy="43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248708"/>
            <a:ext cx="10704860" cy="2096286"/>
          </a:xfrm>
        </p:spPr>
        <p:txBody>
          <a:bodyPr>
            <a:normAutofit fontScale="90000"/>
          </a:bodyPr>
          <a:lstStyle/>
          <a:p>
            <a:r>
              <a:rPr lang="sv-SE" sz="4000" dirty="0">
                <a:solidFill>
                  <a:srgbClr val="1A7BE6"/>
                </a:solidFill>
              </a:rPr>
              <a:t>Trends, </a:t>
            </a:r>
            <a:r>
              <a:rPr lang="sv-SE" sz="4000" dirty="0" err="1">
                <a:solidFill>
                  <a:srgbClr val="1A7BE6"/>
                </a:solidFill>
              </a:rPr>
              <a:t>threats</a:t>
            </a:r>
            <a:r>
              <a:rPr lang="sv-SE" sz="4000" dirty="0">
                <a:solidFill>
                  <a:srgbClr val="1A7BE6"/>
                </a:solidFill>
              </a:rPr>
              <a:t> and reflexions on </a:t>
            </a:r>
            <a:br>
              <a:rPr lang="sv-SE" sz="4000" dirty="0">
                <a:solidFill>
                  <a:srgbClr val="1A7BE6"/>
                </a:solidFill>
              </a:rPr>
            </a:br>
            <a:r>
              <a:rPr lang="sv-SE" sz="4000" dirty="0">
                <a:solidFill>
                  <a:srgbClr val="1A7BE6"/>
                </a:solidFill>
              </a:rPr>
              <a:t>the </a:t>
            </a:r>
            <a:r>
              <a:rPr lang="sv-SE" sz="4000" dirty="0" err="1">
                <a:solidFill>
                  <a:srgbClr val="1A7BE6"/>
                </a:solidFill>
              </a:rPr>
              <a:t>coastal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bird</a:t>
            </a:r>
            <a:r>
              <a:rPr lang="sv-SE" sz="4000" dirty="0">
                <a:solidFill>
                  <a:srgbClr val="1A7BE6"/>
                </a:solidFill>
              </a:rPr>
              <a:t> fauna in Östergötland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7" y="1860582"/>
            <a:ext cx="7919884" cy="437798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Coastal</a:t>
            </a:r>
            <a:r>
              <a:rPr lang="sv-SE" sz="2400" dirty="0"/>
              <a:t> </a:t>
            </a:r>
            <a:r>
              <a:rPr lang="sv-SE" sz="2400" dirty="0" err="1"/>
              <a:t>birds</a:t>
            </a:r>
            <a:r>
              <a:rPr lang="sv-SE" sz="2400" dirty="0"/>
              <a:t> – </a:t>
            </a:r>
            <a:r>
              <a:rPr lang="sv-SE" sz="2400" dirty="0" err="1"/>
              <a:t>Grebes</a:t>
            </a:r>
            <a:r>
              <a:rPr lang="sv-SE" sz="2400" dirty="0"/>
              <a:t>, Swans, </a:t>
            </a:r>
            <a:r>
              <a:rPr lang="sv-SE" sz="2400" dirty="0" err="1"/>
              <a:t>Cormorants</a:t>
            </a:r>
            <a:r>
              <a:rPr lang="sv-SE" sz="2400" dirty="0"/>
              <a:t>, </a:t>
            </a:r>
            <a:r>
              <a:rPr lang="sv-SE" sz="2400" dirty="0" err="1"/>
              <a:t>Ducks</a:t>
            </a:r>
            <a:r>
              <a:rPr lang="sv-SE" sz="2400" dirty="0"/>
              <a:t>, </a:t>
            </a:r>
            <a:r>
              <a:rPr lang="sv-SE" sz="2400" dirty="0" err="1"/>
              <a:t>Waders</a:t>
            </a:r>
            <a:r>
              <a:rPr lang="sv-SE" sz="2400" dirty="0"/>
              <a:t>, </a:t>
            </a:r>
            <a:r>
              <a:rPr lang="sv-SE" sz="2400" dirty="0" err="1"/>
              <a:t>Skuas</a:t>
            </a:r>
            <a:r>
              <a:rPr lang="sv-SE" sz="2400" dirty="0"/>
              <a:t>, Gulls, Terns and </a:t>
            </a:r>
            <a:r>
              <a:rPr lang="sv-SE" sz="2400" dirty="0" err="1"/>
              <a:t>Auks</a:t>
            </a:r>
            <a:r>
              <a:rPr lang="sv-SE" sz="2400" dirty="0"/>
              <a:t>.</a:t>
            </a:r>
            <a:endParaRPr lang="sv-SE" sz="1900" dirty="0"/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Some</a:t>
            </a:r>
            <a:r>
              <a:rPr lang="sv-SE" sz="2400" dirty="0"/>
              <a:t> </a:t>
            </a:r>
            <a:r>
              <a:rPr lang="sv-SE" sz="2400" dirty="0" err="1"/>
              <a:t>charactreistic</a:t>
            </a:r>
            <a:r>
              <a:rPr lang="sv-SE" sz="2400" dirty="0"/>
              <a:t> species: Eider (Ejder) </a:t>
            </a:r>
            <a:r>
              <a:rPr lang="sv-SE" sz="2200" i="1" dirty="0" err="1"/>
              <a:t>Somateria</a:t>
            </a:r>
            <a:r>
              <a:rPr lang="sv-SE" sz="2200" i="1" dirty="0"/>
              <a:t> </a:t>
            </a:r>
            <a:r>
              <a:rPr lang="sv-SE" sz="2200" i="1" dirty="0" err="1"/>
              <a:t>molissima</a:t>
            </a:r>
            <a:r>
              <a:rPr lang="sv-SE" sz="2400" dirty="0"/>
              <a:t>, Velvet Scooter (svärta) </a:t>
            </a:r>
            <a:r>
              <a:rPr lang="sv-SE" sz="2200" i="1" dirty="0" err="1"/>
              <a:t>Melanitta</a:t>
            </a:r>
            <a:r>
              <a:rPr lang="sv-SE" sz="2200" i="1" dirty="0"/>
              <a:t> </a:t>
            </a:r>
            <a:r>
              <a:rPr lang="sv-SE" sz="2200" i="1" dirty="0" err="1"/>
              <a:t>fusca</a:t>
            </a:r>
            <a:r>
              <a:rPr lang="sv-SE" sz="2400" dirty="0"/>
              <a:t>, Arctic tern (silvertärna) </a:t>
            </a:r>
            <a:r>
              <a:rPr lang="sv-SE" sz="2200" dirty="0" err="1"/>
              <a:t>Sterna</a:t>
            </a:r>
            <a:r>
              <a:rPr lang="sv-SE" sz="2200" dirty="0"/>
              <a:t> </a:t>
            </a:r>
            <a:r>
              <a:rPr lang="sv-SE" sz="2200" dirty="0" err="1"/>
              <a:t>paradisea</a:t>
            </a:r>
            <a:r>
              <a:rPr lang="sv-SE" sz="2400" dirty="0"/>
              <a:t>, </a:t>
            </a:r>
            <a:r>
              <a:rPr lang="sv-SE" sz="2400" dirty="0" err="1"/>
              <a:t>Caspian</a:t>
            </a:r>
            <a:r>
              <a:rPr lang="sv-SE" sz="2400" dirty="0"/>
              <a:t> Tern (skräntärna) </a:t>
            </a:r>
            <a:r>
              <a:rPr lang="sv-SE" sz="2200" i="1" dirty="0" err="1"/>
              <a:t>Hydroprogne</a:t>
            </a:r>
            <a:r>
              <a:rPr lang="sv-SE" sz="2200" i="1" dirty="0"/>
              <a:t> </a:t>
            </a:r>
            <a:r>
              <a:rPr lang="sv-SE" sz="2200" i="1" dirty="0" err="1"/>
              <a:t>caspia</a:t>
            </a:r>
            <a:r>
              <a:rPr lang="sv-SE" sz="2400" dirty="0"/>
              <a:t>, </a:t>
            </a:r>
            <a:r>
              <a:rPr lang="sv-SE" sz="2400" dirty="0" err="1"/>
              <a:t>Razorbill</a:t>
            </a:r>
            <a:r>
              <a:rPr lang="sv-SE" sz="2400" dirty="0"/>
              <a:t> (tordmule) </a:t>
            </a:r>
            <a:r>
              <a:rPr lang="sv-SE" sz="2200" dirty="0" err="1"/>
              <a:t>Alca</a:t>
            </a:r>
            <a:r>
              <a:rPr lang="sv-SE" sz="2200" dirty="0"/>
              <a:t> </a:t>
            </a:r>
            <a:r>
              <a:rPr lang="sv-SE" sz="2200" dirty="0" err="1"/>
              <a:t>torda</a:t>
            </a:r>
            <a:r>
              <a:rPr lang="sv-SE" sz="2200" dirty="0"/>
              <a:t> </a:t>
            </a:r>
            <a:r>
              <a:rPr lang="sv-SE" sz="2400" dirty="0"/>
              <a:t>and </a:t>
            </a:r>
            <a:r>
              <a:rPr lang="sv-SE" sz="2400" dirty="0" err="1"/>
              <a:t>Turnstone</a:t>
            </a:r>
            <a:r>
              <a:rPr lang="sv-SE" sz="2400" dirty="0"/>
              <a:t> (roskarl) </a:t>
            </a:r>
            <a:r>
              <a:rPr lang="sv-SE" sz="2200" dirty="0"/>
              <a:t>Arenaria </a:t>
            </a:r>
            <a:r>
              <a:rPr lang="sv-SE" sz="2200" dirty="0" err="1"/>
              <a:t>interpres</a:t>
            </a:r>
            <a:r>
              <a:rPr lang="sv-SE" sz="24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Generally</a:t>
            </a:r>
            <a:r>
              <a:rPr lang="sv-SE" sz="2400" dirty="0"/>
              <a:t>: over 50-70 </a:t>
            </a:r>
            <a:r>
              <a:rPr lang="sv-SE" sz="2400" dirty="0" err="1"/>
              <a:t>years</a:t>
            </a:r>
            <a:r>
              <a:rPr lang="sv-SE" sz="2400" dirty="0"/>
              <a:t> the </a:t>
            </a:r>
            <a:r>
              <a:rPr lang="sv-SE" sz="2400" dirty="0" err="1"/>
              <a:t>coastal</a:t>
            </a:r>
            <a:r>
              <a:rPr lang="sv-SE" sz="2400" dirty="0"/>
              <a:t> </a:t>
            </a:r>
            <a:r>
              <a:rPr lang="sv-SE" sz="2400" dirty="0" err="1"/>
              <a:t>bird</a:t>
            </a:r>
            <a:r>
              <a:rPr lang="sv-SE" sz="2400" dirty="0"/>
              <a:t> fauna has </a:t>
            </a:r>
            <a:r>
              <a:rPr lang="sv-SE" sz="2400" dirty="0" err="1"/>
              <a:t>become</a:t>
            </a:r>
            <a:r>
              <a:rPr lang="sv-SE" sz="2400" dirty="0"/>
              <a:t> </a:t>
            </a:r>
            <a:r>
              <a:rPr lang="sv-SE" sz="2400" dirty="0" err="1"/>
              <a:t>more</a:t>
            </a:r>
            <a:r>
              <a:rPr lang="sv-SE" sz="2400" dirty="0"/>
              <a:t> species-</a:t>
            </a:r>
            <a:r>
              <a:rPr lang="sv-SE" sz="2400" dirty="0" err="1"/>
              <a:t>rich</a:t>
            </a:r>
            <a:r>
              <a:rPr lang="sv-SE" sz="2400" dirty="0"/>
              <a:t> and a bit less </a:t>
            </a:r>
            <a:r>
              <a:rPr lang="sv-SE" sz="2400" dirty="0" err="1"/>
              <a:t>maritime</a:t>
            </a:r>
            <a:r>
              <a:rPr lang="sv-SE" sz="24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Freshwater</a:t>
            </a:r>
            <a:r>
              <a:rPr lang="sv-SE" sz="2400" dirty="0"/>
              <a:t> species (</a:t>
            </a:r>
            <a:r>
              <a:rPr lang="sv-SE" sz="2400" dirty="0" err="1"/>
              <a:t>mainly</a:t>
            </a:r>
            <a:r>
              <a:rPr lang="sv-SE" sz="2400" dirty="0"/>
              <a:t> </a:t>
            </a:r>
            <a:r>
              <a:rPr lang="sv-SE" sz="2400" dirty="0" err="1"/>
              <a:t>fish</a:t>
            </a:r>
            <a:r>
              <a:rPr lang="sv-SE" sz="2400" dirty="0"/>
              <a:t> </a:t>
            </a:r>
            <a:r>
              <a:rPr lang="sv-SE" sz="2400" dirty="0" err="1"/>
              <a:t>eaters</a:t>
            </a:r>
            <a:r>
              <a:rPr lang="sv-SE" sz="2400" dirty="0"/>
              <a:t> and vegetarians) </a:t>
            </a: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increased</a:t>
            </a:r>
            <a:r>
              <a:rPr lang="sv-SE" sz="2400" dirty="0"/>
              <a:t> – eg. </a:t>
            </a:r>
            <a:r>
              <a:rPr lang="sv-SE" sz="2400" dirty="0" err="1"/>
              <a:t>Mute</a:t>
            </a:r>
            <a:r>
              <a:rPr lang="sv-SE" sz="2400" dirty="0"/>
              <a:t> Swan (knölsvan) </a:t>
            </a:r>
            <a:r>
              <a:rPr lang="sv-SE" sz="2200" i="1" dirty="0" err="1"/>
              <a:t>Cygnus</a:t>
            </a:r>
            <a:r>
              <a:rPr lang="sv-SE" sz="2200" i="1" dirty="0"/>
              <a:t> </a:t>
            </a:r>
            <a:r>
              <a:rPr lang="sv-SE" sz="2200" i="1" dirty="0" err="1"/>
              <a:t>olor</a:t>
            </a:r>
            <a:r>
              <a:rPr lang="sv-SE" sz="2400" dirty="0"/>
              <a:t>, </a:t>
            </a:r>
            <a:r>
              <a:rPr lang="sv-SE" sz="2400" dirty="0" err="1"/>
              <a:t>Gadvall</a:t>
            </a:r>
            <a:r>
              <a:rPr lang="sv-SE" sz="2400" dirty="0"/>
              <a:t> (snatterand) </a:t>
            </a:r>
            <a:r>
              <a:rPr lang="sv-SE" sz="2200" i="1" dirty="0"/>
              <a:t>Anas </a:t>
            </a:r>
            <a:r>
              <a:rPr lang="sv-SE" sz="2200" i="1" dirty="0" err="1"/>
              <a:t>strepera</a:t>
            </a:r>
            <a:r>
              <a:rPr lang="sv-SE" sz="2400" dirty="0"/>
              <a:t>, </a:t>
            </a:r>
            <a:r>
              <a:rPr lang="sv-SE" sz="2400" dirty="0" err="1"/>
              <a:t>Shoveler</a:t>
            </a:r>
            <a:r>
              <a:rPr lang="sv-SE" sz="2400" dirty="0"/>
              <a:t> (skedand) </a:t>
            </a:r>
            <a:r>
              <a:rPr lang="sv-SE" sz="2200" i="1" dirty="0"/>
              <a:t>Anas </a:t>
            </a:r>
            <a:r>
              <a:rPr lang="sv-SE" sz="2200" i="1" dirty="0" err="1"/>
              <a:t>clypeata</a:t>
            </a:r>
            <a:r>
              <a:rPr lang="sv-SE" sz="2400" dirty="0"/>
              <a:t>, Common Tern (fisktärna) </a:t>
            </a:r>
            <a:r>
              <a:rPr lang="sv-SE" sz="2200" i="1" dirty="0" err="1"/>
              <a:t>Sterna</a:t>
            </a:r>
            <a:r>
              <a:rPr lang="sv-SE" sz="2200" i="1" dirty="0"/>
              <a:t> </a:t>
            </a:r>
            <a:r>
              <a:rPr lang="sv-SE" sz="2200" i="1" dirty="0" err="1"/>
              <a:t>hirundo</a:t>
            </a:r>
            <a:r>
              <a:rPr lang="sv-SE" sz="24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Colonies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Gulls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important</a:t>
            </a:r>
            <a:r>
              <a:rPr lang="sv-SE" sz="2400" dirty="0"/>
              <a:t> sites for </a:t>
            </a:r>
            <a:r>
              <a:rPr lang="sv-SE" sz="2400" dirty="0" err="1"/>
              <a:t>waders</a:t>
            </a:r>
            <a:r>
              <a:rPr lang="sv-SE" sz="2400" dirty="0"/>
              <a:t> and </a:t>
            </a:r>
            <a:r>
              <a:rPr lang="sv-SE" sz="2400" dirty="0" err="1"/>
              <a:t>ducks</a:t>
            </a:r>
            <a:r>
              <a:rPr lang="sv-SE" sz="24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 err="1"/>
              <a:t>Significant</a:t>
            </a:r>
            <a:r>
              <a:rPr lang="sv-SE" sz="2400" dirty="0"/>
              <a:t> </a:t>
            </a:r>
            <a:r>
              <a:rPr lang="sv-SE" sz="2400" dirty="0" err="1"/>
              <a:t>decreases</a:t>
            </a:r>
            <a:r>
              <a:rPr lang="sv-SE" sz="2400" dirty="0"/>
              <a:t> the last </a:t>
            </a:r>
            <a:r>
              <a:rPr lang="sv-SE" sz="2400" dirty="0" err="1"/>
              <a:t>decades</a:t>
            </a:r>
            <a:r>
              <a:rPr lang="sv-SE" sz="2400" dirty="0"/>
              <a:t> in </a:t>
            </a:r>
            <a:r>
              <a:rPr lang="sv-SE" sz="2400" dirty="0" err="1"/>
              <a:t>some</a:t>
            </a:r>
            <a:r>
              <a:rPr lang="sv-SE" sz="2400" dirty="0"/>
              <a:t> species. </a:t>
            </a:r>
          </a:p>
          <a:p>
            <a:pPr>
              <a:buFont typeface="Wingdings" panose="05000000000000000000" pitchFamily="2" charset="2"/>
              <a:buChar char="Ø"/>
            </a:pPr>
            <a:endParaRPr lang="sv-SE" sz="2400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9AE3655-713B-4D8E-813E-D23778A7D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55"/>
          <a:stretch/>
        </p:blipFill>
        <p:spPr>
          <a:xfrm>
            <a:off x="8609518" y="1842472"/>
            <a:ext cx="3445511" cy="1924634"/>
          </a:xfrm>
          <a:prstGeom prst="rect">
            <a:avLst/>
          </a:prstGeom>
        </p:spPr>
      </p:pic>
      <p:pic>
        <p:nvPicPr>
          <p:cNvPr id="6" name="Picture 13" descr="DSC_0048">
            <a:extLst>
              <a:ext uri="{FF2B5EF4-FFF2-40B4-BE49-F238E27FC236}">
                <a16:creationId xmlns:a16="http://schemas.microsoft.com/office/drawing/2014/main" id="{D723DCEE-A5C3-4AFC-AC97-27E1511B6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/>
          <a:stretch/>
        </p:blipFill>
        <p:spPr bwMode="auto">
          <a:xfrm>
            <a:off x="8609517" y="3878743"/>
            <a:ext cx="3445512" cy="250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8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95" y="66367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Ådklabb</a:t>
            </a:r>
            <a:r>
              <a:rPr lang="sv-SE" sz="6000" dirty="0">
                <a:solidFill>
                  <a:srgbClr val="1A7BE6"/>
                </a:solidFill>
              </a:rPr>
              <a:t> - </a:t>
            </a:r>
            <a:r>
              <a:rPr lang="sv-SE" sz="6000" dirty="0" err="1">
                <a:solidFill>
                  <a:srgbClr val="1A7BE6"/>
                </a:solidFill>
              </a:rPr>
              <a:t>before</a:t>
            </a:r>
            <a:r>
              <a:rPr lang="sv-SE" sz="6000" dirty="0">
                <a:solidFill>
                  <a:srgbClr val="1A7BE6"/>
                </a:solidFill>
              </a:rPr>
              <a:t> and </a:t>
            </a:r>
            <a:r>
              <a:rPr lang="sv-SE" sz="6000" dirty="0" err="1">
                <a:solidFill>
                  <a:srgbClr val="1A7BE6"/>
                </a:solidFill>
              </a:rPr>
              <a:t>after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2" y="235399"/>
            <a:ext cx="2639267" cy="150701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48B4A28-B76B-49A5-82A1-3905BE006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7" b="8593"/>
          <a:stretch/>
        </p:blipFill>
        <p:spPr>
          <a:xfrm>
            <a:off x="267007" y="3492086"/>
            <a:ext cx="5828993" cy="270223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0CD0115-1385-4B1F-8208-481F6C157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0081"/>
          <a:stretch/>
        </p:blipFill>
        <p:spPr>
          <a:xfrm>
            <a:off x="6339572" y="3492086"/>
            <a:ext cx="5585420" cy="270223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7B5CFFC-6949-433D-8BC5-9D936F1090F0}"/>
              </a:ext>
            </a:extLst>
          </p:cNvPr>
          <p:cNvSpPr txBox="1"/>
          <p:nvPr/>
        </p:nvSpPr>
        <p:spPr>
          <a:xfrm>
            <a:off x="1102749" y="1906434"/>
            <a:ext cx="108222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err="1"/>
              <a:t>Around</a:t>
            </a:r>
            <a:r>
              <a:rPr lang="sv-SE" sz="2200" dirty="0"/>
              <a:t> </a:t>
            </a:r>
            <a:r>
              <a:rPr lang="sv-SE" sz="2200" b="1" dirty="0"/>
              <a:t>130 ha </a:t>
            </a:r>
            <a:r>
              <a:rPr lang="sv-SE" sz="2200" b="1" dirty="0" err="1"/>
              <a:t>was</a:t>
            </a:r>
            <a:r>
              <a:rPr lang="sv-SE" sz="2200" b="1" dirty="0"/>
              <a:t> </a:t>
            </a:r>
            <a:r>
              <a:rPr lang="sv-SE" sz="2200" b="1" dirty="0" err="1"/>
              <a:t>cleared</a:t>
            </a:r>
            <a:r>
              <a:rPr lang="sv-SE" sz="2200" b="1" dirty="0"/>
              <a:t> </a:t>
            </a:r>
            <a:r>
              <a:rPr lang="sv-SE" sz="2200" dirty="0"/>
              <a:t>in the </a:t>
            </a:r>
            <a:r>
              <a:rPr lang="sv-SE" sz="2200" dirty="0" err="1"/>
              <a:t>three</a:t>
            </a:r>
            <a:r>
              <a:rPr lang="sv-SE" sz="2200" dirty="0"/>
              <a:t> Countys in 2016-2018. </a:t>
            </a:r>
          </a:p>
          <a:p>
            <a:r>
              <a:rPr lang="sv-SE" sz="2200" dirty="0"/>
              <a:t>Before-</a:t>
            </a:r>
            <a:r>
              <a:rPr lang="sv-SE" sz="2200" dirty="0" err="1"/>
              <a:t>after</a:t>
            </a:r>
            <a:r>
              <a:rPr lang="sv-SE" sz="2200" dirty="0"/>
              <a:t> </a:t>
            </a:r>
            <a:r>
              <a:rPr lang="sv-SE" sz="2200" dirty="0" err="1"/>
              <a:t>monitoring</a:t>
            </a:r>
            <a:r>
              <a:rPr lang="sv-SE" sz="2200" dirty="0"/>
              <a:t> </a:t>
            </a:r>
            <a:r>
              <a:rPr lang="sv-SE" sz="2200" dirty="0" err="1"/>
              <a:t>of</a:t>
            </a:r>
            <a:r>
              <a:rPr lang="sv-SE" sz="2200" dirty="0"/>
              <a:t> the </a:t>
            </a:r>
            <a:r>
              <a:rPr lang="sv-SE" sz="2200" dirty="0" err="1"/>
              <a:t>breeding</a:t>
            </a:r>
            <a:r>
              <a:rPr lang="sv-SE" sz="2200" dirty="0"/>
              <a:t> </a:t>
            </a:r>
            <a:r>
              <a:rPr lang="sv-SE" sz="2200" dirty="0" err="1"/>
              <a:t>birds</a:t>
            </a:r>
            <a:r>
              <a:rPr lang="sv-SE" sz="2200" dirty="0"/>
              <a:t> is </a:t>
            </a:r>
            <a:r>
              <a:rPr lang="sv-SE" sz="2200" dirty="0" err="1"/>
              <a:t>ongoing</a:t>
            </a:r>
            <a:r>
              <a:rPr lang="sv-SE" sz="2200" dirty="0"/>
              <a:t>. The clearing has </a:t>
            </a:r>
            <a:r>
              <a:rPr lang="sv-SE" sz="2200" dirty="0" err="1"/>
              <a:t>focused</a:t>
            </a:r>
            <a:r>
              <a:rPr lang="sv-SE" sz="2200" dirty="0"/>
              <a:t> on </a:t>
            </a:r>
            <a:r>
              <a:rPr lang="sv-SE" sz="2200" dirty="0" err="1"/>
              <a:t>skerries</a:t>
            </a:r>
            <a:r>
              <a:rPr lang="sv-SE" sz="2200" dirty="0"/>
              <a:t> in </a:t>
            </a:r>
            <a:r>
              <a:rPr lang="sv-SE" sz="2200" dirty="0" err="1"/>
              <a:t>middle</a:t>
            </a:r>
            <a:r>
              <a:rPr lang="sv-SE" sz="2200" dirty="0"/>
              <a:t> and </a:t>
            </a:r>
            <a:r>
              <a:rPr lang="sv-SE" sz="2200" dirty="0" err="1"/>
              <a:t>outer</a:t>
            </a:r>
            <a:r>
              <a:rPr lang="sv-SE" sz="2200" dirty="0"/>
              <a:t> </a:t>
            </a:r>
            <a:r>
              <a:rPr lang="sv-SE" sz="2200" dirty="0" err="1"/>
              <a:t>archipelago</a:t>
            </a:r>
            <a:r>
              <a:rPr lang="sv-SE" sz="2200" dirty="0"/>
              <a:t>. The </a:t>
            </a:r>
            <a:r>
              <a:rPr lang="sv-SE" sz="2200" dirty="0" err="1"/>
              <a:t>goal</a:t>
            </a:r>
            <a:r>
              <a:rPr lang="sv-SE" sz="2200" dirty="0"/>
              <a:t> </a:t>
            </a:r>
            <a:r>
              <a:rPr lang="sv-SE" sz="2200" dirty="0" err="1"/>
              <a:t>were</a:t>
            </a:r>
            <a:r>
              <a:rPr lang="sv-SE" sz="2200" dirty="0"/>
              <a:t> to </a:t>
            </a:r>
            <a:r>
              <a:rPr lang="sv-SE" sz="2200" dirty="0" err="1"/>
              <a:t>clear</a:t>
            </a:r>
            <a:r>
              <a:rPr lang="sv-SE" sz="2200" dirty="0"/>
              <a:t> </a:t>
            </a:r>
            <a:r>
              <a:rPr lang="sv-SE" sz="2200" dirty="0" err="1"/>
              <a:t>most</a:t>
            </a:r>
            <a:r>
              <a:rPr lang="sv-SE" sz="2200" dirty="0"/>
              <a:t> </a:t>
            </a:r>
            <a:r>
              <a:rPr lang="sv-SE" sz="2200" dirty="0" err="1"/>
              <a:t>of</a:t>
            </a:r>
            <a:r>
              <a:rPr lang="sv-SE" sz="2200" dirty="0"/>
              <a:t> the </a:t>
            </a:r>
            <a:r>
              <a:rPr lang="sv-SE" sz="2200" dirty="0" err="1"/>
              <a:t>islands</a:t>
            </a:r>
            <a:r>
              <a:rPr lang="sv-SE" sz="2200" dirty="0"/>
              <a:t> from </a:t>
            </a:r>
            <a:r>
              <a:rPr lang="sv-SE" sz="2200" dirty="0" err="1"/>
              <a:t>higher</a:t>
            </a:r>
            <a:r>
              <a:rPr lang="sv-SE" sz="2200" dirty="0"/>
              <a:t> vegetation or </a:t>
            </a:r>
            <a:r>
              <a:rPr lang="sv-SE" sz="2200" dirty="0" err="1"/>
              <a:t>sometimes</a:t>
            </a:r>
            <a:r>
              <a:rPr lang="sv-SE" sz="2200" dirty="0"/>
              <a:t>  parts </a:t>
            </a:r>
            <a:r>
              <a:rPr lang="sv-SE" sz="2200" dirty="0" err="1"/>
              <a:t>of</a:t>
            </a:r>
            <a:r>
              <a:rPr lang="sv-SE" sz="2200" dirty="0"/>
              <a:t> the </a:t>
            </a:r>
            <a:r>
              <a:rPr lang="sv-SE" sz="2200" dirty="0" err="1"/>
              <a:t>islands</a:t>
            </a:r>
            <a:r>
              <a:rPr lang="sv-SE" sz="2200" dirty="0"/>
              <a:t>. A </a:t>
            </a:r>
            <a:r>
              <a:rPr lang="sv-SE" sz="2200" dirty="0" err="1"/>
              <a:t>report</a:t>
            </a:r>
            <a:r>
              <a:rPr lang="sv-SE" sz="2200" dirty="0"/>
              <a:t> </a:t>
            </a:r>
            <a:r>
              <a:rPr lang="sv-SE" sz="2200" dirty="0" err="1"/>
              <a:t>with</a:t>
            </a:r>
            <a:r>
              <a:rPr lang="sv-SE" sz="2200" dirty="0"/>
              <a:t> </a:t>
            </a:r>
            <a:r>
              <a:rPr lang="sv-SE" sz="2200" dirty="0" err="1"/>
              <a:t>results</a:t>
            </a:r>
            <a:r>
              <a:rPr lang="sv-SE" sz="2200" dirty="0"/>
              <a:t> </a:t>
            </a:r>
            <a:r>
              <a:rPr lang="sv-SE" sz="2200" dirty="0" err="1"/>
              <a:t>will</a:t>
            </a:r>
            <a:r>
              <a:rPr lang="sv-SE" sz="2200" dirty="0"/>
              <a:t> be </a:t>
            </a:r>
            <a:r>
              <a:rPr lang="sv-SE" sz="2200" dirty="0" err="1"/>
              <a:t>published</a:t>
            </a:r>
            <a:r>
              <a:rPr lang="sv-SE" sz="2200" dirty="0"/>
              <a:t>.</a:t>
            </a:r>
          </a:p>
          <a:p>
            <a:endParaRPr lang="sv-SE" sz="22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77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6" y="797341"/>
            <a:ext cx="10058400" cy="960106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LIFE Vänern </a:t>
            </a:r>
            <a:r>
              <a:rPr lang="sv-SE" sz="4000" dirty="0">
                <a:solidFill>
                  <a:srgbClr val="1A7BE6"/>
                </a:solidFill>
              </a:rPr>
              <a:t>– clearing </a:t>
            </a:r>
            <a:r>
              <a:rPr lang="sv-SE" sz="4000" dirty="0" err="1">
                <a:solidFill>
                  <a:srgbClr val="1A7BE6"/>
                </a:solidFill>
              </a:rPr>
              <a:t>of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skerries</a:t>
            </a:r>
            <a:r>
              <a:rPr lang="sv-SE" sz="4000" dirty="0">
                <a:solidFill>
                  <a:srgbClr val="1A7BE6"/>
                </a:solidFill>
              </a:rPr>
              <a:t>					</a:t>
            </a:r>
            <a:endParaRPr lang="sv-SE" sz="4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2104154-FB3E-42A3-98F4-18216FA34EF0}"/>
              </a:ext>
            </a:extLst>
          </p:cNvPr>
          <p:cNvSpPr/>
          <p:nvPr/>
        </p:nvSpPr>
        <p:spPr>
          <a:xfrm>
            <a:off x="891616" y="5786340"/>
            <a:ext cx="985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skerries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cleared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. No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positive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0B8C6C1F-CAAF-484F-9808-9DE8665E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7" y="1793961"/>
            <a:ext cx="10028505" cy="395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0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41" y="682347"/>
            <a:ext cx="10058400" cy="960106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LIFE Vänern</a:t>
            </a:r>
            <a:br>
              <a:rPr lang="sv-SE" dirty="0">
                <a:solidFill>
                  <a:srgbClr val="1A7BE6"/>
                </a:solidFill>
              </a:rPr>
            </a:br>
            <a:r>
              <a:rPr lang="sv-SE" dirty="0">
                <a:solidFill>
                  <a:srgbClr val="1A7BE6"/>
                </a:solidFill>
              </a:rPr>
              <a:t>- </a:t>
            </a:r>
            <a:r>
              <a:rPr lang="sv-SE" dirty="0" err="1">
                <a:solidFill>
                  <a:srgbClr val="1A7BE6"/>
                </a:solidFill>
              </a:rPr>
              <a:t>some</a:t>
            </a:r>
            <a:r>
              <a:rPr lang="sv-SE" dirty="0">
                <a:solidFill>
                  <a:srgbClr val="1A7BE6"/>
                </a:solidFill>
              </a:rPr>
              <a:t> positive </a:t>
            </a:r>
            <a:r>
              <a:rPr lang="sv-SE" dirty="0" err="1">
                <a:solidFill>
                  <a:srgbClr val="1A7BE6"/>
                </a:solidFill>
              </a:rPr>
              <a:t>examples</a:t>
            </a:r>
            <a:r>
              <a:rPr lang="sv-SE" dirty="0">
                <a:solidFill>
                  <a:srgbClr val="1A7BE6"/>
                </a:solidFill>
              </a:rPr>
              <a:t> </a:t>
            </a:r>
            <a:r>
              <a:rPr lang="sv-SE" sz="4000" dirty="0">
                <a:solidFill>
                  <a:srgbClr val="1A7BE6"/>
                </a:solidFill>
              </a:rPr>
              <a:t>					</a:t>
            </a:r>
            <a:endParaRPr lang="sv-SE" sz="4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2104154-FB3E-42A3-98F4-18216FA34EF0}"/>
              </a:ext>
            </a:extLst>
          </p:cNvPr>
          <p:cNvSpPr/>
          <p:nvPr/>
        </p:nvSpPr>
        <p:spPr>
          <a:xfrm>
            <a:off x="788377" y="5295283"/>
            <a:ext cx="11403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short term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pop.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clearing.</a:t>
            </a:r>
          </a:p>
          <a:p>
            <a:pPr>
              <a:defRPr/>
            </a:pP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Maybe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is an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historic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” - i.e. ”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waiting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alt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invade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9A24825-041D-4604-8EEC-BFFE96524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01" y="2261469"/>
            <a:ext cx="38941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FDAAB-48FD-44DE-8F8A-59CB9D2BE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00" y="2342068"/>
            <a:ext cx="3894138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6F513B3-50B2-4E0E-A5E7-BAAF2E44C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9" y="2309993"/>
            <a:ext cx="389413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C9156F3-DF8C-48C1-BC7B-F6BA5B536841}"/>
              </a:ext>
            </a:extLst>
          </p:cNvPr>
          <p:cNvSpPr txBox="1"/>
          <p:nvPr/>
        </p:nvSpPr>
        <p:spPr>
          <a:xfrm>
            <a:off x="929147" y="4627743"/>
            <a:ext cx="1069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Branta </a:t>
            </a:r>
            <a:r>
              <a:rPr lang="sv-SE" i="1" dirty="0" err="1"/>
              <a:t>leucopsis</a:t>
            </a:r>
            <a:r>
              <a:rPr lang="sv-SE" i="1" dirty="0"/>
              <a:t> 			</a:t>
            </a:r>
            <a:r>
              <a:rPr lang="sv-SE" i="1" dirty="0" err="1"/>
              <a:t>Croicocephalus</a:t>
            </a:r>
            <a:r>
              <a:rPr lang="sv-SE" i="1" dirty="0"/>
              <a:t> </a:t>
            </a:r>
            <a:r>
              <a:rPr lang="sv-SE" i="1" dirty="0" err="1"/>
              <a:t>ridibundus</a:t>
            </a:r>
            <a:r>
              <a:rPr lang="sv-SE" i="1" dirty="0"/>
              <a:t>			</a:t>
            </a:r>
            <a:r>
              <a:rPr lang="sv-SE" i="1" dirty="0" err="1"/>
              <a:t>Sterna</a:t>
            </a:r>
            <a:r>
              <a:rPr lang="sv-SE" i="1" dirty="0"/>
              <a:t> </a:t>
            </a:r>
            <a:r>
              <a:rPr lang="sv-SE" i="1" dirty="0" err="1"/>
              <a:t>hirundo</a:t>
            </a:r>
            <a:r>
              <a:rPr lang="sv-SE" i="1" dirty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101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342" y="286603"/>
            <a:ext cx="7832188" cy="1450757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Monitoring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of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br>
              <a:rPr lang="sv-SE" sz="4000" dirty="0">
                <a:solidFill>
                  <a:srgbClr val="1A7BE6"/>
                </a:solidFill>
              </a:rPr>
            </a:br>
            <a:r>
              <a:rPr lang="sv-SE" sz="4000" dirty="0" err="1">
                <a:solidFill>
                  <a:srgbClr val="1A7BE6"/>
                </a:solidFill>
              </a:rPr>
              <a:t>coastal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birds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342" y="1960632"/>
            <a:ext cx="7632626" cy="4023360"/>
          </a:xfrm>
        </p:spPr>
        <p:txBody>
          <a:bodyPr>
            <a:normAutofit/>
          </a:bodyPr>
          <a:lstStyle/>
          <a:p>
            <a:r>
              <a:rPr lang="sv-SE" b="1" dirty="0" err="1"/>
              <a:t>Monitoring</a:t>
            </a:r>
            <a:r>
              <a:rPr lang="sv-SE" b="1" dirty="0"/>
              <a:t> programs -  Östergötland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Counts at </a:t>
            </a:r>
            <a:r>
              <a:rPr lang="sv-SE" dirty="0" err="1"/>
              <a:t>about</a:t>
            </a:r>
            <a:r>
              <a:rPr lang="sv-SE" dirty="0"/>
              <a:t> 2000 </a:t>
            </a:r>
            <a:r>
              <a:rPr lang="sv-SE" dirty="0" err="1"/>
              <a:t>islands</a:t>
            </a:r>
            <a:r>
              <a:rPr lang="sv-SE" dirty="0"/>
              <a:t>. </a:t>
            </a:r>
            <a:r>
              <a:rPr lang="sv-SE" dirty="0" err="1"/>
              <a:t>Every</a:t>
            </a:r>
            <a:r>
              <a:rPr lang="sv-SE" dirty="0"/>
              <a:t> 10:th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1981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Counts at 41 </a:t>
            </a:r>
            <a:r>
              <a:rPr lang="sv-SE" dirty="0" err="1"/>
              <a:t>Herring</a:t>
            </a:r>
            <a:r>
              <a:rPr lang="sv-SE" dirty="0"/>
              <a:t> Gull (Gråtrut) </a:t>
            </a:r>
            <a:r>
              <a:rPr lang="sv-SE" dirty="0" err="1"/>
              <a:t>colonies</a:t>
            </a:r>
            <a:r>
              <a:rPr lang="sv-SE" dirty="0"/>
              <a:t>. </a:t>
            </a:r>
            <a:r>
              <a:rPr lang="sv-SE" dirty="0" err="1"/>
              <a:t>Every</a:t>
            </a:r>
            <a:r>
              <a:rPr lang="sv-SE" dirty="0"/>
              <a:t> 3:rd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2007.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 err="1"/>
              <a:t>Monitoring</a:t>
            </a:r>
            <a:r>
              <a:rPr lang="sv-SE" dirty="0"/>
              <a:t> in 12 standard </a:t>
            </a:r>
            <a:r>
              <a:rPr lang="sv-SE" dirty="0" err="1"/>
              <a:t>plots</a:t>
            </a:r>
            <a:r>
              <a:rPr lang="sv-SE" dirty="0"/>
              <a:t> 2x2 km. </a:t>
            </a:r>
            <a:r>
              <a:rPr lang="sv-SE" dirty="0" err="1"/>
              <a:t>Yearly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2015.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 err="1"/>
              <a:t>Monitoring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various</a:t>
            </a:r>
            <a:r>
              <a:rPr lang="sv-SE" dirty="0"/>
              <a:t> actions.</a:t>
            </a:r>
          </a:p>
          <a:p>
            <a:pPr>
              <a:buFont typeface="Wingdings" panose="05000000000000000000" pitchFamily="2" charset="2"/>
              <a:buChar char="Ø"/>
            </a:pPr>
            <a:endParaRPr lang="sv-SE" dirty="0"/>
          </a:p>
        </p:txBody>
      </p:sp>
      <p:pic>
        <p:nvPicPr>
          <p:cNvPr id="6" name="Picture 2" descr="inventerade omr vart 10e år">
            <a:extLst>
              <a:ext uri="{FF2B5EF4-FFF2-40B4-BE49-F238E27FC236}">
                <a16:creationId xmlns:a16="http://schemas.microsoft.com/office/drawing/2014/main" id="{6E3F297E-9784-453C-86A3-CD46B1E3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4" r="18503"/>
          <a:stretch>
            <a:fillRect/>
          </a:stretch>
        </p:blipFill>
        <p:spPr bwMode="auto">
          <a:xfrm>
            <a:off x="0" y="0"/>
            <a:ext cx="3653680" cy="706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SC_1010">
            <a:extLst>
              <a:ext uri="{FF2B5EF4-FFF2-40B4-BE49-F238E27FC236}">
                <a16:creationId xmlns:a16="http://schemas.microsoft.com/office/drawing/2014/main" id="{0355963E-B39F-4D25-A677-5B428626D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23060" r="4610" b="18563"/>
          <a:stretch/>
        </p:blipFill>
        <p:spPr bwMode="auto">
          <a:xfrm>
            <a:off x="7358557" y="4173794"/>
            <a:ext cx="4557252" cy="194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28A766E-23EC-4A6A-9AFF-9EEFA7114B7E}"/>
              </a:ext>
            </a:extLst>
          </p:cNvPr>
          <p:cNvSpPr txBox="1"/>
          <p:nvPr/>
        </p:nvSpPr>
        <p:spPr>
          <a:xfrm>
            <a:off x="4169938" y="5033972"/>
            <a:ext cx="2672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All </a:t>
            </a:r>
            <a:r>
              <a:rPr lang="sv-SE" sz="2000" dirty="0" err="1"/>
              <a:t>monitoring</a:t>
            </a:r>
            <a:r>
              <a:rPr lang="sv-SE" sz="2000" dirty="0"/>
              <a:t> covers </a:t>
            </a:r>
            <a:r>
              <a:rPr lang="sv-SE" sz="2000" dirty="0" err="1"/>
              <a:t>mainly</a:t>
            </a:r>
            <a:r>
              <a:rPr lang="sv-SE" sz="2000" dirty="0"/>
              <a:t> central and </a:t>
            </a:r>
            <a:r>
              <a:rPr lang="sv-SE" sz="2000" dirty="0" err="1"/>
              <a:t>outer</a:t>
            </a:r>
            <a:r>
              <a:rPr lang="sv-SE" sz="2000" dirty="0"/>
              <a:t> </a:t>
            </a:r>
            <a:r>
              <a:rPr lang="sv-SE" sz="2000" dirty="0" err="1"/>
              <a:t>archipelago</a:t>
            </a:r>
            <a:r>
              <a:rPr lang="sv-S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355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87" y="55816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sz="4000" dirty="0">
                <a:solidFill>
                  <a:srgbClr val="1A7BE6"/>
                </a:solidFill>
              </a:rPr>
              <a:t>Spatial distribution </a:t>
            </a:r>
            <a:r>
              <a:rPr lang="sv-SE" sz="4000" dirty="0" err="1">
                <a:solidFill>
                  <a:srgbClr val="1A7BE6"/>
                </a:solidFill>
              </a:rPr>
              <a:t>during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breeding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55F5B98-2B03-4DB5-93F5-FC2B461CB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6" t="21053"/>
          <a:stretch/>
        </p:blipFill>
        <p:spPr>
          <a:xfrm>
            <a:off x="4895670" y="1938130"/>
            <a:ext cx="6958760" cy="404221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4C37B42-BEB2-4BD2-BC29-739257FA176A}"/>
              </a:ext>
            </a:extLst>
          </p:cNvPr>
          <p:cNvSpPr/>
          <p:nvPr/>
        </p:nvSpPr>
        <p:spPr>
          <a:xfrm>
            <a:off x="867508" y="2140777"/>
            <a:ext cx="41461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sv-SE" altLang="sv-SE" dirty="0" err="1">
                <a:latin typeface="Arial" panose="020B0604020202020204" pitchFamily="34" charset="0"/>
              </a:rPr>
              <a:t>Breeding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grounds</a:t>
            </a:r>
            <a:r>
              <a:rPr lang="sv-SE" altLang="sv-SE" dirty="0">
                <a:latin typeface="Arial" panose="020B0604020202020204" pitchFamily="34" charset="0"/>
              </a:rPr>
              <a:t> – </a:t>
            </a:r>
            <a:r>
              <a:rPr lang="sv-SE" altLang="sv-SE" dirty="0" err="1">
                <a:latin typeface="Arial" panose="020B0604020202020204" pitchFamily="34" charset="0"/>
              </a:rPr>
              <a:t>relatively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similar</a:t>
            </a: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sv-SE" dirty="0" err="1">
                <a:latin typeface="Arial" panose="020B0604020202020204" pitchFamily="34" charset="0"/>
              </a:rPr>
              <a:t>Feeding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grounds</a:t>
            </a:r>
            <a:r>
              <a:rPr lang="sv-SE" dirty="0">
                <a:latin typeface="Arial" panose="020B0604020202020204" pitchFamily="34" charset="0"/>
              </a:rPr>
              <a:t> – </a:t>
            </a:r>
            <a:r>
              <a:rPr lang="sv-SE" dirty="0" err="1">
                <a:latin typeface="Arial" panose="020B0604020202020204" pitchFamily="34" charset="0"/>
              </a:rPr>
              <a:t>great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differences</a:t>
            </a: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sv-SE" dirty="0">
                <a:latin typeface="Arial" panose="020B0604020202020204" pitchFamily="34" charset="0"/>
              </a:rPr>
              <a:t>In the </a:t>
            </a:r>
            <a:r>
              <a:rPr lang="sv-SE" dirty="0" err="1">
                <a:latin typeface="Arial" panose="020B0604020202020204" pitchFamily="34" charset="0"/>
              </a:rPr>
              <a:t>next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slides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follow</a:t>
            </a:r>
            <a:r>
              <a:rPr lang="sv-SE" dirty="0">
                <a:latin typeface="Arial" panose="020B0604020202020204" pitchFamily="34" charset="0"/>
              </a:rPr>
              <a:t> trends for </a:t>
            </a:r>
            <a:r>
              <a:rPr lang="sv-SE" dirty="0" err="1">
                <a:latin typeface="Arial" panose="020B0604020202020204" pitchFamily="34" charset="0"/>
              </a:rPr>
              <a:t>some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coastal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bird</a:t>
            </a:r>
            <a:r>
              <a:rPr lang="sv-SE" dirty="0">
                <a:latin typeface="Arial" panose="020B0604020202020204" pitchFamily="34" charset="0"/>
              </a:rPr>
              <a:t>-species: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75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674028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Fish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deep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2700" dirty="0">
                <a:solidFill>
                  <a:srgbClr val="1A7BE6"/>
                </a:solidFill>
              </a:rPr>
              <a:t>(40-50 m)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0" cy="739204"/>
          </a:xfrm>
        </p:spPr>
        <p:txBody>
          <a:bodyPr>
            <a:normAutofit/>
          </a:bodyPr>
          <a:lstStyle/>
          <a:p>
            <a:r>
              <a:rPr lang="sv-SE" b="1" dirty="0" err="1"/>
              <a:t>Razorbill</a:t>
            </a:r>
            <a:r>
              <a:rPr lang="sv-SE" dirty="0"/>
              <a:t> (tordmule) </a:t>
            </a:r>
            <a:r>
              <a:rPr lang="sv-SE" i="1" dirty="0" err="1"/>
              <a:t>Alca</a:t>
            </a:r>
            <a:r>
              <a:rPr lang="sv-SE" i="1" dirty="0"/>
              <a:t> </a:t>
            </a:r>
            <a:r>
              <a:rPr lang="sv-SE" i="1" dirty="0" err="1"/>
              <a:t>torda</a:t>
            </a:r>
            <a:r>
              <a:rPr lang="sv-SE" i="1" dirty="0"/>
              <a:t> </a:t>
            </a:r>
            <a:r>
              <a:rPr lang="sv-SE" dirty="0"/>
              <a:t>is a </a:t>
            </a:r>
            <a:r>
              <a:rPr lang="sv-SE" dirty="0" err="1"/>
              <a:t>winner</a:t>
            </a:r>
            <a:r>
              <a:rPr lang="sv-SE" dirty="0"/>
              <a:t> – </a:t>
            </a:r>
            <a:r>
              <a:rPr lang="sv-SE" dirty="0" err="1"/>
              <a:t>fourfold</a:t>
            </a:r>
            <a:r>
              <a:rPr lang="sv-SE" dirty="0"/>
              <a:t> </a:t>
            </a:r>
            <a:r>
              <a:rPr lang="sv-SE" dirty="0" err="1"/>
              <a:t>increase</a:t>
            </a:r>
            <a:r>
              <a:rPr lang="sv-SE" dirty="0"/>
              <a:t>. The </a:t>
            </a:r>
            <a:r>
              <a:rPr lang="sv-SE" dirty="0" err="1"/>
              <a:t>food</a:t>
            </a:r>
            <a:r>
              <a:rPr lang="sv-SE" dirty="0"/>
              <a:t> source - </a:t>
            </a:r>
            <a:r>
              <a:rPr lang="sv-SE" dirty="0" err="1"/>
              <a:t>pelagic</a:t>
            </a:r>
            <a:r>
              <a:rPr lang="sv-SE" dirty="0"/>
              <a:t> </a:t>
            </a:r>
            <a:r>
              <a:rPr lang="sv-SE" dirty="0" err="1"/>
              <a:t>fish</a:t>
            </a:r>
            <a:r>
              <a:rPr lang="sv-SE" dirty="0"/>
              <a:t>, eg. </a:t>
            </a:r>
            <a:r>
              <a:rPr lang="sv-SE" dirty="0" err="1"/>
              <a:t>Sprats</a:t>
            </a:r>
            <a:r>
              <a:rPr lang="sv-SE" dirty="0"/>
              <a:t> (skarpsill) </a:t>
            </a:r>
            <a:r>
              <a:rPr lang="sv-SE" i="1" dirty="0" err="1"/>
              <a:t>Sprattus</a:t>
            </a:r>
            <a:r>
              <a:rPr lang="sv-SE" i="1" dirty="0"/>
              <a:t> </a:t>
            </a:r>
            <a:r>
              <a:rPr lang="sv-SE" i="1" dirty="0" err="1"/>
              <a:t>sprattus</a:t>
            </a:r>
            <a:r>
              <a:rPr lang="sv-SE" i="1" dirty="0"/>
              <a:t> - has </a:t>
            </a:r>
            <a:r>
              <a:rPr lang="sv-SE" i="1" dirty="0" err="1"/>
              <a:t>increased</a:t>
            </a:r>
            <a:r>
              <a:rPr lang="sv-SE" i="1" dirty="0"/>
              <a:t>. </a:t>
            </a:r>
            <a:r>
              <a:rPr lang="sv-SE" i="1" dirty="0" err="1"/>
              <a:t>Nest</a:t>
            </a:r>
            <a:r>
              <a:rPr lang="sv-SE" i="1" dirty="0"/>
              <a:t> in </a:t>
            </a:r>
            <a:r>
              <a:rPr lang="sv-SE" i="1" dirty="0" err="1"/>
              <a:t>cavities</a:t>
            </a:r>
            <a:r>
              <a:rPr lang="sv-SE" i="1" dirty="0"/>
              <a:t> in </a:t>
            </a:r>
            <a:r>
              <a:rPr lang="sv-SE" i="1" dirty="0" err="1"/>
              <a:t>rocky</a:t>
            </a:r>
            <a:r>
              <a:rPr lang="sv-SE" i="1" dirty="0"/>
              <a:t> </a:t>
            </a:r>
            <a:r>
              <a:rPr lang="sv-SE" i="1" dirty="0" err="1"/>
              <a:t>skerries</a:t>
            </a:r>
            <a:r>
              <a:rPr lang="sv-SE" i="1" dirty="0"/>
              <a:t>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EF83447-71F5-4F8D-BE2D-6E492B37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"/>
          <a:stretch/>
        </p:blipFill>
        <p:spPr>
          <a:xfrm>
            <a:off x="1044813" y="2584938"/>
            <a:ext cx="5081666" cy="342720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A9D566C-D99E-4C03-85C9-A74B1FD2D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554986"/>
              </p:ext>
            </p:extLst>
          </p:nvPr>
        </p:nvGraphicFramePr>
        <p:xfrm>
          <a:off x="6866508" y="2584938"/>
          <a:ext cx="4545624" cy="342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97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5464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Fish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deep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4448"/>
            <a:ext cx="5953433" cy="739204"/>
          </a:xfrm>
        </p:spPr>
        <p:txBody>
          <a:bodyPr>
            <a:noAutofit/>
          </a:bodyPr>
          <a:lstStyle/>
          <a:p>
            <a:r>
              <a:rPr lang="sv-SE" sz="2200" b="1" dirty="0"/>
              <a:t>Black </a:t>
            </a:r>
            <a:r>
              <a:rPr lang="sv-SE" sz="2200" b="1" dirty="0" err="1"/>
              <a:t>Guillemot</a:t>
            </a:r>
            <a:r>
              <a:rPr lang="sv-SE" sz="2200" b="1" dirty="0"/>
              <a:t> </a:t>
            </a:r>
            <a:r>
              <a:rPr lang="sv-SE" sz="2200" dirty="0"/>
              <a:t>(tobisgrissla) </a:t>
            </a:r>
            <a:r>
              <a:rPr lang="sv-SE" sz="2200" i="1" dirty="0" err="1"/>
              <a:t>Cepphus</a:t>
            </a:r>
            <a:r>
              <a:rPr lang="sv-SE" sz="2200" i="1" dirty="0"/>
              <a:t> </a:t>
            </a:r>
            <a:r>
              <a:rPr lang="sv-SE" sz="2200" i="1" dirty="0" err="1"/>
              <a:t>grylle</a:t>
            </a:r>
            <a:r>
              <a:rPr lang="sv-SE" sz="2200" i="1" dirty="0"/>
              <a:t> </a:t>
            </a:r>
            <a:r>
              <a:rPr lang="sv-SE" sz="2200" b="1" dirty="0"/>
              <a:t>(NT</a:t>
            </a:r>
            <a:r>
              <a:rPr lang="sv-SE" sz="2200" dirty="0"/>
              <a:t>) </a:t>
            </a:r>
          </a:p>
          <a:p>
            <a:r>
              <a:rPr lang="sv-SE" sz="2200" dirty="0"/>
              <a:t>Not </a:t>
            </a:r>
            <a:r>
              <a:rPr lang="sv-SE" sz="2200" dirty="0" err="1"/>
              <a:t>doing</a:t>
            </a:r>
            <a:r>
              <a:rPr lang="sv-SE" sz="2200" dirty="0"/>
              <a:t> </a:t>
            </a:r>
            <a:r>
              <a:rPr lang="sv-SE" sz="2200" dirty="0" err="1"/>
              <a:t>very</a:t>
            </a:r>
            <a:r>
              <a:rPr lang="sv-SE" sz="2200" dirty="0"/>
              <a:t> </a:t>
            </a:r>
            <a:r>
              <a:rPr lang="sv-SE" sz="2200" dirty="0" err="1"/>
              <a:t>well</a:t>
            </a:r>
            <a:r>
              <a:rPr lang="sv-SE" sz="2200" dirty="0"/>
              <a:t>. </a:t>
            </a:r>
            <a:endParaRPr lang="sv-SE" sz="2200" b="1" dirty="0"/>
          </a:p>
        </p:txBody>
      </p:sp>
      <p:pic>
        <p:nvPicPr>
          <p:cNvPr id="9" name="Picture 2" descr="E:\fågelskydd\tobisgrissla6.jpg">
            <a:extLst>
              <a:ext uri="{FF2B5EF4-FFF2-40B4-BE49-F238E27FC236}">
                <a16:creationId xmlns:a16="http://schemas.microsoft.com/office/drawing/2014/main" id="{7DAD72A9-953A-47B1-BC39-A94EF55D9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4534" r="36504" b="12496"/>
          <a:stretch/>
        </p:blipFill>
        <p:spPr bwMode="auto">
          <a:xfrm>
            <a:off x="7182465" y="1960632"/>
            <a:ext cx="4074488" cy="40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53A26ED-ADE6-4A30-B8EF-1D45BEAAC990}"/>
              </a:ext>
            </a:extLst>
          </p:cNvPr>
          <p:cNvSpPr/>
          <p:nvPr/>
        </p:nvSpPr>
        <p:spPr>
          <a:xfrm>
            <a:off x="1097280" y="2822614"/>
            <a:ext cx="65063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v-SE" altLang="sv-SE" sz="2200" dirty="0"/>
              <a:t>Breeds on </a:t>
            </a:r>
            <a:r>
              <a:rPr lang="sv-SE" altLang="sv-SE" sz="2200" dirty="0" err="1"/>
              <a:t>outer</a:t>
            </a:r>
            <a:r>
              <a:rPr lang="sv-SE" altLang="sv-SE" sz="2200" dirty="0"/>
              <a:t> </a:t>
            </a:r>
            <a:r>
              <a:rPr lang="sv-SE" altLang="sv-SE" sz="2200" dirty="0" err="1"/>
              <a:t>skerries</a:t>
            </a:r>
            <a:r>
              <a:rPr lang="sv-SE" altLang="sv-SE" sz="2200" dirty="0"/>
              <a:t>, </a:t>
            </a:r>
            <a:r>
              <a:rPr lang="sv-SE" altLang="sv-SE" sz="2200" dirty="0" err="1"/>
              <a:t>rich</a:t>
            </a:r>
            <a:r>
              <a:rPr lang="sv-SE" altLang="sv-SE" sz="2200" dirty="0"/>
              <a:t> in </a:t>
            </a:r>
            <a:r>
              <a:rPr lang="sv-SE" altLang="sv-SE" sz="2200" dirty="0" err="1"/>
              <a:t>boulders</a:t>
            </a:r>
            <a:r>
              <a:rPr lang="sv-SE" altLang="sv-SE" sz="2200" dirty="0"/>
              <a:t>, </a:t>
            </a:r>
          </a:p>
          <a:p>
            <a:pPr>
              <a:spcBef>
                <a:spcPct val="0"/>
              </a:spcBef>
            </a:pPr>
            <a:r>
              <a:rPr lang="sv-SE" altLang="sv-SE" sz="2200" dirty="0" err="1"/>
              <a:t>dives</a:t>
            </a:r>
            <a:r>
              <a:rPr lang="sv-SE" altLang="sv-SE" sz="2200" dirty="0"/>
              <a:t> 10-30 m.</a:t>
            </a:r>
          </a:p>
          <a:p>
            <a:pPr>
              <a:spcBef>
                <a:spcPct val="0"/>
              </a:spcBef>
            </a:pPr>
            <a:endParaRPr lang="sv-SE" altLang="sv-SE" sz="2200" b="1" dirty="0"/>
          </a:p>
          <a:p>
            <a:pPr>
              <a:spcBef>
                <a:spcPct val="0"/>
              </a:spcBef>
            </a:pPr>
            <a:r>
              <a:rPr lang="sv-SE" altLang="sv-SE" sz="2200" b="1" u="sng" dirty="0"/>
              <a:t>Östergötland population</a:t>
            </a:r>
          </a:p>
          <a:p>
            <a:pPr>
              <a:spcBef>
                <a:spcPct val="0"/>
              </a:spcBef>
            </a:pPr>
            <a:r>
              <a:rPr lang="sv-SE" altLang="sv-SE" sz="2200" b="1" dirty="0"/>
              <a:t>32 pairs 1997</a:t>
            </a:r>
          </a:p>
          <a:p>
            <a:pPr>
              <a:spcBef>
                <a:spcPct val="0"/>
              </a:spcBef>
            </a:pPr>
            <a:r>
              <a:rPr lang="sv-SE" altLang="sv-SE" sz="2200" b="1" dirty="0"/>
              <a:t>12 pairs 2007</a:t>
            </a:r>
          </a:p>
          <a:p>
            <a:pPr>
              <a:spcBef>
                <a:spcPct val="0"/>
              </a:spcBef>
            </a:pPr>
            <a:r>
              <a:rPr lang="sv-SE" altLang="sv-SE" sz="2200" b="1" dirty="0"/>
              <a:t>9 pairs 2017</a:t>
            </a:r>
          </a:p>
          <a:p>
            <a:pPr>
              <a:spcBef>
                <a:spcPct val="0"/>
              </a:spcBef>
            </a:pPr>
            <a:endParaRPr lang="sv-SE" altLang="sv-SE" sz="2200" b="1" dirty="0"/>
          </a:p>
          <a:p>
            <a:pPr>
              <a:spcBef>
                <a:spcPct val="0"/>
              </a:spcBef>
            </a:pPr>
            <a:r>
              <a:rPr lang="sv-SE" altLang="sv-SE" sz="2200" b="1" dirty="0" err="1"/>
              <a:t>Threats</a:t>
            </a:r>
            <a:r>
              <a:rPr lang="sv-SE" altLang="sv-SE" sz="2200" b="1" dirty="0"/>
              <a:t>: </a:t>
            </a:r>
            <a:r>
              <a:rPr lang="sv-SE" altLang="sv-SE" sz="2200" b="1" dirty="0" err="1"/>
              <a:t>American</a:t>
            </a:r>
            <a:r>
              <a:rPr lang="sv-SE" altLang="sv-SE" sz="2200" b="1" dirty="0"/>
              <a:t> Mink, </a:t>
            </a:r>
            <a:r>
              <a:rPr lang="sv-SE" altLang="sv-SE" sz="2200" b="1" dirty="0" err="1"/>
              <a:t>oil</a:t>
            </a:r>
            <a:r>
              <a:rPr lang="sv-SE" altLang="sv-SE" sz="2200" b="1" dirty="0"/>
              <a:t> spill. </a:t>
            </a:r>
          </a:p>
          <a:p>
            <a:pPr>
              <a:spcBef>
                <a:spcPct val="0"/>
              </a:spcBef>
            </a:pPr>
            <a:r>
              <a:rPr lang="sv-SE" sz="2200" dirty="0" err="1"/>
              <a:t>Typical</a:t>
            </a:r>
            <a:r>
              <a:rPr lang="sv-SE" sz="2200" dirty="0"/>
              <a:t> species in the habitats 1230 and  1620. </a:t>
            </a:r>
          </a:p>
        </p:txBody>
      </p:sp>
    </p:spTree>
    <p:extLst>
      <p:ext uri="{BB962C8B-B14F-4D97-AF65-F5344CB8AC3E}">
        <p14:creationId xmlns:p14="http://schemas.microsoft.com/office/powerpoint/2010/main" val="344645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Fish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deep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273727" cy="739204"/>
          </a:xfrm>
        </p:spPr>
        <p:txBody>
          <a:bodyPr>
            <a:noAutofit/>
          </a:bodyPr>
          <a:lstStyle/>
          <a:p>
            <a:r>
              <a:rPr lang="sv-SE" sz="2400" b="1" dirty="0" err="1">
                <a:solidFill>
                  <a:schemeClr val="tx1"/>
                </a:solidFill>
              </a:rPr>
              <a:t>Cormorant</a:t>
            </a:r>
            <a:r>
              <a:rPr lang="sv-SE" sz="2400" b="1" dirty="0">
                <a:solidFill>
                  <a:schemeClr val="tx1"/>
                </a:solidFill>
              </a:rPr>
              <a:t> </a:t>
            </a:r>
            <a:r>
              <a:rPr lang="sv-SE" sz="2400" dirty="0">
                <a:solidFill>
                  <a:schemeClr val="tx1"/>
                </a:solidFill>
              </a:rPr>
              <a:t>(storskarv) </a:t>
            </a:r>
            <a:r>
              <a:rPr lang="sv-SE" sz="2400" i="1" dirty="0" err="1">
                <a:solidFill>
                  <a:schemeClr val="tx1"/>
                </a:solidFill>
              </a:rPr>
              <a:t>Phalacrocorax</a:t>
            </a:r>
            <a:r>
              <a:rPr lang="sv-SE" sz="2400" i="1" dirty="0">
                <a:solidFill>
                  <a:schemeClr val="tx1"/>
                </a:solidFill>
              </a:rPr>
              <a:t> </a:t>
            </a:r>
            <a:r>
              <a:rPr lang="sv-SE" sz="2400" i="1" dirty="0" err="1">
                <a:solidFill>
                  <a:schemeClr val="tx1"/>
                </a:solidFill>
              </a:rPr>
              <a:t>carbo</a:t>
            </a:r>
            <a:r>
              <a:rPr lang="sv-SE" sz="2400" i="1" dirty="0">
                <a:solidFill>
                  <a:schemeClr val="tx1"/>
                </a:solidFill>
              </a:rPr>
              <a:t> </a:t>
            </a:r>
            <a:r>
              <a:rPr lang="sv-SE" sz="2400" i="1" dirty="0" err="1">
                <a:solidFill>
                  <a:schemeClr val="tx1"/>
                </a:solidFill>
              </a:rPr>
              <a:t>sinensis</a:t>
            </a:r>
            <a:r>
              <a:rPr lang="sv-SE" sz="2400" i="1" dirty="0">
                <a:solidFill>
                  <a:schemeClr val="tx1"/>
                </a:solidFill>
              </a:rPr>
              <a:t> </a:t>
            </a:r>
            <a:r>
              <a:rPr lang="sv-SE" sz="2400" dirty="0"/>
              <a:t>– </a:t>
            </a:r>
            <a:r>
              <a:rPr lang="sv-SE" sz="2400" dirty="0" err="1"/>
              <a:t>increase</a:t>
            </a:r>
            <a:r>
              <a:rPr lang="sv-SE" sz="2400" dirty="0"/>
              <a:t> </a:t>
            </a:r>
            <a:r>
              <a:rPr lang="sv-SE" sz="2400" dirty="0" err="1"/>
              <a:t>but</a:t>
            </a:r>
            <a:r>
              <a:rPr lang="sv-SE" sz="2400" dirty="0"/>
              <a:t> </a:t>
            </a:r>
            <a:r>
              <a:rPr lang="sv-SE" sz="2400" dirty="0" err="1"/>
              <a:t>stabilizing</a:t>
            </a:r>
            <a:r>
              <a:rPr lang="sv-SE" sz="2400" dirty="0"/>
              <a:t>. </a:t>
            </a:r>
            <a:r>
              <a:rPr lang="sv-SE" sz="2400" dirty="0" err="1"/>
              <a:t>About</a:t>
            </a:r>
            <a:r>
              <a:rPr lang="sv-SE" sz="2400" dirty="0"/>
              <a:t> 4000 pairs in Östergötland. </a:t>
            </a:r>
            <a:r>
              <a:rPr lang="sv-SE" sz="2400" dirty="0" err="1"/>
              <a:t>Causing</a:t>
            </a:r>
            <a:r>
              <a:rPr lang="sv-SE" sz="2400" dirty="0"/>
              <a:t> </a:t>
            </a:r>
            <a:r>
              <a:rPr lang="sv-SE" sz="2400" dirty="0" err="1"/>
              <a:t>conflicts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fishermen and </a:t>
            </a:r>
            <a:r>
              <a:rPr lang="sv-SE" sz="2400" dirty="0" err="1"/>
              <a:t>local</a:t>
            </a:r>
            <a:r>
              <a:rPr lang="sv-SE" sz="2400" dirty="0"/>
              <a:t> residents. CAB:s has given </a:t>
            </a:r>
            <a:r>
              <a:rPr lang="sv-SE" sz="2400" dirty="0" err="1"/>
              <a:t>several</a:t>
            </a:r>
            <a:r>
              <a:rPr lang="sv-SE" sz="2400" dirty="0"/>
              <a:t> </a:t>
            </a:r>
            <a:r>
              <a:rPr lang="sv-SE" sz="2400" dirty="0" err="1"/>
              <a:t>permits</a:t>
            </a:r>
            <a:r>
              <a:rPr lang="sv-SE" sz="2400" dirty="0"/>
              <a:t> to </a:t>
            </a:r>
            <a:r>
              <a:rPr lang="sv-SE" sz="2400" dirty="0" err="1"/>
              <a:t>reduce</a:t>
            </a:r>
            <a:r>
              <a:rPr lang="sv-SE" sz="2400" dirty="0"/>
              <a:t> </a:t>
            </a:r>
            <a:r>
              <a:rPr lang="sv-SE" sz="2400" dirty="0" err="1"/>
              <a:t>colonies</a:t>
            </a:r>
            <a:r>
              <a:rPr lang="sv-SE" sz="2400" dirty="0"/>
              <a:t>. </a:t>
            </a:r>
            <a:r>
              <a:rPr lang="sv-SE" sz="2400" dirty="0" err="1"/>
              <a:t>Opportunistic</a:t>
            </a:r>
            <a:r>
              <a:rPr lang="sv-SE" sz="2400" dirty="0"/>
              <a:t> </a:t>
            </a:r>
            <a:r>
              <a:rPr lang="sv-SE" sz="2400" dirty="0" err="1"/>
              <a:t>fish-eater</a:t>
            </a:r>
            <a:r>
              <a:rPr lang="sv-SE" sz="2400" dirty="0"/>
              <a:t>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14B081D-E2E3-4635-9A0C-C4D222E7A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78" b="7237"/>
          <a:stretch/>
        </p:blipFill>
        <p:spPr>
          <a:xfrm>
            <a:off x="3352818" y="3070218"/>
            <a:ext cx="8579796" cy="312410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6378C45-D65C-46C9-B9C7-3543E161D94C}"/>
              </a:ext>
            </a:extLst>
          </p:cNvPr>
          <p:cNvSpPr txBox="1"/>
          <p:nvPr/>
        </p:nvSpPr>
        <p:spPr>
          <a:xfrm>
            <a:off x="1097279" y="4273063"/>
            <a:ext cx="2109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The </a:t>
            </a:r>
            <a:r>
              <a:rPr lang="sv-SE" sz="2000" dirty="0" err="1"/>
              <a:t>largest</a:t>
            </a:r>
            <a:r>
              <a:rPr lang="sv-SE" sz="2000" dirty="0"/>
              <a:t> </a:t>
            </a:r>
            <a:r>
              <a:rPr lang="sv-SE" sz="2000" dirty="0" err="1"/>
              <a:t>colony</a:t>
            </a:r>
            <a:r>
              <a:rPr lang="sv-SE" sz="2000" dirty="0"/>
              <a:t> in Östergötland at Källskär. 1500 pairs. 35 Sea Eagles </a:t>
            </a:r>
            <a:r>
              <a:rPr lang="sv-SE" sz="2000" dirty="0" err="1"/>
              <a:t>seen</a:t>
            </a:r>
            <a:r>
              <a:rPr lang="sv-SE" sz="2000" dirty="0"/>
              <a:t> in the </a:t>
            </a:r>
            <a:r>
              <a:rPr lang="sv-SE" sz="2000" dirty="0" err="1"/>
              <a:t>colony</a:t>
            </a:r>
            <a:r>
              <a:rPr lang="sv-SE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4806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04" y="313616"/>
            <a:ext cx="10058400" cy="1079328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Fish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shallow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04" y="1903293"/>
            <a:ext cx="9770012" cy="862298"/>
          </a:xfrm>
        </p:spPr>
        <p:txBody>
          <a:bodyPr>
            <a:noAutofit/>
          </a:bodyPr>
          <a:lstStyle/>
          <a:p>
            <a:r>
              <a:rPr lang="sv-SE" sz="2200" b="1" dirty="0" err="1"/>
              <a:t>Caspian</a:t>
            </a:r>
            <a:r>
              <a:rPr lang="sv-SE" sz="2200" b="1" dirty="0"/>
              <a:t> Tern </a:t>
            </a:r>
            <a:r>
              <a:rPr lang="sv-SE" sz="2200" dirty="0"/>
              <a:t>(skräntärna) </a:t>
            </a:r>
            <a:r>
              <a:rPr lang="sv-SE" sz="2200" i="1" dirty="0" err="1"/>
              <a:t>Hydroprogne</a:t>
            </a:r>
            <a:r>
              <a:rPr lang="sv-SE" sz="2200" i="1" dirty="0"/>
              <a:t> </a:t>
            </a:r>
            <a:r>
              <a:rPr lang="sv-SE" sz="2200" i="1" dirty="0" err="1"/>
              <a:t>caspia</a:t>
            </a:r>
            <a:r>
              <a:rPr lang="sv-SE" sz="2200" i="1" dirty="0"/>
              <a:t> </a:t>
            </a:r>
            <a:r>
              <a:rPr lang="sv-SE" sz="2200" b="1" dirty="0"/>
              <a:t>(NT)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D8DD77C-0B92-40FA-BAB8-059D6569E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5" r="5833"/>
          <a:stretch/>
        </p:blipFill>
        <p:spPr>
          <a:xfrm>
            <a:off x="7417779" y="1854140"/>
            <a:ext cx="4660490" cy="341398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221868B-10C8-47F1-B8B2-D3C6ED5BAD25}"/>
              </a:ext>
            </a:extLst>
          </p:cNvPr>
          <p:cNvSpPr/>
          <p:nvPr/>
        </p:nvSpPr>
        <p:spPr>
          <a:xfrm>
            <a:off x="771504" y="2443012"/>
            <a:ext cx="46604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v-SE" altLang="sv-SE" sz="2200" dirty="0" err="1"/>
              <a:t>Two</a:t>
            </a:r>
            <a:r>
              <a:rPr lang="sv-SE" altLang="sv-SE" sz="2200" dirty="0"/>
              <a:t>  </a:t>
            </a:r>
            <a:r>
              <a:rPr lang="sv-SE" altLang="sv-SE" sz="2200" dirty="0" err="1"/>
              <a:t>colonies</a:t>
            </a:r>
            <a:r>
              <a:rPr lang="sv-SE" altLang="sv-SE" sz="2200" dirty="0"/>
              <a:t> in Östergötland</a:t>
            </a:r>
          </a:p>
          <a:p>
            <a:pPr>
              <a:spcBef>
                <a:spcPct val="0"/>
              </a:spcBef>
            </a:pPr>
            <a:r>
              <a:rPr lang="sv-SE" altLang="sv-SE" sz="2200" dirty="0" err="1"/>
              <a:t>About</a:t>
            </a:r>
            <a:r>
              <a:rPr lang="sv-SE" altLang="sv-SE" sz="2200" dirty="0"/>
              <a:t> 60-100 par. </a:t>
            </a:r>
          </a:p>
          <a:p>
            <a:pPr>
              <a:spcBef>
                <a:spcPct val="0"/>
              </a:spcBef>
            </a:pPr>
            <a:endParaRPr lang="sv-SE" altLang="sv-SE" sz="2200" dirty="0"/>
          </a:p>
          <a:p>
            <a:pPr>
              <a:spcBef>
                <a:spcPct val="0"/>
              </a:spcBef>
            </a:pPr>
            <a:r>
              <a:rPr lang="sv-SE" altLang="sv-SE" sz="2200" dirty="0"/>
              <a:t>Census </a:t>
            </a:r>
            <a:r>
              <a:rPr lang="sv-SE" altLang="sv-SE" sz="2200" dirty="0" err="1"/>
              <a:t>every</a:t>
            </a:r>
            <a:r>
              <a:rPr lang="sv-SE" altLang="sv-SE" sz="2200" dirty="0"/>
              <a:t> </a:t>
            </a:r>
            <a:r>
              <a:rPr lang="sv-SE" altLang="sv-SE" sz="2200" dirty="0" err="1"/>
              <a:t>year</a:t>
            </a:r>
            <a:r>
              <a:rPr lang="sv-SE" altLang="sv-SE" sz="2200" dirty="0"/>
              <a:t>, </a:t>
            </a:r>
            <a:r>
              <a:rPr lang="sv-SE" altLang="sv-SE" sz="2200" dirty="0" err="1"/>
              <a:t>also</a:t>
            </a:r>
            <a:r>
              <a:rPr lang="sv-SE" altLang="sv-SE" sz="2200" dirty="0"/>
              <a:t> </a:t>
            </a:r>
            <a:r>
              <a:rPr lang="sv-SE" altLang="sv-SE" sz="2200" dirty="0" err="1"/>
              <a:t>ringing</a:t>
            </a:r>
            <a:r>
              <a:rPr lang="sv-SE" altLang="sv-SE" sz="2200" dirty="0"/>
              <a:t> and predation </a:t>
            </a:r>
            <a:r>
              <a:rPr lang="sv-SE" altLang="sv-SE" sz="2200" dirty="0" err="1"/>
              <a:t>control</a:t>
            </a:r>
            <a:r>
              <a:rPr lang="sv-SE" altLang="sv-SE" sz="2200" dirty="0"/>
              <a:t>.</a:t>
            </a:r>
          </a:p>
          <a:p>
            <a:pPr>
              <a:spcBef>
                <a:spcPct val="0"/>
              </a:spcBef>
            </a:pPr>
            <a:endParaRPr lang="sv-SE" altLang="sv-SE" sz="2200" dirty="0"/>
          </a:p>
          <a:p>
            <a:pPr>
              <a:spcBef>
                <a:spcPct val="0"/>
              </a:spcBef>
            </a:pPr>
            <a:r>
              <a:rPr lang="sv-SE" altLang="sv-SE" sz="2200" dirty="0" err="1"/>
              <a:t>Feed</a:t>
            </a:r>
            <a:r>
              <a:rPr lang="sv-SE" altLang="sv-SE" sz="2200" dirty="0"/>
              <a:t> </a:t>
            </a:r>
            <a:r>
              <a:rPr lang="sv-SE" altLang="sv-SE" sz="2200" dirty="0" err="1"/>
              <a:t>often</a:t>
            </a:r>
            <a:r>
              <a:rPr lang="sv-SE" altLang="sv-SE" sz="2200" dirty="0"/>
              <a:t> in inland lakes or </a:t>
            </a:r>
            <a:r>
              <a:rPr lang="sv-SE" altLang="sv-SE" sz="2200" dirty="0" err="1"/>
              <a:t>coastal</a:t>
            </a:r>
            <a:r>
              <a:rPr lang="sv-SE" altLang="sv-SE" sz="2200" dirty="0"/>
              <a:t> </a:t>
            </a:r>
            <a:r>
              <a:rPr lang="sv-SE" altLang="sv-SE" sz="2200" dirty="0" err="1"/>
              <a:t>lagoons</a:t>
            </a:r>
            <a:r>
              <a:rPr lang="sv-SE" altLang="sv-SE" sz="2200" dirty="0"/>
              <a:t>. </a:t>
            </a:r>
            <a:r>
              <a:rPr lang="sv-SE" altLang="sv-SE" sz="2200" dirty="0" err="1"/>
              <a:t>Mainly</a:t>
            </a:r>
            <a:r>
              <a:rPr lang="sv-SE" altLang="sv-SE" sz="2200" dirty="0"/>
              <a:t> </a:t>
            </a:r>
            <a:r>
              <a:rPr lang="sv-SE" altLang="sv-SE" sz="2200" dirty="0" err="1"/>
              <a:t>Perch</a:t>
            </a:r>
            <a:r>
              <a:rPr lang="sv-SE" altLang="sv-SE" sz="2200" dirty="0"/>
              <a:t>/</a:t>
            </a:r>
            <a:r>
              <a:rPr lang="sv-SE" altLang="sv-SE" sz="2200" dirty="0" err="1"/>
              <a:t>Roach</a:t>
            </a:r>
            <a:r>
              <a:rPr lang="sv-SE" altLang="sv-SE" sz="2200" dirty="0"/>
              <a:t>. </a:t>
            </a:r>
          </a:p>
          <a:p>
            <a:pPr>
              <a:spcBef>
                <a:spcPct val="0"/>
              </a:spcBef>
            </a:pPr>
            <a:r>
              <a:rPr lang="sv-SE" altLang="sv-SE" sz="2200" dirty="0" err="1"/>
              <a:t>Suffer</a:t>
            </a:r>
            <a:r>
              <a:rPr lang="sv-SE" altLang="sv-SE" sz="2200" dirty="0"/>
              <a:t> from predation (Mink, </a:t>
            </a:r>
            <a:r>
              <a:rPr lang="sv-SE" altLang="sv-SE" sz="2200" dirty="0" err="1"/>
              <a:t>Herring</a:t>
            </a:r>
            <a:r>
              <a:rPr lang="sv-SE" altLang="sv-SE" sz="2200" dirty="0"/>
              <a:t> Gull and Sea Eagle) in recent </a:t>
            </a:r>
            <a:r>
              <a:rPr lang="sv-SE" altLang="sv-SE" sz="2200" dirty="0" err="1"/>
              <a:t>time</a:t>
            </a:r>
            <a:r>
              <a:rPr lang="sv-SE" altLang="sv-SE" sz="2200" dirty="0"/>
              <a:t>.</a:t>
            </a:r>
          </a:p>
        </p:txBody>
      </p:sp>
      <p:pic>
        <p:nvPicPr>
          <p:cNvPr id="9" name="Picture 2" descr="DSCN3772">
            <a:extLst>
              <a:ext uri="{FF2B5EF4-FFF2-40B4-BE49-F238E27FC236}">
                <a16:creationId xmlns:a16="http://schemas.microsoft.com/office/drawing/2014/main" id="{D9E15745-F4E4-43C4-8EC8-8ACC852D7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12378" r="24977" b="23083"/>
          <a:stretch/>
        </p:blipFill>
        <p:spPr bwMode="auto">
          <a:xfrm>
            <a:off x="5431994" y="3719526"/>
            <a:ext cx="3204654" cy="25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58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62" y="343510"/>
            <a:ext cx="10058400" cy="1113670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1A7BE6"/>
                </a:solidFill>
              </a:rPr>
              <a:t>Fish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eaters</a:t>
            </a:r>
            <a:r>
              <a:rPr lang="sv-SE" sz="4000" dirty="0">
                <a:solidFill>
                  <a:srgbClr val="1A7BE6"/>
                </a:solidFill>
              </a:rPr>
              <a:t> – </a:t>
            </a:r>
            <a:r>
              <a:rPr lang="sv-SE" sz="4000" dirty="0" err="1">
                <a:solidFill>
                  <a:srgbClr val="1A7BE6"/>
                </a:solidFill>
              </a:rPr>
              <a:t>shallow</a:t>
            </a:r>
            <a:r>
              <a:rPr lang="sv-SE" sz="4000" dirty="0">
                <a:solidFill>
                  <a:srgbClr val="1A7BE6"/>
                </a:solidFill>
              </a:rPr>
              <a:t> </a:t>
            </a:r>
            <a:r>
              <a:rPr lang="sv-SE" sz="4000" dirty="0" err="1">
                <a:solidFill>
                  <a:srgbClr val="1A7BE6"/>
                </a:solidFill>
              </a:rPr>
              <a:t>divers</a:t>
            </a:r>
            <a:r>
              <a:rPr lang="sv-SE" sz="40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662" y="1888792"/>
            <a:ext cx="9770012" cy="862298"/>
          </a:xfrm>
        </p:spPr>
        <p:txBody>
          <a:bodyPr>
            <a:normAutofit/>
          </a:bodyPr>
          <a:lstStyle/>
          <a:p>
            <a:r>
              <a:rPr lang="sv-SE" sz="2400" b="1" dirty="0"/>
              <a:t>Arctic Tern </a:t>
            </a:r>
            <a:r>
              <a:rPr lang="sv-SE" sz="2400" dirty="0"/>
              <a:t>(silvertärna) </a:t>
            </a:r>
            <a:r>
              <a:rPr lang="sv-SE" sz="2400" i="1" dirty="0" err="1"/>
              <a:t>Sterna</a:t>
            </a:r>
            <a:r>
              <a:rPr lang="sv-SE" sz="2400" i="1" dirty="0"/>
              <a:t> </a:t>
            </a:r>
            <a:r>
              <a:rPr lang="sv-SE" sz="2400" i="1" dirty="0" err="1"/>
              <a:t>paradisea</a:t>
            </a:r>
            <a:endParaRPr lang="sv-SE" sz="2400" i="1" dirty="0"/>
          </a:p>
          <a:p>
            <a:endParaRPr lang="sv-SE" sz="9600" i="1" dirty="0"/>
          </a:p>
          <a:p>
            <a:endParaRPr lang="sv-SE" i="1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F9CFA21-9CAE-4A63-B8F2-61E30B2AE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847121"/>
              </p:ext>
            </p:extLst>
          </p:nvPr>
        </p:nvGraphicFramePr>
        <p:xfrm>
          <a:off x="3980910" y="2902523"/>
          <a:ext cx="4542094" cy="326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9371BA4D-5EA0-44B2-9102-0D82EE88F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7" r="5326" b="10290"/>
          <a:stretch/>
        </p:blipFill>
        <p:spPr>
          <a:xfrm>
            <a:off x="8788688" y="2310182"/>
            <a:ext cx="3054267" cy="385804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D281FFF-8CF2-46FE-8AF8-DF6BF4269223}"/>
              </a:ext>
            </a:extLst>
          </p:cNvPr>
          <p:cNvSpPr/>
          <p:nvPr/>
        </p:nvSpPr>
        <p:spPr>
          <a:xfrm>
            <a:off x="969662" y="2382573"/>
            <a:ext cx="29201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v-SE" altLang="sv-SE" sz="2400" dirty="0" err="1"/>
              <a:t>More</a:t>
            </a:r>
            <a:r>
              <a:rPr lang="sv-SE" altLang="sv-SE" sz="2400" dirty="0"/>
              <a:t> </a:t>
            </a:r>
            <a:r>
              <a:rPr lang="sv-SE" altLang="sv-SE" sz="2400" dirty="0" err="1"/>
              <a:t>than</a:t>
            </a:r>
            <a:r>
              <a:rPr lang="sv-SE" altLang="sv-SE" sz="2400" dirty="0"/>
              <a:t> a </a:t>
            </a:r>
            <a:r>
              <a:rPr lang="sv-SE" altLang="sv-SE" sz="2400" dirty="0" err="1"/>
              <a:t>fivefold</a:t>
            </a:r>
            <a:r>
              <a:rPr lang="sv-SE" altLang="sv-SE" sz="2400" dirty="0"/>
              <a:t> </a:t>
            </a:r>
            <a:r>
              <a:rPr lang="sv-SE" altLang="sv-SE" sz="2400" dirty="0" err="1"/>
              <a:t>increase</a:t>
            </a:r>
            <a:r>
              <a:rPr lang="sv-SE" altLang="sv-SE" sz="2400" dirty="0"/>
              <a:t>!</a:t>
            </a:r>
          </a:p>
          <a:p>
            <a:pPr>
              <a:spcBef>
                <a:spcPct val="0"/>
              </a:spcBef>
            </a:pPr>
            <a:endParaRPr lang="sv-SE" altLang="sv-SE" sz="2400" dirty="0"/>
          </a:p>
          <a:p>
            <a:pPr>
              <a:spcBef>
                <a:spcPct val="0"/>
              </a:spcBef>
            </a:pPr>
            <a:r>
              <a:rPr lang="sv-SE" altLang="sv-SE" sz="2400" dirty="0" err="1"/>
              <a:t>Feed</a:t>
            </a:r>
            <a:r>
              <a:rPr lang="sv-SE" altLang="sv-SE" sz="2400" dirty="0"/>
              <a:t> on small </a:t>
            </a:r>
            <a:r>
              <a:rPr lang="sv-SE" altLang="sv-SE" sz="2400" dirty="0" err="1"/>
              <a:t>fish</a:t>
            </a:r>
            <a:r>
              <a:rPr lang="sv-SE" altLang="sv-SE" sz="2400" dirty="0"/>
              <a:t> – </a:t>
            </a:r>
            <a:r>
              <a:rPr lang="sv-SE" altLang="sv-SE" sz="2400" dirty="0" err="1"/>
              <a:t>e.g</a:t>
            </a:r>
            <a:r>
              <a:rPr lang="sv-SE" altLang="sv-SE" sz="2400" dirty="0"/>
              <a:t>. </a:t>
            </a:r>
            <a:r>
              <a:rPr lang="sv-SE" altLang="sv-SE" sz="2400" dirty="0" err="1"/>
              <a:t>sticklebacks</a:t>
            </a:r>
            <a:endParaRPr lang="sv-SE" altLang="sv-SE" sz="2400" dirty="0"/>
          </a:p>
          <a:p>
            <a:pPr>
              <a:spcBef>
                <a:spcPct val="0"/>
              </a:spcBef>
            </a:pPr>
            <a:r>
              <a:rPr lang="sv-SE" altLang="sv-SE" sz="2400" dirty="0"/>
              <a:t>(spigg)</a:t>
            </a:r>
          </a:p>
          <a:p>
            <a:pPr>
              <a:spcBef>
                <a:spcPct val="0"/>
              </a:spcBef>
            </a:pPr>
            <a:endParaRPr lang="sv-SE" altLang="sv-SE" sz="2400" dirty="0"/>
          </a:p>
          <a:p>
            <a:pPr>
              <a:spcBef>
                <a:spcPct val="0"/>
              </a:spcBef>
            </a:pPr>
            <a:r>
              <a:rPr lang="sv-SE" altLang="sv-SE" sz="2400" dirty="0"/>
              <a:t>Breed in </a:t>
            </a:r>
            <a:r>
              <a:rPr lang="sv-SE" altLang="sv-SE" sz="2400" dirty="0" err="1"/>
              <a:t>colonies</a:t>
            </a:r>
            <a:r>
              <a:rPr lang="sv-SE" altLang="sv-SE" sz="2400" dirty="0"/>
              <a:t> in </a:t>
            </a:r>
            <a:r>
              <a:rPr lang="sv-SE" altLang="sv-SE" sz="2400" dirty="0" err="1"/>
              <a:t>outer</a:t>
            </a:r>
            <a:r>
              <a:rPr lang="sv-SE" altLang="sv-SE" sz="2400" dirty="0"/>
              <a:t> </a:t>
            </a:r>
            <a:r>
              <a:rPr lang="sv-SE" altLang="sv-SE" sz="2400" dirty="0" err="1"/>
              <a:t>archipelago</a:t>
            </a:r>
            <a:r>
              <a:rPr lang="sv-SE" altLang="sv-SE" sz="2400" dirty="0"/>
              <a:t> on </a:t>
            </a:r>
            <a:r>
              <a:rPr lang="sv-SE" altLang="sv-SE" sz="2400" dirty="0" err="1"/>
              <a:t>open</a:t>
            </a:r>
            <a:r>
              <a:rPr lang="sv-SE" altLang="sv-SE" sz="2400" dirty="0"/>
              <a:t> </a:t>
            </a:r>
            <a:r>
              <a:rPr lang="sv-SE" altLang="sv-SE" sz="2400" dirty="0" err="1"/>
              <a:t>skerries</a:t>
            </a:r>
            <a:endParaRPr lang="sv-SE" altLang="sv-SE" sz="2400" dirty="0"/>
          </a:p>
        </p:txBody>
      </p:sp>
    </p:spTree>
    <p:extLst>
      <p:ext uri="{BB962C8B-B14F-4D97-AF65-F5344CB8AC3E}">
        <p14:creationId xmlns:p14="http://schemas.microsoft.com/office/powerpoint/2010/main" val="232843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Återblick">
  <a:themeElements>
    <a:clrScheme name="Åter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ed xmlns="44061ef7-8618-49bc-a675-a53f45adeff9" xsi:nil="true"/>
    <_x0069_lx9 xmlns="44061ef7-8618-49bc-a675-a53f45adeff9" xsi:nil="true"/>
    <Filter_x0020_Anneli xmlns="44061ef7-8618-49bc-a675-a53f45adeff9"/>
    <_x0069_rr1 xmlns="44061ef7-8618-49bc-a675-a53f45adeff9" xsi:nil="true"/>
    <iptc xmlns="44061ef7-8618-49bc-a675-a53f45adeff9" xsi:nil="true"/>
    <mshh xmlns="44061ef7-8618-49bc-a675-a53f45adeff9" xsi:nil="true"/>
    <hpyi xmlns="44061ef7-8618-49bc-a675-a53f45adeff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BF7152CABC574992BB5CDB2BDB345B" ma:contentTypeVersion="8" ma:contentTypeDescription="Skapa ett nytt dokument." ma:contentTypeScope="" ma:versionID="d5d294405b31db0cd5357df367f54a9b">
  <xsd:schema xmlns:xsd="http://www.w3.org/2001/XMLSchema" xmlns:xs="http://www.w3.org/2001/XMLSchema" xmlns:p="http://schemas.microsoft.com/office/2006/metadata/properties" xmlns:ns2="44061ef7-8618-49bc-a675-a53f45adeff9" targetNamespace="http://schemas.microsoft.com/office/2006/metadata/properties" ma:root="true" ma:fieldsID="1388771dc184ac02f8715026e0117905" ns2:_="">
    <xsd:import namespace="44061ef7-8618-49bc-a675-a53f45adeff9"/>
    <xsd:element name="properties">
      <xsd:complexType>
        <xsd:sequence>
          <xsd:element name="documentManagement">
            <xsd:complexType>
              <xsd:all>
                <xsd:element ref="ns2:hpyi" minOccurs="0"/>
                <xsd:element ref="ns2:_x0069_lx9" minOccurs="0"/>
                <xsd:element ref="ns2:iptc" minOccurs="0"/>
                <xsd:element ref="ns2:p3ed" minOccurs="0"/>
                <xsd:element ref="ns2:mshh" minOccurs="0"/>
                <xsd:element ref="ns2:Filter_x0020_Anneli" minOccurs="0"/>
                <xsd:element ref="ns2:_x0069_rr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1ef7-8618-49bc-a675-a53f45adeff9" elementFormDefault="qualified">
    <xsd:import namespace="http://schemas.microsoft.com/office/2006/documentManagement/types"/>
    <xsd:import namespace="http://schemas.microsoft.com/office/infopath/2007/PartnerControls"/>
    <xsd:element name="hpyi" ma:index="8" nillable="true" ma:displayName="Projektadministration" ma:internalName="hpyi">
      <xsd:simpleType>
        <xsd:restriction base="dms:Text"/>
      </xsd:simpleType>
    </xsd:element>
    <xsd:element name="_x0069_lx9" ma:index="9" nillable="true" ma:displayName="Objektinfo" ma:internalName="_x0069_lx9">
      <xsd:simpleType>
        <xsd:restriction base="dms:Text"/>
      </xsd:simpleType>
    </xsd:element>
    <xsd:element name="iptc" ma:index="10" nillable="true" ma:displayName="Partner" ma:internalName="iptc">
      <xsd:simpleType>
        <xsd:restriction base="dms:Text"/>
      </xsd:simpleType>
    </xsd:element>
    <xsd:element name="p3ed" ma:index="11" nillable="true" ma:displayName="Projektinformation" ma:internalName="p3ed">
      <xsd:simpleType>
        <xsd:restriction base="dms:Text"/>
      </xsd:simpleType>
    </xsd:element>
    <xsd:element name="mshh" ma:index="12" nillable="true" ma:displayName="Uppföljning" ma:internalName="mshh">
      <xsd:simpleType>
        <xsd:restriction base="dms:Text"/>
      </xsd:simpleType>
    </xsd:element>
    <xsd:element name="Filter_x0020_Anneli" ma:index="13" nillable="true" ma:displayName="Filter Anneli" ma:internalName="Filter_x0020_Annel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Information"/>
                    <xsd:enumeration value="Objektinformation"/>
                    <xsd:enumeration value="Partner"/>
                  </xsd:restriction>
                </xsd:simpleType>
              </xsd:element>
            </xsd:sequence>
          </xsd:extension>
        </xsd:complexContent>
      </xsd:complexType>
    </xsd:element>
    <xsd:element name="_x0069_rr1" ma:index="14" nillable="true" ma:displayName="Administration" ma:internalName="_x0069_rr1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A4E2D4-39F4-4C97-B9C7-5209733224F2}">
  <ds:schemaRefs>
    <ds:schemaRef ds:uri="http://purl.org/dc/dcmitype/"/>
    <ds:schemaRef ds:uri="http://www.w3.org/XML/1998/namespace"/>
    <ds:schemaRef ds:uri="http://purl.org/dc/elements/1.1/"/>
    <ds:schemaRef ds:uri="44061ef7-8618-49bc-a675-a53f45adeff9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EB1DE38-09CD-4E52-B367-6142591DB0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5A90B9-995A-44A6-84B0-6719A8320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61ef7-8618-49bc-a675-a53f45ade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2257</TotalTime>
  <Words>2608</Words>
  <Application>Microsoft Office PowerPoint</Application>
  <PresentationFormat>Bredbild</PresentationFormat>
  <Paragraphs>184</Paragraphs>
  <Slides>22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Office-tema</vt:lpstr>
      <vt:lpstr>Återblick</vt:lpstr>
      <vt:lpstr>LIFE Coast Benefit</vt:lpstr>
      <vt:lpstr>Trends, threats and reflexions on  the coastal bird fauna in Östergötland     </vt:lpstr>
      <vt:lpstr>Monitoring of  coastal birds     </vt:lpstr>
      <vt:lpstr>Spatial distribution during breeding     </vt:lpstr>
      <vt:lpstr>Fish eaters – deep divers (40-50 m)     </vt:lpstr>
      <vt:lpstr>Fish eaters – deep divers     </vt:lpstr>
      <vt:lpstr>Fish eaters – deep divers     </vt:lpstr>
      <vt:lpstr>Fish eaters – shallow divers     </vt:lpstr>
      <vt:lpstr>Fish eaters – shallow divers     </vt:lpstr>
      <vt:lpstr>Infauna eaters – shallow divers  (5-10 m)    </vt:lpstr>
      <vt:lpstr>Bluemussel eaters – shallow divers (5-15 m)     </vt:lpstr>
      <vt:lpstr>Herring Gull  - decreasing key species    (Omnivourus)</vt:lpstr>
      <vt:lpstr>General decline in the Gulls     </vt:lpstr>
      <vt:lpstr>Increase in some freshwater widfowl (vegetarians)     </vt:lpstr>
      <vt:lpstr>Vaders – feeds on the shore     </vt:lpstr>
      <vt:lpstr> Antropogenic threats     </vt:lpstr>
      <vt:lpstr>  Ecosystem pressures     </vt:lpstr>
      <vt:lpstr> Interspecific threats   </vt:lpstr>
      <vt:lpstr> Improvment for birds      </vt:lpstr>
      <vt:lpstr> Ådklabb - before and after     </vt:lpstr>
      <vt:lpstr>LIFE Vänern – clearing of skerries     </vt:lpstr>
      <vt:lpstr>LIFE Vänern - some positive examples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Coast Benefit</dc:title>
  <dc:creator>Lundgren Anneli</dc:creator>
  <cp:lastModifiedBy>Gezelius Lars</cp:lastModifiedBy>
  <cp:revision>178</cp:revision>
  <cp:lastPrinted>2019-05-14T07:07:36Z</cp:lastPrinted>
  <dcterms:created xsi:type="dcterms:W3CDTF">2019-03-14T12:08:31Z</dcterms:created>
  <dcterms:modified xsi:type="dcterms:W3CDTF">2019-06-03T13:42:46Z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0x01010058BF7152CABC574992BB5CDB2BDB345B</vt:lpwstr>
  </property>
</Properties>
</file>